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sldIdLst>
    <p:sldId id="256" r:id="rId2"/>
    <p:sldId id="305" r:id="rId3"/>
    <p:sldId id="299" r:id="rId4"/>
    <p:sldId id="328" r:id="rId5"/>
    <p:sldId id="321" r:id="rId6"/>
    <p:sldId id="329" r:id="rId7"/>
    <p:sldId id="330" r:id="rId8"/>
    <p:sldId id="331" r:id="rId9"/>
    <p:sldId id="332" r:id="rId10"/>
    <p:sldId id="333" r:id="rId11"/>
    <p:sldId id="324" r:id="rId12"/>
    <p:sldId id="334" r:id="rId13"/>
    <p:sldId id="292" r:id="rId14"/>
  </p:sldIdLst>
  <p:sldSz cx="9144000" cy="6858000" type="screen4x3"/>
  <p:notesSz cx="6946900" cy="9283700"/>
  <p:custDataLst>
    <p:tags r:id="rId16"/>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500" autoAdjust="0"/>
  </p:normalViewPr>
  <p:slideViewPr>
    <p:cSldViewPr>
      <p:cViewPr varScale="1">
        <p:scale>
          <a:sx n="83" d="100"/>
          <a:sy n="83" d="100"/>
        </p:scale>
        <p:origin x="1450" y="48"/>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l" defTabSz="925513" rtl="1">
              <a:defRPr sz="1200">
                <a:ea typeface="굴림" pitchFamily="34" charset="-127"/>
              </a:defRPr>
            </a:lvl1pPr>
          </a:lstStyle>
          <a:p>
            <a:endParaRPr lang="ar-SA" altLang="ar-IQ"/>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l" defTabSz="925513" rtl="1">
              <a:defRPr sz="1200">
                <a:ea typeface="굴림" pitchFamily="34" charset="-127"/>
              </a:defRPr>
            </a:lvl1pPr>
          </a:lstStyle>
          <a:p>
            <a:fld id="{405D1C12-8E8F-4E9C-BDD2-C0882A9EDD42}" type="slidenum">
              <a:rPr lang="ar-SA" altLang="ar-IQ"/>
              <a:t>‹#›</a:t>
            </a:fld>
            <a:endParaRPr lang="ar-SA" altLang="ar-IQ"/>
          </a:p>
        </p:txBody>
      </p:sp>
    </p:spTree>
    <p:extLst>
      <p:ext uri="{BB962C8B-B14F-4D97-AF65-F5344CB8AC3E}">
        <p14:creationId xmlns:p14="http://schemas.microsoft.com/office/powerpoint/2010/main" val="163177083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ar-SA" altLang="ar-IQ" noProof="0" smtClean="0"/>
              <a:t>انقر لتحرير نمط العنوان الرئيسي</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ar-SA" altLang="ar-IQ" noProof="0" smtClean="0"/>
              <a:t>انقر لتحرير نمط العنوان الثانوي الرئيسي</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ar-SA" altLang="ar-IQ"/>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ar-SA" altLang="ar-IQ"/>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8DBC3B4B-E9D0-4275-936D-724755C6F291}" type="slidenum">
              <a:rPr lang="ar-SA" altLang="ar-IQ"/>
              <a:t>‹#›</a:t>
            </a:fld>
            <a:endParaRPr lang="ar-SA" altLang="ar-IQ"/>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2572BD24-A532-4653-888D-7803212BB478}" type="slidenum">
              <a:rPr lang="ar-SA" altLang="ar-IQ"/>
              <a:t>‹#›</a:t>
            </a:fld>
            <a:endParaRPr lang="ar-SA" altLang="ar-IQ"/>
          </a:p>
        </p:txBody>
      </p:sp>
    </p:spTree>
    <p:extLst>
      <p:ext uri="{BB962C8B-B14F-4D97-AF65-F5344CB8AC3E}">
        <p14:creationId xmlns:p14="http://schemas.microsoft.com/office/powerpoint/2010/main" val="2218192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23075" y="225425"/>
            <a:ext cx="1925638" cy="597535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1042988" y="225425"/>
            <a:ext cx="5627687" cy="59753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5009050B-056F-487D-84CA-E5C31179D47D}" type="slidenum">
              <a:rPr lang="ar-SA" altLang="ar-IQ"/>
              <a:t>‹#›</a:t>
            </a:fld>
            <a:endParaRPr lang="ar-SA" altLang="ar-IQ"/>
          </a:p>
        </p:txBody>
      </p:sp>
    </p:spTree>
    <p:extLst>
      <p:ext uri="{BB962C8B-B14F-4D97-AF65-F5344CB8AC3E}">
        <p14:creationId xmlns:p14="http://schemas.microsoft.com/office/powerpoint/2010/main" val="2129849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3776662" cy="48958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قصاصة الفنية 3"/>
          <p:cNvSpPr>
            <a:spLocks noGrp="1"/>
          </p:cNvSpPr>
          <p:nvPr>
            <p:ph type="clipArt" sz="half" idx="2"/>
          </p:nvPr>
        </p:nvSpPr>
        <p:spPr>
          <a:xfrm>
            <a:off x="4972050" y="1304925"/>
            <a:ext cx="3776663" cy="4895850"/>
          </a:xfrm>
        </p:spPr>
        <p:txBody>
          <a:bodyPr/>
          <a:lstStyle/>
          <a:p>
            <a:r>
              <a:rPr lang="ar-SA" smtClean="0"/>
              <a:t>انقر فوق الأيقونة لإضافة صورة</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15CC81AA-61AB-4B6E-8D92-A4DECCC543C7}" type="slidenum">
              <a:rPr lang="ar-SA" altLang="ar-IQ"/>
              <a:t>‹#›</a:t>
            </a:fld>
            <a:endParaRPr lang="ar-SA" altLang="ar-IQ"/>
          </a:p>
        </p:txBody>
      </p:sp>
    </p:spTree>
    <p:extLst>
      <p:ext uri="{BB962C8B-B14F-4D97-AF65-F5344CB8AC3E}">
        <p14:creationId xmlns:p14="http://schemas.microsoft.com/office/powerpoint/2010/main" val="1583077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1042988" y="3829050"/>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0E56D4CF-54C2-4D97-83C7-D1DBBADF684A}" type="slidenum">
              <a:rPr lang="ar-SA" altLang="ar-IQ"/>
              <a:t>‹#›</a:t>
            </a:fld>
            <a:endParaRPr lang="ar-SA" altLang="ar-IQ"/>
          </a:p>
        </p:txBody>
      </p:sp>
    </p:spTree>
    <p:extLst>
      <p:ext uri="{BB962C8B-B14F-4D97-AF65-F5344CB8AC3E}">
        <p14:creationId xmlns:p14="http://schemas.microsoft.com/office/powerpoint/2010/main" val="1349191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B7A026E5-56A9-4AF8-8CA6-DBA85DDF1696}" type="slidenum">
              <a:rPr lang="ar-SA" altLang="ar-IQ"/>
              <a:t>‹#›</a:t>
            </a:fld>
            <a:endParaRPr lang="ar-SA" altLang="ar-IQ"/>
          </a:p>
        </p:txBody>
      </p:sp>
    </p:spTree>
    <p:extLst>
      <p:ext uri="{BB962C8B-B14F-4D97-AF65-F5344CB8AC3E}">
        <p14:creationId xmlns:p14="http://schemas.microsoft.com/office/powerpoint/2010/main" val="231783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EB427595-81F1-4DC4-B978-A94813136EA0}" type="slidenum">
              <a:rPr lang="ar-SA" altLang="ar-IQ"/>
              <a:t>‹#›</a:t>
            </a:fld>
            <a:endParaRPr lang="ar-SA" altLang="ar-IQ"/>
          </a:p>
        </p:txBody>
      </p:sp>
    </p:spTree>
    <p:extLst>
      <p:ext uri="{BB962C8B-B14F-4D97-AF65-F5344CB8AC3E}">
        <p14:creationId xmlns:p14="http://schemas.microsoft.com/office/powerpoint/2010/main" val="3857478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2863819F-7AC4-4E5E-93E4-31C8F1C72D58}" type="slidenum">
              <a:rPr lang="ar-SA" altLang="ar-IQ"/>
              <a:t>‹#›</a:t>
            </a:fld>
            <a:endParaRPr lang="ar-SA" altLang="ar-IQ"/>
          </a:p>
        </p:txBody>
      </p:sp>
    </p:spTree>
    <p:extLst>
      <p:ext uri="{BB962C8B-B14F-4D97-AF65-F5344CB8AC3E}">
        <p14:creationId xmlns:p14="http://schemas.microsoft.com/office/powerpoint/2010/main" val="3791423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endParaRPr lang="ar-SA" altLang="ar-IQ"/>
          </a:p>
        </p:txBody>
      </p:sp>
      <p:sp>
        <p:nvSpPr>
          <p:cNvPr id="8" name="عنصر نائب للتذييل 7"/>
          <p:cNvSpPr>
            <a:spLocks noGrp="1"/>
          </p:cNvSpPr>
          <p:nvPr>
            <p:ph type="ftr" sz="quarter" idx="11"/>
          </p:nvPr>
        </p:nvSpPr>
        <p:spPr/>
        <p:txBody>
          <a:bodyPr/>
          <a:lstStyle>
            <a:lvl1pPr>
              <a:defRPr/>
            </a:lvl1pPr>
          </a:lstStyle>
          <a:p>
            <a:endParaRPr lang="ar-SA" altLang="ar-IQ"/>
          </a:p>
        </p:txBody>
      </p:sp>
      <p:sp>
        <p:nvSpPr>
          <p:cNvPr id="9" name="عنصر نائب لرقم الشريحة 8"/>
          <p:cNvSpPr>
            <a:spLocks noGrp="1"/>
          </p:cNvSpPr>
          <p:nvPr>
            <p:ph type="sldNum" sz="quarter" idx="12"/>
          </p:nvPr>
        </p:nvSpPr>
        <p:spPr/>
        <p:txBody>
          <a:bodyPr/>
          <a:lstStyle>
            <a:lvl1pPr>
              <a:defRPr/>
            </a:lvl1pPr>
          </a:lstStyle>
          <a:p>
            <a:fld id="{2B315E09-2D97-4B29-9727-6BC2E00431B4}" type="slidenum">
              <a:rPr lang="ar-SA" altLang="ar-IQ"/>
              <a:t>‹#›</a:t>
            </a:fld>
            <a:endParaRPr lang="ar-SA" altLang="ar-IQ"/>
          </a:p>
        </p:txBody>
      </p:sp>
    </p:spTree>
    <p:extLst>
      <p:ext uri="{BB962C8B-B14F-4D97-AF65-F5344CB8AC3E}">
        <p14:creationId xmlns:p14="http://schemas.microsoft.com/office/powerpoint/2010/main" val="3264868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endParaRPr lang="ar-SA" altLang="ar-IQ"/>
          </a:p>
        </p:txBody>
      </p:sp>
      <p:sp>
        <p:nvSpPr>
          <p:cNvPr id="4" name="عنصر نائب للتذييل 3"/>
          <p:cNvSpPr>
            <a:spLocks noGrp="1"/>
          </p:cNvSpPr>
          <p:nvPr>
            <p:ph type="ftr" sz="quarter" idx="11"/>
          </p:nvPr>
        </p:nvSpPr>
        <p:spPr/>
        <p:txBody>
          <a:bodyPr/>
          <a:lstStyle>
            <a:lvl1pPr>
              <a:defRPr/>
            </a:lvl1pPr>
          </a:lstStyle>
          <a:p>
            <a:endParaRPr lang="ar-SA" altLang="ar-IQ"/>
          </a:p>
        </p:txBody>
      </p:sp>
      <p:sp>
        <p:nvSpPr>
          <p:cNvPr id="5" name="عنصر نائب لرقم الشريحة 4"/>
          <p:cNvSpPr>
            <a:spLocks noGrp="1"/>
          </p:cNvSpPr>
          <p:nvPr>
            <p:ph type="sldNum" sz="quarter" idx="12"/>
          </p:nvPr>
        </p:nvSpPr>
        <p:spPr/>
        <p:txBody>
          <a:bodyPr/>
          <a:lstStyle>
            <a:lvl1pPr>
              <a:defRPr/>
            </a:lvl1pPr>
          </a:lstStyle>
          <a:p>
            <a:fld id="{A7115CE3-8B10-4BEA-89A9-9E0EEF2C3139}" type="slidenum">
              <a:rPr lang="ar-SA" altLang="ar-IQ"/>
              <a:t>‹#›</a:t>
            </a:fld>
            <a:endParaRPr lang="ar-SA" altLang="ar-IQ"/>
          </a:p>
        </p:txBody>
      </p:sp>
    </p:spTree>
    <p:extLst>
      <p:ext uri="{BB962C8B-B14F-4D97-AF65-F5344CB8AC3E}">
        <p14:creationId xmlns:p14="http://schemas.microsoft.com/office/powerpoint/2010/main" val="1137873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ar-SA" altLang="ar-IQ"/>
          </a:p>
        </p:txBody>
      </p:sp>
      <p:sp>
        <p:nvSpPr>
          <p:cNvPr id="3" name="عنصر نائب للتذييل 2"/>
          <p:cNvSpPr>
            <a:spLocks noGrp="1"/>
          </p:cNvSpPr>
          <p:nvPr>
            <p:ph type="ftr" sz="quarter" idx="11"/>
          </p:nvPr>
        </p:nvSpPr>
        <p:spPr/>
        <p:txBody>
          <a:bodyPr/>
          <a:lstStyle>
            <a:lvl1pPr>
              <a:defRPr/>
            </a:lvl1pPr>
          </a:lstStyle>
          <a:p>
            <a:endParaRPr lang="ar-SA" altLang="ar-IQ"/>
          </a:p>
        </p:txBody>
      </p:sp>
      <p:sp>
        <p:nvSpPr>
          <p:cNvPr id="4" name="عنصر نائب لرقم الشريحة 3"/>
          <p:cNvSpPr>
            <a:spLocks noGrp="1"/>
          </p:cNvSpPr>
          <p:nvPr>
            <p:ph type="sldNum" sz="quarter" idx="12"/>
          </p:nvPr>
        </p:nvSpPr>
        <p:spPr/>
        <p:txBody>
          <a:bodyPr/>
          <a:lstStyle>
            <a:lvl1pPr>
              <a:defRPr/>
            </a:lvl1pPr>
          </a:lstStyle>
          <a:p>
            <a:fld id="{CDA92C04-236D-4BFE-A30E-A29865C985E2}" type="slidenum">
              <a:rPr lang="ar-SA" altLang="ar-IQ"/>
              <a:t>‹#›</a:t>
            </a:fld>
            <a:endParaRPr lang="ar-SA" altLang="ar-IQ"/>
          </a:p>
        </p:txBody>
      </p:sp>
    </p:spTree>
    <p:extLst>
      <p:ext uri="{BB962C8B-B14F-4D97-AF65-F5344CB8AC3E}">
        <p14:creationId xmlns:p14="http://schemas.microsoft.com/office/powerpoint/2010/main" val="107733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E13ED687-4F31-4588-B1A1-159DEBB8B4BD}" type="slidenum">
              <a:rPr lang="ar-SA" altLang="ar-IQ"/>
              <a:t>‹#›</a:t>
            </a:fld>
            <a:endParaRPr lang="ar-SA" altLang="ar-IQ"/>
          </a:p>
        </p:txBody>
      </p:sp>
    </p:spTree>
    <p:extLst>
      <p:ext uri="{BB962C8B-B14F-4D97-AF65-F5344CB8AC3E}">
        <p14:creationId xmlns:p14="http://schemas.microsoft.com/office/powerpoint/2010/main" val="1124227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C66D865D-B7FD-4E9C-81F0-5A2941A6C88A}" type="slidenum">
              <a:rPr lang="ar-SA" altLang="ar-IQ"/>
              <a:t>‹#›</a:t>
            </a:fld>
            <a:endParaRPr lang="ar-SA" altLang="ar-IQ"/>
          </a:p>
        </p:txBody>
      </p:sp>
    </p:spTree>
    <p:extLst>
      <p:ext uri="{BB962C8B-B14F-4D97-AF65-F5344CB8AC3E}">
        <p14:creationId xmlns:p14="http://schemas.microsoft.com/office/powerpoint/2010/main" val="1450002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ar-SA" altLang="ar-IQ" smtClean="0"/>
              <a:t>انقر لتحرير نمط عنوان الشريحة الرئيسية</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a:defRPr sz="1000">
                <a:latin typeface="+mn-lt"/>
                <a:ea typeface="굴림" pitchFamily="34" charset="-127"/>
              </a:defRPr>
            </a:lvl1pPr>
          </a:lstStyle>
          <a:p>
            <a:endParaRPr lang="ar-SA" altLang="ar-IQ"/>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a:defRPr sz="1000">
                <a:latin typeface="+mn-lt"/>
                <a:ea typeface="굴림" pitchFamily="34" charset="-127"/>
              </a:defRPr>
            </a:lvl1pPr>
          </a:lstStyle>
          <a:p>
            <a:endParaRPr lang="ar-SA" altLang="ar-IQ"/>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a:defRPr sz="1000">
                <a:latin typeface="+mn-lt"/>
                <a:ea typeface="굴림" pitchFamily="34" charset="-127"/>
              </a:defRPr>
            </a:lvl1pPr>
          </a:lstStyle>
          <a:p>
            <a:fld id="{4F20EAA7-A23E-4F87-AC6B-228AC2615768}" type="slidenum">
              <a:rPr lang="ar-SA" altLang="ar-IQ"/>
              <a:t>‹#›</a:t>
            </a:fld>
            <a:endParaRPr lang="ar-SA" altLang="ar-IQ"/>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xStyles>
    <p:title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3059832" y="2708920"/>
            <a:ext cx="5976664" cy="792088"/>
          </a:xfrm>
        </p:spPr>
        <p:txBody>
          <a:bodyPr/>
          <a:lstStyle/>
          <a:p>
            <a:pPr algn="ctr">
              <a:lnSpc>
                <a:spcPct val="115000"/>
              </a:lnSpc>
              <a:spcAft>
                <a:spcPct val="0"/>
              </a:spcAft>
            </a:pP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endParaRPr lang="ar-SA" altLang="ar-IQ" sz="2400" b="1">
              <a:solidFill>
                <a:schemeClr val="tx2"/>
              </a:solidFill>
              <a:latin typeface="Andalus" panose="02020603050405020304" pitchFamily="18" charset="-78"/>
              <a:cs typeface="Andalus" panose="02020603050405020304" pitchFamily="18" charset="-78"/>
            </a:endParaRPr>
          </a:p>
        </p:txBody>
      </p:sp>
      <p:sp>
        <p:nvSpPr>
          <p:cNvPr id="2" name="مستطيل 1"/>
          <p:cNvSpPr/>
          <p:nvPr/>
        </p:nvSpPr>
        <p:spPr>
          <a:xfrm>
            <a:off x="2771801" y="2348880"/>
            <a:ext cx="6108290" cy="369332"/>
          </a:xfrm>
          <a:prstGeom prst="rect">
            <a:avLst/>
          </a:prstGeom>
        </p:spPr>
        <p:txBody>
          <a:bodyPr wrap="square">
            <a:spAutoFit/>
          </a:bodyPr>
          <a:lstStyle/>
          <a:p>
            <a:pPr lvl="0" rtl="1" fontAlgn="auto">
              <a:spcBef>
                <a:spcPct val="0"/>
              </a:spcBef>
              <a:spcAft>
                <a:spcPct val="0"/>
              </a:spcAft>
            </a:pPr>
            <a:endParaRPr lang="ar-IQ" sz="1800" b="1">
              <a:latin typeface="Arial" panose="020B0604020202020204" pitchFamily="34" charset="0"/>
              <a:cs typeface="+mn-cs"/>
            </a:endParaRPr>
          </a:p>
        </p:txBody>
      </p:sp>
      <p:sp>
        <p:nvSpPr>
          <p:cNvPr id="3" name="عنوان فرعي 2"/>
          <p:cNvSpPr>
            <a:spLocks noGrp="1"/>
          </p:cNvSpPr>
          <p:nvPr>
            <p:ph type="subTitle" idx="1"/>
          </p:nvPr>
        </p:nvSpPr>
        <p:spPr>
          <a:xfrm>
            <a:off x="2771801" y="269940"/>
            <a:ext cx="6108290" cy="5103276"/>
          </a:xfrm>
        </p:spPr>
        <p:txBody>
          <a:bodyPr/>
          <a:lstStyle/>
          <a:p>
            <a:pPr lvl="0" indent="-306705" algn="ctr">
              <a:lnSpc>
                <a:spcPct val="150000"/>
              </a:lnSpc>
              <a:spcAft>
                <a:spcPts val="1000"/>
              </a:spcAft>
              <a:buClr>
                <a:srgbClr val="000000"/>
              </a:buClr>
            </a:pPr>
            <a:r>
              <a:rPr lang="ar-IQ" sz="2800" b="1" dirty="0">
                <a:solidFill>
                  <a:srgbClr val="000000"/>
                </a:solidFill>
                <a:latin typeface="Andalus" panose="02020603050405020304" pitchFamily="18" charset="-78"/>
                <a:ea typeface="Calibri"/>
                <a:cs typeface="Andalus" panose="02020603050405020304" pitchFamily="18" charset="-78"/>
              </a:rPr>
              <a:t>الجامعة المستنصرية/ كلية التربية -قسم الجغرافية</a:t>
            </a:r>
          </a:p>
          <a:p>
            <a:pPr lvl="0" indent="-306705" algn="ctr">
              <a:lnSpc>
                <a:spcPct val="150000"/>
              </a:lnSpc>
              <a:spcAft>
                <a:spcPts val="1000"/>
              </a:spcAft>
              <a:buClr>
                <a:srgbClr val="000000"/>
              </a:buClr>
            </a:pPr>
            <a:r>
              <a:rPr lang="ar-IQ" sz="2800" b="1" dirty="0">
                <a:solidFill>
                  <a:srgbClr val="000000"/>
                </a:solidFill>
                <a:latin typeface="Andalus" panose="02020603050405020304" pitchFamily="18" charset="-78"/>
                <a:ea typeface="Calibri"/>
                <a:cs typeface="Andalus" panose="02020603050405020304" pitchFamily="18" charset="-78"/>
              </a:rPr>
              <a:t>المادة </a:t>
            </a:r>
            <a:r>
              <a:rPr lang="ar-IQ" sz="2800" b="1" dirty="0" smtClean="0">
                <a:solidFill>
                  <a:srgbClr val="000000"/>
                </a:solidFill>
                <a:latin typeface="Andalus" panose="02020603050405020304" pitchFamily="18" charset="-78"/>
                <a:ea typeface="Calibri"/>
                <a:cs typeface="Andalus" panose="02020603050405020304" pitchFamily="18" charset="-78"/>
              </a:rPr>
              <a:t> اوراسيا </a:t>
            </a:r>
            <a:endParaRPr lang="ar-IQ" sz="2800" b="1" dirty="0">
              <a:solidFill>
                <a:srgbClr val="000000"/>
              </a:solidFill>
              <a:latin typeface="Andalus" panose="02020603050405020304" pitchFamily="18" charset="-78"/>
              <a:ea typeface="Calibri"/>
              <a:cs typeface="Andalus" panose="02020603050405020304" pitchFamily="18" charset="-78"/>
            </a:endParaRPr>
          </a:p>
          <a:p>
            <a:pPr lvl="0" indent="-306705" algn="ctr">
              <a:lnSpc>
                <a:spcPct val="150000"/>
              </a:lnSpc>
              <a:spcAft>
                <a:spcPts val="1000"/>
              </a:spcAft>
              <a:buClr>
                <a:srgbClr val="000000"/>
              </a:buClr>
            </a:pPr>
            <a:r>
              <a:rPr lang="ar-IQ" sz="2800" b="1" dirty="0">
                <a:solidFill>
                  <a:srgbClr val="000000"/>
                </a:solidFill>
                <a:latin typeface="Andalus" panose="02020603050405020304" pitchFamily="18" charset="-78"/>
                <a:ea typeface="Calibri"/>
                <a:cs typeface="Andalus" panose="02020603050405020304" pitchFamily="18" charset="-78"/>
              </a:rPr>
              <a:t>المرحلة الثانية/ صباحي</a:t>
            </a:r>
          </a:p>
          <a:p>
            <a:pPr lvl="0" indent="-306705" algn="ctr">
              <a:lnSpc>
                <a:spcPct val="150000"/>
              </a:lnSpc>
              <a:spcAft>
                <a:spcPts val="1000"/>
              </a:spcAft>
              <a:buClr>
                <a:srgbClr val="000000"/>
              </a:buClr>
            </a:pPr>
            <a:r>
              <a:rPr lang="ar-IQ" sz="2800" b="1" smtClean="0">
                <a:solidFill>
                  <a:srgbClr val="000000"/>
                </a:solidFill>
                <a:latin typeface="Andalus" panose="02020603050405020304" pitchFamily="18" charset="-78"/>
                <a:cs typeface="Andalus" panose="02020603050405020304" pitchFamily="18" charset="-78"/>
              </a:rPr>
              <a:t>تكملة اقسام سطح الأرض </a:t>
            </a:r>
            <a:r>
              <a:rPr lang="ar-IQ" sz="2800" b="1" smtClean="0">
                <a:solidFill>
                  <a:srgbClr val="000000"/>
                </a:solidFill>
                <a:latin typeface="Andalus" panose="02020603050405020304" pitchFamily="18" charset="-78"/>
                <a:cs typeface="Andalus" panose="02020603050405020304" pitchFamily="18" charset="-78"/>
              </a:rPr>
              <a:t>في </a:t>
            </a:r>
            <a:r>
              <a:rPr lang="ar-IQ" sz="2800" b="1" smtClean="0">
                <a:solidFill>
                  <a:srgbClr val="000000"/>
                </a:solidFill>
                <a:latin typeface="Andalus" panose="02020603050405020304" pitchFamily="18" charset="-78"/>
                <a:cs typeface="Andalus" panose="02020603050405020304" pitchFamily="18" charset="-78"/>
              </a:rPr>
              <a:t>قارة اسيا</a:t>
            </a:r>
            <a:endParaRPr lang="ar-IQ" sz="2800" b="1">
              <a:solidFill>
                <a:srgbClr val="000000"/>
              </a:solidFill>
              <a:latin typeface="Andalus" panose="02020603050405020304" pitchFamily="18" charset="-78"/>
              <a:ea typeface="Calibri"/>
              <a:cs typeface="Andalus" panose="02020603050405020304" pitchFamily="18" charset="-78"/>
            </a:endParaRPr>
          </a:p>
          <a:p>
            <a:pPr lvl="0" indent="-306705" algn="ctr">
              <a:lnSpc>
                <a:spcPct val="150000"/>
              </a:lnSpc>
              <a:spcAft>
                <a:spcPts val="1000"/>
              </a:spcAft>
              <a:buClr>
                <a:srgbClr val="000000"/>
              </a:buClr>
            </a:pPr>
            <a:r>
              <a:rPr lang="ar-IQ" sz="2800" b="1" dirty="0">
                <a:solidFill>
                  <a:srgbClr val="FF0000"/>
                </a:solidFill>
                <a:latin typeface="Andalus" panose="02020603050405020304" pitchFamily="18" charset="-78"/>
                <a:ea typeface="Calibri"/>
                <a:cs typeface="Andalus" panose="02020603050405020304" pitchFamily="18" charset="-78"/>
              </a:rPr>
              <a:t> م.م. </a:t>
            </a:r>
            <a:r>
              <a:rPr lang="ar-IQ" sz="2800" b="1" dirty="0" smtClean="0">
                <a:solidFill>
                  <a:srgbClr val="FF0000"/>
                </a:solidFill>
                <a:latin typeface="Andalus" panose="02020603050405020304" pitchFamily="18" charset="-78"/>
                <a:ea typeface="Calibri"/>
                <a:cs typeface="Andalus" panose="02020603050405020304" pitchFamily="18" charset="-78"/>
              </a:rPr>
              <a:t> رغد </a:t>
            </a:r>
            <a:r>
              <a:rPr lang="ar-IQ" sz="2800" b="1" dirty="0">
                <a:solidFill>
                  <a:srgbClr val="FF0000"/>
                </a:solidFill>
                <a:latin typeface="Andalus" panose="02020603050405020304" pitchFamily="18" charset="-78"/>
                <a:ea typeface="Calibri"/>
                <a:cs typeface="Andalus" panose="02020603050405020304" pitchFamily="18" charset="-78"/>
              </a:rPr>
              <a:t>حسين علي</a:t>
            </a:r>
            <a:endParaRPr lang="en-US" sz="2800" b="1" dirty="0">
              <a:solidFill>
                <a:srgbClr val="FF0000"/>
              </a:solidFill>
              <a:latin typeface="Andalus" panose="02020603050405020304" pitchFamily="18" charset="-78"/>
              <a:ea typeface="Calibri"/>
              <a:cs typeface="Andalus" panose="02020603050405020304" pitchFamily="18" charset="-78"/>
            </a:endParaRPr>
          </a:p>
          <a:p>
            <a:pPr indent="-306705" algn="ctr">
              <a:lnSpc>
                <a:spcPct val="150000"/>
              </a:lnSpc>
              <a:spcAft>
                <a:spcPts val="1000"/>
              </a:spcAft>
            </a:pPr>
            <a:endParaRPr lang="ar-IQ" sz="2000" b="1" dirty="0" smtClean="0">
              <a:latin typeface="Andalus" panose="02020603050405020304" pitchFamily="18" charset="-78"/>
              <a:ea typeface="Calibri"/>
              <a:cs typeface="Andalus" panose="02020603050405020304" pitchFamily="18" charset="-78"/>
            </a:endParaRPr>
          </a:p>
          <a:p>
            <a:pPr indent="-306705" algn="ctr">
              <a:lnSpc>
                <a:spcPct val="150000"/>
              </a:lnSpc>
              <a:spcAft>
                <a:spcPts val="1000"/>
              </a:spcAft>
            </a:pPr>
            <a:endParaRPr lang="ar-IQ" sz="2000" b="1" dirty="0">
              <a:latin typeface="Andalus" panose="02020603050405020304" pitchFamily="18" charset="-78"/>
              <a:ea typeface="Calibri"/>
              <a:cs typeface="Andalus" panose="02020603050405020304" pitchFamily="18" charset="-78"/>
            </a:endParaRPr>
          </a:p>
          <a:p>
            <a:pPr indent="-306705" algn="ctr">
              <a:lnSpc>
                <a:spcPct val="150000"/>
              </a:lnSpc>
              <a:spcAft>
                <a:spcPts val="1000"/>
              </a:spcAft>
            </a:pPr>
            <a:endParaRPr lang="ar-IQ" sz="2000" b="1" dirty="0" smtClean="0">
              <a:latin typeface="Andalus" panose="02020603050405020304" pitchFamily="18" charset="-78"/>
              <a:ea typeface="Calibri"/>
              <a:cs typeface="Andalus" panose="02020603050405020304" pitchFamily="18" charset="-78"/>
            </a:endParaRPr>
          </a:p>
          <a:p>
            <a:pPr indent="-306705" algn="ctr">
              <a:lnSpc>
                <a:spcPct val="150000"/>
              </a:lnSpc>
              <a:spcAft>
                <a:spcPts val="1000"/>
              </a:spcAft>
            </a:pPr>
            <a:endParaRPr lang="ar-IQ" sz="2000" b="1" dirty="0">
              <a:latin typeface="Andalus" panose="02020603050405020304" pitchFamily="18" charset="-78"/>
              <a:ea typeface="Calibri"/>
              <a:cs typeface="Andalus"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0413" cy="920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559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1042988" y="1304925"/>
            <a:ext cx="7849492" cy="4895850"/>
          </a:xfrm>
        </p:spPr>
        <p:txBody>
          <a:bodyPr/>
          <a:lstStyle/>
          <a:p>
            <a:pPr algn="just"/>
            <a:endParaRPr lang="ar-IQ" sz="2800" b="1">
              <a:latin typeface="Arial" panose="020B0604020202020204" pitchFamily="34" charset="0"/>
              <a:cs typeface="Arial" panose="020B0604020202020204" pitchFamily="34" charset="0"/>
            </a:endParaRPr>
          </a:p>
          <a:p>
            <a:endParaRPr lang="ar-IQ"/>
          </a:p>
          <a:p>
            <a:endParaRPr lang="ar-IQ"/>
          </a:p>
        </p:txBody>
      </p:sp>
      <p:sp>
        <p:nvSpPr>
          <p:cNvPr id="2" name="مستطيل 1"/>
          <p:cNvSpPr/>
          <p:nvPr/>
        </p:nvSpPr>
        <p:spPr>
          <a:xfrm>
            <a:off x="467544" y="1196752"/>
            <a:ext cx="8453486" cy="2616101"/>
          </a:xfrm>
          <a:prstGeom prst="rect">
            <a:avLst/>
          </a:prstGeom>
        </p:spPr>
        <p:txBody>
          <a:bodyPr wrap="square">
            <a:spAutoFit/>
          </a:bodyPr>
          <a:lstStyle/>
          <a:p>
            <a:pPr algn="just" rtl="1"/>
            <a:endParaRPr lang="ar-IQ" sz="2000" b="1" dirty="0">
              <a:latin typeface="Simplified Arabic" panose="02020603050405020304" pitchFamily="18" charset="-78"/>
              <a:cs typeface="Simplified Arabic" panose="02020603050405020304" pitchFamily="18" charset="-78"/>
            </a:endParaRPr>
          </a:p>
          <a:p>
            <a:pPr algn="just" rtl="1"/>
            <a:r>
              <a:rPr lang="ar-IQ" sz="2000" b="1" dirty="0">
                <a:latin typeface="Simplified Arabic" panose="02020603050405020304" pitchFamily="18" charset="-78"/>
                <a:cs typeface="Simplified Arabic" panose="02020603050405020304" pitchFamily="18" charset="-78"/>
              </a:rPr>
              <a:t>وتشمل </a:t>
            </a:r>
            <a:r>
              <a:rPr lang="ar-IQ" sz="2000" b="1" u="sng" dirty="0">
                <a:solidFill>
                  <a:srgbClr val="FF0000"/>
                </a:solidFill>
                <a:latin typeface="Simplified Arabic" panose="02020603050405020304" pitchFamily="18" charset="-78"/>
                <a:cs typeface="Simplified Arabic" panose="02020603050405020304" pitchFamily="18" charset="-78"/>
              </a:rPr>
              <a:t>مرتفعات لبنان </a:t>
            </a:r>
            <a:r>
              <a:rPr lang="ar-IQ" sz="2000" b="1" u="sng" dirty="0">
                <a:latin typeface="Simplified Arabic" panose="02020603050405020304" pitchFamily="18" charset="-78"/>
                <a:cs typeface="Simplified Arabic" panose="02020603050405020304" pitchFamily="18" charset="-78"/>
              </a:rPr>
              <a:t>و</a:t>
            </a:r>
            <a:r>
              <a:rPr lang="ar-IQ" sz="2000" b="1" dirty="0">
                <a:latin typeface="Simplified Arabic" panose="02020603050405020304" pitchFamily="18" charset="-78"/>
                <a:cs typeface="Simplified Arabic" panose="02020603050405020304" pitchFamily="18" charset="-78"/>
              </a:rPr>
              <a:t>تطل في قسمها الغربي على ساحل البحر </a:t>
            </a:r>
            <a:r>
              <a:rPr lang="ar-IQ" sz="2000" b="1" dirty="0" smtClean="0">
                <a:latin typeface="Simplified Arabic" panose="02020603050405020304" pitchFamily="18" charset="-78"/>
                <a:cs typeface="Simplified Arabic" panose="02020603050405020304" pitchFamily="18" charset="-78"/>
              </a:rPr>
              <a:t>المتوسط.</a:t>
            </a:r>
          </a:p>
          <a:p>
            <a:pPr algn="just" rtl="1"/>
            <a:endParaRPr lang="ar-IQ" sz="2000" b="1" dirty="0" smtClean="0">
              <a:latin typeface="Simplified Arabic" panose="02020603050405020304" pitchFamily="18" charset="-78"/>
              <a:cs typeface="Simplified Arabic" panose="02020603050405020304" pitchFamily="18" charset="-78"/>
            </a:endParaRPr>
          </a:p>
          <a:p>
            <a:pPr algn="just" rtl="1"/>
            <a:r>
              <a:rPr lang="ar-IQ" sz="2000" b="1" dirty="0" smtClean="0">
                <a:latin typeface="Simplified Arabic" panose="02020603050405020304" pitchFamily="18" charset="-78"/>
                <a:cs typeface="Simplified Arabic" panose="02020603050405020304" pitchFamily="18" charset="-78"/>
              </a:rPr>
              <a:t>ثم </a:t>
            </a:r>
            <a:r>
              <a:rPr lang="ar-IQ" sz="2000" b="1" u="sng" dirty="0">
                <a:solidFill>
                  <a:srgbClr val="FF0000"/>
                </a:solidFill>
                <a:latin typeface="Simplified Arabic" panose="02020603050405020304" pitchFamily="18" charset="-78"/>
                <a:cs typeface="Simplified Arabic" panose="02020603050405020304" pitchFamily="18" charset="-78"/>
              </a:rPr>
              <a:t>جبال الحجاز </a:t>
            </a:r>
            <a:r>
              <a:rPr lang="ar-IQ" sz="2000" b="1" dirty="0">
                <a:latin typeface="Simplified Arabic" panose="02020603050405020304" pitchFamily="18" charset="-78"/>
                <a:cs typeface="Simplified Arabic" panose="02020603050405020304" pitchFamily="18" charset="-78"/>
              </a:rPr>
              <a:t>في القسم الغربي من شبه الجزيرة العربية المطلة على البحر </a:t>
            </a:r>
            <a:r>
              <a:rPr lang="ar-IQ" sz="2000" b="1" dirty="0" smtClean="0">
                <a:latin typeface="Simplified Arabic" panose="02020603050405020304" pitchFamily="18" charset="-78"/>
                <a:cs typeface="Simplified Arabic" panose="02020603050405020304" pitchFamily="18" charset="-78"/>
              </a:rPr>
              <a:t>الاحمر.</a:t>
            </a:r>
          </a:p>
          <a:p>
            <a:pPr algn="just" rtl="1"/>
            <a:endParaRPr lang="ar-IQ" sz="2000" b="1" dirty="0" smtClean="0">
              <a:latin typeface="Simplified Arabic" panose="02020603050405020304" pitchFamily="18" charset="-78"/>
              <a:cs typeface="Simplified Arabic" panose="02020603050405020304" pitchFamily="18" charset="-78"/>
            </a:endParaRPr>
          </a:p>
          <a:p>
            <a:pPr algn="just" rtl="1"/>
            <a:r>
              <a:rPr lang="ar-IQ" sz="2000" b="1" dirty="0" smtClean="0">
                <a:latin typeface="Simplified Arabic" panose="02020603050405020304" pitchFamily="18" charset="-78"/>
                <a:cs typeface="Simplified Arabic" panose="02020603050405020304" pitchFamily="18" charset="-78"/>
              </a:rPr>
              <a:t> </a:t>
            </a:r>
            <a:r>
              <a:rPr lang="ar-IQ" sz="2000" b="1" dirty="0">
                <a:latin typeface="Simplified Arabic" panose="02020603050405020304" pitchFamily="18" charset="-78"/>
                <a:cs typeface="Simplified Arabic" panose="02020603050405020304" pitchFamily="18" charset="-78"/>
              </a:rPr>
              <a:t>ثم تليها بالاتجاه </a:t>
            </a:r>
            <a:r>
              <a:rPr lang="ar-IQ" sz="2000" b="1" u="sng" dirty="0">
                <a:solidFill>
                  <a:srgbClr val="FF0000"/>
                </a:solidFill>
                <a:latin typeface="Simplified Arabic" panose="02020603050405020304" pitchFamily="18" charset="-78"/>
                <a:cs typeface="Simplified Arabic" panose="02020603050405020304" pitchFamily="18" charset="-78"/>
              </a:rPr>
              <a:t>جنوبا مرتفعات عسير </a:t>
            </a:r>
            <a:r>
              <a:rPr lang="ar-IQ" sz="2000" b="1" dirty="0">
                <a:latin typeface="Simplified Arabic" panose="02020603050405020304" pitchFamily="18" charset="-78"/>
                <a:cs typeface="Simplified Arabic" panose="02020603050405020304" pitchFamily="18" charset="-78"/>
              </a:rPr>
              <a:t>ثم </a:t>
            </a:r>
            <a:r>
              <a:rPr lang="ar-IQ" sz="2000" b="1" u="sng" dirty="0">
                <a:solidFill>
                  <a:srgbClr val="FF0000"/>
                </a:solidFill>
                <a:latin typeface="Simplified Arabic" panose="02020603050405020304" pitchFamily="18" charset="-78"/>
                <a:cs typeface="Simplified Arabic" panose="02020603050405020304" pitchFamily="18" charset="-78"/>
              </a:rPr>
              <a:t>مرتفعات اليمن </a:t>
            </a:r>
            <a:r>
              <a:rPr lang="ar-IQ" sz="2000" b="1" dirty="0" smtClean="0">
                <a:latin typeface="Simplified Arabic" panose="02020603050405020304" pitchFamily="18" charset="-78"/>
                <a:cs typeface="Simplified Arabic" panose="02020603050405020304" pitchFamily="18" charset="-78"/>
              </a:rPr>
              <a:t>واخيراً</a:t>
            </a:r>
            <a:r>
              <a:rPr lang="ar-IQ" sz="2000" b="1" dirty="0" smtClean="0">
                <a:solidFill>
                  <a:srgbClr val="FF0000"/>
                </a:solidFill>
                <a:latin typeface="Simplified Arabic" panose="02020603050405020304" pitchFamily="18" charset="-78"/>
                <a:cs typeface="Simplified Arabic" panose="02020603050405020304" pitchFamily="18" charset="-78"/>
              </a:rPr>
              <a:t>(</a:t>
            </a:r>
            <a:r>
              <a:rPr lang="ar-IQ" sz="2000" b="1" dirty="0" smtClean="0">
                <a:latin typeface="Simplified Arabic" panose="02020603050405020304" pitchFamily="18" charset="-78"/>
                <a:cs typeface="Simplified Arabic" panose="02020603050405020304" pitchFamily="18" charset="-78"/>
              </a:rPr>
              <a:t> </a:t>
            </a:r>
            <a:r>
              <a:rPr lang="ar-IQ" sz="2000" b="1" dirty="0" smtClean="0">
                <a:solidFill>
                  <a:srgbClr val="FF0000"/>
                </a:solidFill>
                <a:latin typeface="Simplified Arabic" panose="02020603050405020304" pitchFamily="18" charset="-78"/>
                <a:cs typeface="Simplified Arabic" panose="02020603050405020304" pitchFamily="18" charset="-78"/>
              </a:rPr>
              <a:t>مرتفعات </a:t>
            </a:r>
            <a:r>
              <a:rPr lang="ar-IQ" sz="2000" b="1" dirty="0">
                <a:solidFill>
                  <a:srgbClr val="FF0000"/>
                </a:solidFill>
                <a:latin typeface="Simplified Arabic" panose="02020603050405020304" pitchFamily="18" charset="-78"/>
                <a:cs typeface="Simplified Arabic" panose="02020603050405020304" pitchFamily="18" charset="-78"/>
              </a:rPr>
              <a:t>الجبل الأخضر) </a:t>
            </a:r>
            <a:r>
              <a:rPr lang="ar-IQ" sz="2000" b="1" dirty="0">
                <a:latin typeface="Simplified Arabic" panose="02020603050405020304" pitchFamily="18" charset="-78"/>
                <a:cs typeface="Simplified Arabic" panose="02020603050405020304" pitchFamily="18" charset="-78"/>
              </a:rPr>
              <a:t>في عمان</a:t>
            </a:r>
            <a:r>
              <a:rPr lang="ar-IQ" sz="2000" b="1" dirty="0" smtClean="0">
                <a:latin typeface="Simplified Arabic" panose="02020603050405020304" pitchFamily="18" charset="-78"/>
                <a:cs typeface="Simplified Arabic" panose="02020603050405020304" pitchFamily="18" charset="-78"/>
              </a:rPr>
              <a:t>.</a:t>
            </a:r>
          </a:p>
          <a:p>
            <a:pPr algn="just" rtl="1"/>
            <a:endParaRPr lang="ar-IQ" sz="2000" b="1" dirty="0" smtClean="0">
              <a:latin typeface="Simplified Arabic" panose="02020603050405020304" pitchFamily="18" charset="-78"/>
              <a:cs typeface="Simplified Arabic" panose="02020603050405020304" pitchFamily="18" charset="-78"/>
            </a:endParaRPr>
          </a:p>
          <a:p>
            <a:pPr lvl="0" algn="just" rtl="1">
              <a:spcBef>
                <a:spcPct val="20000"/>
              </a:spcBef>
              <a:buClr>
                <a:srgbClr val="000000"/>
              </a:buClr>
            </a:pPr>
            <a:endParaRPr lang="ar-IQ" sz="2000" b="1" u="sng" kern="0" dirty="0" smtClean="0">
              <a:solidFill>
                <a:srgbClr val="FF0000"/>
              </a:solidFill>
              <a:latin typeface="Simplified Arabic" panose="02020603050405020304" pitchFamily="18" charset="-78"/>
              <a:cs typeface="Simplified Arabic" panose="02020603050405020304" pitchFamily="18" charset="-78"/>
            </a:endParaRPr>
          </a:p>
        </p:txBody>
      </p:sp>
      <p:sp>
        <p:nvSpPr>
          <p:cNvPr id="4" name="مستطيل 3"/>
          <p:cNvSpPr/>
          <p:nvPr/>
        </p:nvSpPr>
        <p:spPr>
          <a:xfrm>
            <a:off x="899592" y="476672"/>
            <a:ext cx="802143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just" rtl="1"/>
            <a:r>
              <a:rPr lang="ar-IQ" sz="3200" b="1" smtClean="0">
                <a:solidFill>
                  <a:srgbClr val="FF0000"/>
                </a:solidFill>
                <a:latin typeface="Andalus" panose="02020603050405020304" pitchFamily="18" charset="-78"/>
                <a:cs typeface="Andalus" panose="02020603050405020304" pitchFamily="18" charset="-78"/>
              </a:rPr>
              <a:t>.ث- </a:t>
            </a:r>
            <a:r>
              <a:rPr lang="ar-IQ" sz="3200" b="1">
                <a:solidFill>
                  <a:srgbClr val="FF0000"/>
                </a:solidFill>
                <a:latin typeface="Andalus" panose="02020603050405020304" pitchFamily="18" charset="-78"/>
                <a:cs typeface="Andalus" panose="02020603050405020304" pitchFamily="18" charset="-78"/>
              </a:rPr>
              <a:t>المرتفعات الغربية والجنوبية الغربية</a:t>
            </a:r>
          </a:p>
        </p:txBody>
      </p:sp>
    </p:spTree>
    <p:extLst>
      <p:ext uri="{BB962C8B-B14F-4D97-AF65-F5344CB8AC3E}">
        <p14:creationId xmlns:p14="http://schemas.microsoft.com/office/powerpoint/2010/main" val="13520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0413" cy="890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705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وجة 6"/>
          <p:cNvSpPr/>
          <p:nvPr/>
        </p:nvSpPr>
        <p:spPr bwMode="auto">
          <a:xfrm>
            <a:off x="410766" y="2348880"/>
            <a:ext cx="8136904" cy="2714600"/>
          </a:xfrm>
          <a:prstGeom prst="wave">
            <a:avLst>
              <a:gd name="adj1" fmla="val 12500"/>
              <a:gd name="adj2" fmla="val 392"/>
            </a:avLst>
          </a:prstGeom>
          <a:solidFill>
            <a:schemeClr val="tx2">
              <a:lumMod val="40000"/>
              <a:lumOff val="60000"/>
            </a:schemeClr>
          </a:solidFill>
          <a:ln>
            <a:solidFill>
              <a:schemeClr val="tx2">
                <a:lumMod val="40000"/>
                <a:lumOff val="60000"/>
              </a:schemeClr>
            </a:solidFill>
            <a:headEnd type="none" w="med" len="med"/>
            <a:tailEnd type="none" w="med" len="med"/>
          </a:ln>
          <a:extLst/>
        </p:spPr>
        <p:style>
          <a:lnRef idx="0">
            <a:schemeClr val="accent2"/>
          </a:lnRef>
          <a:fillRef idx="4294967294">
            <a:schemeClr val="dk2"/>
          </a:fillRef>
          <a:effectRef idx="3">
            <a:schemeClr val="accent2"/>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r>
              <a:rPr kumimoji="0" lang="ar-IQ" sz="4800" b="1" i="1" u="none" strike="noStrike" cap="all" normalizeH="0" baseline="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ndalus" panose="02020603050405020304" pitchFamily="18" charset="-78"/>
                <a:cs typeface="Andalus" panose="02020603050405020304" pitchFamily="18" charset="-78"/>
              </a:rPr>
              <a:t>نهاية المحاضرة</a:t>
            </a:r>
          </a:p>
        </p:txBody>
      </p:sp>
    </p:spTree>
    <p:extLst>
      <p:ext uri="{BB962C8B-B14F-4D97-AF65-F5344CB8AC3E}">
        <p14:creationId xmlns:p14="http://schemas.microsoft.com/office/powerpoint/2010/main" val="2340649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116632"/>
            <a:ext cx="8064896" cy="863600"/>
          </a:xfrm>
        </p:spPr>
        <p:style>
          <a:lnRef idx="1">
            <a:schemeClr val="accent1"/>
          </a:lnRef>
          <a:fillRef idx="3">
            <a:schemeClr val="accent1"/>
          </a:fillRef>
          <a:effectRef idx="2">
            <a:schemeClr val="accent1"/>
          </a:effectRef>
          <a:fontRef idx="minor">
            <a:schemeClr val="lt1"/>
          </a:fontRef>
        </p:style>
        <p:txBody>
          <a:bodyPr/>
          <a:lstStyle/>
          <a:p>
            <a:r>
              <a:rPr lang="ar-IQ" b="1" smtClean="0">
                <a:solidFill>
                  <a:srgbClr val="FF0000"/>
                </a:solidFill>
                <a:latin typeface="Andalus" panose="02020603050405020304" pitchFamily="18" charset="-78"/>
                <a:cs typeface="Andalus" panose="02020603050405020304" pitchFamily="18" charset="-78"/>
              </a:rPr>
              <a:t>يمكن تقسيم سطح قارة اسيا إلى عدة اقسام وهي:</a:t>
            </a:r>
            <a:endParaRPr lang="ar-IQ" b="1">
              <a:solidFill>
                <a:srgbClr val="FF0000"/>
              </a:solidFill>
              <a:latin typeface="Andalus" panose="02020603050405020304" pitchFamily="18" charset="-78"/>
              <a:cs typeface="Andalus" panose="02020603050405020304" pitchFamily="18" charset="-7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052736"/>
            <a:ext cx="9144000"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827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539552" y="1304925"/>
            <a:ext cx="8208912" cy="4895850"/>
          </a:xfrm>
        </p:spPr>
        <p:txBody>
          <a:bodyPr/>
          <a:lstStyle/>
          <a:p>
            <a:pPr marL="114300" indent="0" algn="just">
              <a:lnSpc>
                <a:spcPct val="115000"/>
              </a:lnSpc>
              <a:spcAft>
                <a:spcPct val="0"/>
              </a:spcAft>
              <a:buNone/>
            </a:pPr>
            <a:r>
              <a:rPr lang="ar-IQ" sz="2000" b="1" smtClean="0">
                <a:latin typeface="Simplified Arabic" panose="02020603050405020304" pitchFamily="18" charset="-78"/>
                <a:ea typeface="Calibri"/>
                <a:cs typeface="Simplified Arabic" panose="02020603050405020304" pitchFamily="18" charset="-78"/>
              </a:rPr>
              <a:t>5- تبدأ </a:t>
            </a:r>
            <a:r>
              <a:rPr lang="ar-IQ" sz="2000" b="1">
                <a:latin typeface="Simplified Arabic" panose="02020603050405020304" pitchFamily="18" charset="-78"/>
                <a:ea typeface="Calibri"/>
                <a:cs typeface="Simplified Arabic" panose="02020603050405020304" pitchFamily="18" charset="-78"/>
              </a:rPr>
              <a:t>سلسلة جبلية خامسة من </a:t>
            </a:r>
            <a:r>
              <a:rPr lang="ar-IQ" sz="2000" b="1" u="sng">
                <a:solidFill>
                  <a:srgbClr val="FF0000"/>
                </a:solidFill>
                <a:latin typeface="Simplified Arabic" panose="02020603050405020304" pitchFamily="18" charset="-78"/>
                <a:ea typeface="Calibri"/>
                <a:cs typeface="Simplified Arabic" panose="02020603050405020304" pitchFamily="18" charset="-78"/>
              </a:rPr>
              <a:t>عقدة بامير </a:t>
            </a:r>
            <a:r>
              <a:rPr lang="ar-IQ" sz="2000" b="1">
                <a:latin typeface="Simplified Arabic" panose="02020603050405020304" pitchFamily="18" charset="-78"/>
                <a:ea typeface="Calibri"/>
                <a:cs typeface="Simplified Arabic" panose="02020603050405020304" pitchFamily="18" charset="-78"/>
              </a:rPr>
              <a:t>لتتجه صوب </a:t>
            </a:r>
            <a:r>
              <a:rPr lang="ar-IQ" sz="2000" b="1" smtClean="0">
                <a:latin typeface="Simplified Arabic" panose="02020603050405020304" pitchFamily="18" charset="-78"/>
                <a:ea typeface="Calibri"/>
                <a:cs typeface="Simplified Arabic" panose="02020603050405020304" pitchFamily="18" charset="-78"/>
              </a:rPr>
              <a:t>الشرق، وتتفرع </a:t>
            </a:r>
            <a:r>
              <a:rPr lang="ar-IQ" sz="2000" b="1">
                <a:latin typeface="Simplified Arabic" panose="02020603050405020304" pitchFamily="18" charset="-78"/>
                <a:ea typeface="Calibri"/>
                <a:cs typeface="Simplified Arabic" panose="02020603050405020304" pitchFamily="18" charset="-78"/>
              </a:rPr>
              <a:t>هذه السلسلة إلى سلسلتين فرعيتين احدهما </a:t>
            </a:r>
            <a:r>
              <a:rPr lang="ar-IQ" sz="2000" b="1" u="sng">
                <a:solidFill>
                  <a:srgbClr val="FF0000"/>
                </a:solidFill>
                <a:latin typeface="Simplified Arabic" panose="02020603050405020304" pitchFamily="18" charset="-78"/>
                <a:ea typeface="Calibri"/>
                <a:cs typeface="Simplified Arabic" panose="02020603050405020304" pitchFamily="18" charset="-78"/>
              </a:rPr>
              <a:t>جنوبية </a:t>
            </a:r>
            <a:r>
              <a:rPr lang="ar-IQ" sz="2000" b="1">
                <a:latin typeface="Simplified Arabic" panose="02020603050405020304" pitchFamily="18" charset="-78"/>
                <a:ea typeface="Calibri"/>
                <a:cs typeface="Simplified Arabic" panose="02020603050405020304" pitchFamily="18" charset="-78"/>
              </a:rPr>
              <a:t>تعرف </a:t>
            </a:r>
            <a:r>
              <a:rPr lang="ar-IQ" sz="2000" b="1" u="sng">
                <a:solidFill>
                  <a:srgbClr val="FF0000"/>
                </a:solidFill>
                <a:latin typeface="Simplified Arabic" panose="02020603050405020304" pitchFamily="18" charset="-78"/>
                <a:ea typeface="Calibri"/>
                <a:cs typeface="Simplified Arabic" panose="02020603050405020304" pitchFamily="18" charset="-78"/>
              </a:rPr>
              <a:t>بمرتفعات كوين لن شان </a:t>
            </a:r>
            <a:r>
              <a:rPr lang="ar-IQ" sz="2000" b="1" smtClean="0">
                <a:latin typeface="Simplified Arabic" panose="02020603050405020304" pitchFamily="18" charset="-78"/>
                <a:ea typeface="Calibri"/>
                <a:cs typeface="Simplified Arabic" panose="02020603050405020304" pitchFamily="18" charset="-78"/>
              </a:rPr>
              <a:t>التي </a:t>
            </a:r>
            <a:r>
              <a:rPr lang="ar-IQ" sz="2000" b="1">
                <a:latin typeface="Simplified Arabic" panose="02020603050405020304" pitchFamily="18" charset="-78"/>
                <a:ea typeface="Calibri"/>
                <a:cs typeface="Simplified Arabic" panose="02020603050405020304" pitchFamily="18" charset="-78"/>
              </a:rPr>
              <a:t>تحد هضبة </a:t>
            </a:r>
            <a:r>
              <a:rPr lang="ar-IQ" sz="2000" b="1" smtClean="0">
                <a:latin typeface="Simplified Arabic" panose="02020603050405020304" pitchFamily="18" charset="-78"/>
                <a:ea typeface="Calibri"/>
                <a:cs typeface="Simplified Arabic" panose="02020603050405020304" pitchFamily="18" charset="-78"/>
              </a:rPr>
              <a:t>التبت </a:t>
            </a:r>
            <a:r>
              <a:rPr lang="ar-IQ" sz="2000" b="1">
                <a:latin typeface="Simplified Arabic" panose="02020603050405020304" pitchFamily="18" charset="-78"/>
                <a:ea typeface="Calibri"/>
                <a:cs typeface="Simplified Arabic" panose="02020603050405020304" pitchFamily="18" charset="-78"/>
              </a:rPr>
              <a:t>من جهة الشمال </a:t>
            </a:r>
            <a:r>
              <a:rPr lang="ar-IQ" sz="2000" b="1" smtClean="0">
                <a:latin typeface="Simplified Arabic" panose="02020603050405020304" pitchFamily="18" charset="-78"/>
                <a:ea typeface="Calibri"/>
                <a:cs typeface="Simplified Arabic" panose="02020603050405020304" pitchFamily="18" charset="-78"/>
              </a:rPr>
              <a:t>الغربي</a:t>
            </a:r>
            <a:r>
              <a:rPr lang="ar-IQ" sz="2000" b="1">
                <a:latin typeface="Simplified Arabic" panose="02020603050405020304" pitchFamily="18" charset="-78"/>
                <a:ea typeface="Calibri"/>
                <a:cs typeface="Simplified Arabic" panose="02020603050405020304" pitchFamily="18" charset="-78"/>
              </a:rPr>
              <a:t>.</a:t>
            </a:r>
            <a:endParaRPr lang="ar-IQ" sz="2000" b="1" smtClean="0">
              <a:latin typeface="Simplified Arabic" panose="02020603050405020304" pitchFamily="18" charset="-78"/>
              <a:ea typeface="Calibri"/>
              <a:cs typeface="Simplified Arabic" panose="02020603050405020304" pitchFamily="18" charset="-78"/>
            </a:endParaRPr>
          </a:p>
          <a:p>
            <a:pPr marL="0" lvl="0" indent="0" algn="just">
              <a:buClr>
                <a:srgbClr val="000000"/>
              </a:buClr>
              <a:buNone/>
            </a:pPr>
            <a:r>
              <a:rPr lang="ar-IQ" sz="2000" b="1" smtClean="0">
                <a:latin typeface="Simplified Arabic" panose="02020603050405020304" pitchFamily="18" charset="-78"/>
                <a:ea typeface="Calibri"/>
                <a:cs typeface="Simplified Arabic" panose="02020603050405020304" pitchFamily="18" charset="-78"/>
              </a:rPr>
              <a:t>وأخرى </a:t>
            </a:r>
            <a:r>
              <a:rPr lang="ar-IQ" sz="2000" b="1" u="sng" smtClean="0">
                <a:solidFill>
                  <a:srgbClr val="FF0000"/>
                </a:solidFill>
                <a:latin typeface="Simplified Arabic" panose="02020603050405020304" pitchFamily="18" charset="-78"/>
                <a:ea typeface="Calibri"/>
                <a:cs typeface="Simplified Arabic" panose="02020603050405020304" pitchFamily="18" charset="-78"/>
              </a:rPr>
              <a:t>شمالية</a:t>
            </a:r>
            <a:r>
              <a:rPr lang="ar-IQ" sz="2000" b="1" smtClean="0">
                <a:solidFill>
                  <a:srgbClr val="FF0000"/>
                </a:solidFill>
                <a:latin typeface="Simplified Arabic" panose="02020603050405020304" pitchFamily="18" charset="-78"/>
                <a:ea typeface="Calibri"/>
                <a:cs typeface="Simplified Arabic" panose="02020603050405020304" pitchFamily="18" charset="-78"/>
              </a:rPr>
              <a:t> </a:t>
            </a:r>
            <a:r>
              <a:rPr lang="ar-IQ" sz="2000" b="1" smtClean="0">
                <a:latin typeface="Simplified Arabic" panose="02020603050405020304" pitchFamily="18" charset="-78"/>
                <a:ea typeface="Calibri"/>
                <a:cs typeface="Simplified Arabic" panose="02020603050405020304" pitchFamily="18" charset="-78"/>
              </a:rPr>
              <a:t>يعرف </a:t>
            </a:r>
            <a:r>
              <a:rPr lang="ar-IQ" sz="2000" b="1">
                <a:latin typeface="Simplified Arabic" panose="02020603050405020304" pitchFamily="18" charset="-78"/>
                <a:ea typeface="Calibri"/>
                <a:cs typeface="Simplified Arabic" panose="02020603050405020304" pitchFamily="18" charset="-78"/>
              </a:rPr>
              <a:t>قسمها الغربي باسم </a:t>
            </a:r>
            <a:r>
              <a:rPr lang="ar-IQ" sz="2000" b="1" u="sng">
                <a:solidFill>
                  <a:srgbClr val="FF0000"/>
                </a:solidFill>
                <a:latin typeface="Simplified Arabic" panose="02020603050405020304" pitchFamily="18" charset="-78"/>
                <a:ea typeface="Calibri"/>
                <a:cs typeface="Simplified Arabic" panose="02020603050405020304" pitchFamily="18" charset="-78"/>
              </a:rPr>
              <a:t>مرتفعات التاين تانج </a:t>
            </a:r>
            <a:r>
              <a:rPr lang="ar-IQ" sz="2000" b="1" smtClean="0">
                <a:latin typeface="Simplified Arabic" panose="02020603050405020304" pitchFamily="18" charset="-78"/>
                <a:ea typeface="Calibri"/>
                <a:cs typeface="Simplified Arabic" panose="02020603050405020304" pitchFamily="18" charset="-78"/>
              </a:rPr>
              <a:t>وامتدادها </a:t>
            </a:r>
            <a:r>
              <a:rPr lang="ar-IQ" sz="2000" b="1">
                <a:latin typeface="Simplified Arabic" panose="02020603050405020304" pitchFamily="18" charset="-78"/>
                <a:ea typeface="Calibri"/>
                <a:cs typeface="Simplified Arabic" panose="02020603050405020304" pitchFamily="18" charset="-78"/>
              </a:rPr>
              <a:t>الشرقي باسم </a:t>
            </a:r>
            <a:r>
              <a:rPr lang="ar-IQ" sz="2000" b="1" u="sng">
                <a:solidFill>
                  <a:srgbClr val="FF0000"/>
                </a:solidFill>
                <a:latin typeface="Simplified Arabic" panose="02020603050405020304" pitchFamily="18" charset="-78"/>
                <a:ea typeface="Calibri"/>
                <a:cs typeface="Simplified Arabic" panose="02020603050405020304" pitchFamily="18" charset="-78"/>
              </a:rPr>
              <a:t>مرتفعات </a:t>
            </a:r>
            <a:r>
              <a:rPr lang="ar-IQ" sz="2000" b="1" u="sng" smtClean="0">
                <a:solidFill>
                  <a:srgbClr val="FF0000"/>
                </a:solidFill>
                <a:latin typeface="Simplified Arabic" panose="02020603050405020304" pitchFamily="18" charset="-78"/>
                <a:ea typeface="Calibri"/>
                <a:cs typeface="Simplified Arabic" panose="02020603050405020304" pitchFamily="18" charset="-78"/>
              </a:rPr>
              <a:t>نان </a:t>
            </a:r>
            <a:r>
              <a:rPr lang="ar-IQ" sz="2000" b="1" u="sng">
                <a:solidFill>
                  <a:srgbClr val="FF0000"/>
                </a:solidFill>
                <a:latin typeface="Simplified Arabic" panose="02020603050405020304" pitchFamily="18" charset="-78"/>
                <a:ea typeface="Calibri"/>
                <a:cs typeface="Simplified Arabic" panose="02020603050405020304" pitchFamily="18" charset="-78"/>
              </a:rPr>
              <a:t>شان </a:t>
            </a:r>
            <a:r>
              <a:rPr lang="ar-IQ" sz="2000" b="1" smtClean="0">
                <a:latin typeface="Simplified Arabic" panose="02020603050405020304" pitchFamily="18" charset="-78"/>
                <a:ea typeface="Calibri"/>
                <a:cs typeface="Simplified Arabic" panose="02020603050405020304" pitchFamily="18" charset="-78"/>
              </a:rPr>
              <a:t>التي </a:t>
            </a:r>
            <a:r>
              <a:rPr lang="ar-IQ" sz="2000" b="1">
                <a:latin typeface="Simplified Arabic" panose="02020603050405020304" pitchFamily="18" charset="-78"/>
                <a:ea typeface="Calibri"/>
                <a:cs typeface="Simplified Arabic" panose="02020603050405020304" pitchFamily="18" charset="-78"/>
              </a:rPr>
              <a:t>تحد </a:t>
            </a:r>
            <a:r>
              <a:rPr lang="ar-IQ" sz="2000" b="1" u="sng" smtClean="0">
                <a:solidFill>
                  <a:srgbClr val="FF0000"/>
                </a:solidFill>
                <a:latin typeface="Simplified Arabic" panose="02020603050405020304" pitchFamily="18" charset="-78"/>
                <a:ea typeface="Calibri"/>
                <a:cs typeface="Simplified Arabic" panose="02020603050405020304" pitchFamily="18" charset="-78"/>
              </a:rPr>
              <a:t>حوض تسيدام </a:t>
            </a:r>
            <a:r>
              <a:rPr lang="ar-IQ" sz="2000" b="1" smtClean="0">
                <a:latin typeface="Simplified Arabic" panose="02020603050405020304" pitchFamily="18" charset="-78"/>
                <a:ea typeface="Calibri"/>
                <a:cs typeface="Simplified Arabic" panose="02020603050405020304" pitchFamily="18" charset="-78"/>
              </a:rPr>
              <a:t>من </a:t>
            </a:r>
            <a:r>
              <a:rPr lang="ar-IQ" sz="2000" b="1">
                <a:latin typeface="Simplified Arabic" panose="02020603050405020304" pitchFamily="18" charset="-78"/>
                <a:ea typeface="Calibri"/>
                <a:cs typeface="Simplified Arabic" panose="02020603050405020304" pitchFamily="18" charset="-78"/>
              </a:rPr>
              <a:t>جهة الشمال </a:t>
            </a:r>
            <a:r>
              <a:rPr lang="ar-IQ" sz="2000" b="1" smtClean="0">
                <a:latin typeface="Simplified Arabic" panose="02020603050405020304" pitchFamily="18" charset="-78"/>
                <a:ea typeface="Calibri"/>
                <a:cs typeface="Simplified Arabic" panose="02020603050405020304" pitchFamily="18" charset="-78"/>
              </a:rPr>
              <a:t>والشرق.</a:t>
            </a:r>
          </a:p>
          <a:p>
            <a:pPr marL="0" lvl="0" indent="0" algn="just">
              <a:buClr>
                <a:srgbClr val="000000"/>
              </a:buClr>
              <a:buNone/>
            </a:pPr>
            <a:r>
              <a:rPr lang="ar-IQ" sz="2000" b="1" smtClean="0">
                <a:solidFill>
                  <a:srgbClr val="000000"/>
                </a:solidFill>
                <a:latin typeface="Simplified Arabic" panose="02020603050405020304" pitchFamily="18" charset="-78"/>
                <a:cs typeface="Simplified Arabic" panose="02020603050405020304" pitchFamily="18" charset="-78"/>
              </a:rPr>
              <a:t>6- </a:t>
            </a:r>
            <a:r>
              <a:rPr lang="ar-IQ" sz="2000" b="1">
                <a:solidFill>
                  <a:srgbClr val="000000"/>
                </a:solidFill>
                <a:latin typeface="Simplified Arabic" panose="02020603050405020304" pitchFamily="18" charset="-78"/>
                <a:cs typeface="Simplified Arabic" panose="02020603050405020304" pitchFamily="18" charset="-78"/>
              </a:rPr>
              <a:t>يخرج من عقدة بامير إلى الشمال من </a:t>
            </a:r>
            <a:r>
              <a:rPr lang="ar-IQ" sz="2000" b="1" u="sng">
                <a:solidFill>
                  <a:srgbClr val="FF0000"/>
                </a:solidFill>
                <a:latin typeface="Simplified Arabic" panose="02020603050405020304" pitchFamily="18" charset="-78"/>
                <a:cs typeface="Simplified Arabic" panose="02020603050405020304" pitchFamily="18" charset="-78"/>
              </a:rPr>
              <a:t>حوض تاريم </a:t>
            </a:r>
            <a:r>
              <a:rPr lang="ar-IQ" sz="2000" b="1">
                <a:solidFill>
                  <a:srgbClr val="000000"/>
                </a:solidFill>
                <a:latin typeface="Simplified Arabic" panose="02020603050405020304" pitchFamily="18" charset="-78"/>
                <a:cs typeface="Simplified Arabic" panose="02020603050405020304" pitchFamily="18" charset="-78"/>
              </a:rPr>
              <a:t>سلسلة جبلية سادسة تتجه صوب الشرق </a:t>
            </a:r>
            <a:r>
              <a:rPr lang="ar-IQ" sz="2000" b="1" smtClean="0">
                <a:solidFill>
                  <a:srgbClr val="000000"/>
                </a:solidFill>
                <a:latin typeface="Simplified Arabic" panose="02020603050405020304" pitchFamily="18" charset="-78"/>
                <a:cs typeface="Simplified Arabic" panose="02020603050405020304" pitchFamily="18" charset="-78"/>
              </a:rPr>
              <a:t>وتُعرف </a:t>
            </a:r>
            <a:r>
              <a:rPr lang="ar-IQ" sz="2000" b="1" u="sng">
                <a:solidFill>
                  <a:srgbClr val="FF0000"/>
                </a:solidFill>
                <a:latin typeface="Simplified Arabic" panose="02020603050405020304" pitchFamily="18" charset="-78"/>
                <a:cs typeface="Simplified Arabic" panose="02020603050405020304" pitchFamily="18" charset="-78"/>
              </a:rPr>
              <a:t>بمرتفعات تيان شان</a:t>
            </a:r>
            <a:r>
              <a:rPr lang="ar-IQ" sz="2000" b="1">
                <a:solidFill>
                  <a:srgbClr val="000000"/>
                </a:solidFill>
                <a:latin typeface="Simplified Arabic" panose="02020603050405020304" pitchFamily="18" charset="-78"/>
                <a:cs typeface="Simplified Arabic" panose="02020603050405020304" pitchFamily="18" charset="-78"/>
              </a:rPr>
              <a:t>.</a:t>
            </a:r>
          </a:p>
          <a:p>
            <a:pPr marL="0" lvl="0" indent="0" algn="just">
              <a:buClr>
                <a:srgbClr val="000000"/>
              </a:buClr>
              <a:buNone/>
            </a:pPr>
            <a:r>
              <a:rPr lang="ar-IQ" sz="2000" b="1">
                <a:solidFill>
                  <a:srgbClr val="000000"/>
                </a:solidFill>
                <a:latin typeface="Simplified Arabic" panose="02020603050405020304" pitchFamily="18" charset="-78"/>
                <a:cs typeface="Simplified Arabic" panose="02020603050405020304" pitchFamily="18" charset="-78"/>
              </a:rPr>
              <a:t>وهي تخترق </a:t>
            </a:r>
            <a:r>
              <a:rPr lang="ar-IQ" sz="2000" b="1" u="sng">
                <a:solidFill>
                  <a:srgbClr val="FF0000"/>
                </a:solidFill>
                <a:latin typeface="Simplified Arabic" panose="02020603050405020304" pitchFamily="18" charset="-78"/>
                <a:cs typeface="Simplified Arabic" panose="02020603050405020304" pitchFamily="18" charset="-78"/>
              </a:rPr>
              <a:t>صحراء غوبي </a:t>
            </a:r>
            <a:r>
              <a:rPr lang="ar-IQ" sz="2000" b="1">
                <a:solidFill>
                  <a:srgbClr val="000000"/>
                </a:solidFill>
                <a:latin typeface="Simplified Arabic" panose="02020603050405020304" pitchFamily="18" charset="-78"/>
                <a:cs typeface="Simplified Arabic" panose="02020603050405020304" pitchFamily="18" charset="-78"/>
              </a:rPr>
              <a:t>في اتجاه عام من الغرب إلى </a:t>
            </a:r>
            <a:r>
              <a:rPr lang="ar-IQ" sz="2000" b="1" smtClean="0">
                <a:solidFill>
                  <a:srgbClr val="000000"/>
                </a:solidFill>
                <a:latin typeface="Simplified Arabic" panose="02020603050405020304" pitchFamily="18" charset="-78"/>
                <a:cs typeface="Simplified Arabic" panose="02020603050405020304" pitchFamily="18" charset="-78"/>
              </a:rPr>
              <a:t>الشرق لتقسمها </a:t>
            </a:r>
            <a:r>
              <a:rPr lang="ar-IQ" sz="2000" b="1">
                <a:solidFill>
                  <a:srgbClr val="000000"/>
                </a:solidFill>
                <a:latin typeface="Simplified Arabic" panose="02020603050405020304" pitchFamily="18" charset="-78"/>
                <a:cs typeface="Simplified Arabic" panose="02020603050405020304" pitchFamily="18" charset="-78"/>
              </a:rPr>
              <a:t>إلى نطاقين احدهما شمالي والآخر جنوبي, كما تخترق </a:t>
            </a:r>
            <a:r>
              <a:rPr lang="ar-IQ" sz="2000" b="1" u="sng">
                <a:solidFill>
                  <a:srgbClr val="FF0000"/>
                </a:solidFill>
                <a:latin typeface="Simplified Arabic" panose="02020603050405020304" pitchFamily="18" charset="-78"/>
                <a:cs typeface="Simplified Arabic" panose="02020603050405020304" pitchFamily="18" charset="-78"/>
              </a:rPr>
              <a:t>صحراء غوبي </a:t>
            </a:r>
            <a:r>
              <a:rPr lang="ar-IQ" sz="2000" b="1">
                <a:solidFill>
                  <a:srgbClr val="000000"/>
                </a:solidFill>
                <a:latin typeface="Simplified Arabic" panose="02020603050405020304" pitchFamily="18" charset="-78"/>
                <a:cs typeface="Simplified Arabic" panose="02020603050405020304" pitchFamily="18" charset="-78"/>
              </a:rPr>
              <a:t>سلسلة جبلية أخرى صغيرة  نسبيا تعرف</a:t>
            </a:r>
            <a:r>
              <a:rPr lang="ar-IQ" sz="2000" b="1" u="sng">
                <a:solidFill>
                  <a:srgbClr val="FF0000"/>
                </a:solidFill>
                <a:latin typeface="Simplified Arabic" panose="02020603050405020304" pitchFamily="18" charset="-78"/>
                <a:cs typeface="Simplified Arabic" panose="02020603050405020304" pitchFamily="18" charset="-78"/>
              </a:rPr>
              <a:t> بمرتفعات </a:t>
            </a:r>
            <a:r>
              <a:rPr lang="ar-IQ" sz="2000" b="1" u="sng" smtClean="0">
                <a:solidFill>
                  <a:srgbClr val="FF0000"/>
                </a:solidFill>
                <a:latin typeface="Simplified Arabic" panose="02020603050405020304" pitchFamily="18" charset="-78"/>
                <a:cs typeface="Simplified Arabic" panose="02020603050405020304" pitchFamily="18" charset="-78"/>
              </a:rPr>
              <a:t>التاي.</a:t>
            </a:r>
            <a:endParaRPr lang="ar-IQ" sz="2000" b="1" u="sng">
              <a:solidFill>
                <a:srgbClr val="FF0000"/>
              </a:solidFill>
              <a:latin typeface="Simplified Arabic" panose="02020603050405020304" pitchFamily="18" charset="-78"/>
              <a:cs typeface="Simplified Arabic" panose="02020603050405020304" pitchFamily="18" charset="-78"/>
            </a:endParaRPr>
          </a:p>
          <a:p>
            <a:pPr marL="457200" algn="just">
              <a:lnSpc>
                <a:spcPct val="115000"/>
              </a:lnSpc>
              <a:spcAft>
                <a:spcPct val="0"/>
              </a:spcAft>
            </a:pPr>
            <a:endParaRPr lang="en-US" sz="2000" b="1">
              <a:latin typeface="Simplified Arabic" panose="02020603050405020304" pitchFamily="18" charset="-78"/>
              <a:ea typeface="Calibri"/>
              <a:cs typeface="Simplified Arabic" panose="02020603050405020304" pitchFamily="18" charset="-78"/>
            </a:endParaRPr>
          </a:p>
        </p:txBody>
      </p:sp>
    </p:spTree>
    <p:extLst>
      <p:ext uri="{BB962C8B-B14F-4D97-AF65-F5344CB8AC3E}">
        <p14:creationId xmlns:p14="http://schemas.microsoft.com/office/powerpoint/2010/main" val="5378466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0" y="1304925"/>
            <a:ext cx="8964488" cy="4895850"/>
          </a:xfrm>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5866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395536" y="1340768"/>
            <a:ext cx="8568952" cy="4895850"/>
          </a:xfrm>
        </p:spPr>
        <p:txBody>
          <a:bodyPr/>
          <a:lstStyle/>
          <a:p>
            <a:pPr algn="just"/>
            <a:r>
              <a:rPr lang="ar-IQ" sz="2000" b="1" u="sng" smtClean="0">
                <a:solidFill>
                  <a:srgbClr val="FF0000"/>
                </a:solidFill>
                <a:latin typeface="Simplified Arabic" panose="02020603050405020304" pitchFamily="18" charset="-78"/>
                <a:cs typeface="Simplified Arabic" panose="02020603050405020304" pitchFamily="18" charset="-78"/>
              </a:rPr>
              <a:t>ب- المرتفعات الجنوبية</a:t>
            </a:r>
            <a:r>
              <a:rPr lang="ar-IQ" sz="2000" b="1" smtClean="0">
                <a:latin typeface="Simplified Arabic" panose="02020603050405020304" pitchFamily="18" charset="-78"/>
                <a:cs typeface="Simplified Arabic" panose="02020603050405020304" pitchFamily="18" charset="-78"/>
              </a:rPr>
              <a:t>/ وهي عبارة عن التواء كبير يبدا من اقصى الطرف الشرقي </a:t>
            </a:r>
            <a:r>
              <a:rPr lang="ar-IQ" sz="2000" b="1" u="sng" smtClean="0">
                <a:solidFill>
                  <a:srgbClr val="FF0000"/>
                </a:solidFill>
                <a:latin typeface="Simplified Arabic" panose="02020603050405020304" pitchFamily="18" charset="-78"/>
                <a:cs typeface="Simplified Arabic" panose="02020603050405020304" pitchFamily="18" charset="-78"/>
              </a:rPr>
              <a:t>لمرتفعات الهملايا </a:t>
            </a:r>
            <a:r>
              <a:rPr lang="ar-IQ" sz="2000" b="1" smtClean="0">
                <a:latin typeface="Simplified Arabic" panose="02020603050405020304" pitchFamily="18" charset="-78"/>
                <a:cs typeface="Simplified Arabic" panose="02020603050405020304" pitchFamily="18" charset="-78"/>
              </a:rPr>
              <a:t>ويتجه نحو الجنوب مخترقا اراضي مينامار حيث تعرف </a:t>
            </a:r>
            <a:r>
              <a:rPr lang="ar-IQ" sz="2000" b="1">
                <a:latin typeface="Simplified Arabic" panose="02020603050405020304" pitchFamily="18" charset="-78"/>
                <a:cs typeface="Simplified Arabic" panose="02020603050405020304" pitchFamily="18" charset="-78"/>
              </a:rPr>
              <a:t>هذه المرتفعات بأسم </a:t>
            </a:r>
            <a:r>
              <a:rPr lang="ar-IQ" sz="2000" b="1" u="sng">
                <a:solidFill>
                  <a:srgbClr val="FF0000"/>
                </a:solidFill>
                <a:latin typeface="Simplified Arabic" panose="02020603050405020304" pitchFamily="18" charset="-78"/>
                <a:cs typeface="Simplified Arabic" panose="02020603050405020304" pitchFamily="18" charset="-78"/>
              </a:rPr>
              <a:t>أركان يوما </a:t>
            </a:r>
            <a:r>
              <a:rPr lang="ar-IQ" sz="2000" b="1" u="sng" smtClean="0">
                <a:solidFill>
                  <a:srgbClr val="FF0000"/>
                </a:solidFill>
                <a:latin typeface="Simplified Arabic" panose="02020603050405020304" pitchFamily="18" charset="-78"/>
                <a:cs typeface="Simplified Arabic" panose="02020603050405020304" pitchFamily="18" charset="-78"/>
              </a:rPr>
              <a:t>.</a:t>
            </a:r>
          </a:p>
          <a:p>
            <a:pPr marL="0" lvl="0" indent="0" algn="just">
              <a:spcBef>
                <a:spcPct val="0"/>
              </a:spcBef>
              <a:buClrTx/>
              <a:buNone/>
            </a:pPr>
            <a:r>
              <a:rPr lang="ar-IQ" sz="2000" b="1" smtClean="0">
                <a:latin typeface="Simplified Arabic" panose="02020603050405020304" pitchFamily="18" charset="-78"/>
                <a:cs typeface="Simplified Arabic" panose="02020603050405020304" pitchFamily="18" charset="-78"/>
              </a:rPr>
              <a:t>و هي </a:t>
            </a:r>
            <a:r>
              <a:rPr lang="ar-IQ" sz="2000" b="1">
                <a:latin typeface="Simplified Arabic" panose="02020603050405020304" pitchFamily="18" charset="-78"/>
                <a:cs typeface="Simplified Arabic" panose="02020603050405020304" pitchFamily="18" charset="-78"/>
              </a:rPr>
              <a:t>تختفي بعد ذلك تحت مياه </a:t>
            </a:r>
            <a:r>
              <a:rPr lang="ar-IQ" sz="2000" b="1" u="sng">
                <a:solidFill>
                  <a:srgbClr val="FF0000"/>
                </a:solidFill>
                <a:latin typeface="Simplified Arabic" panose="02020603050405020304" pitchFamily="18" charset="-78"/>
                <a:cs typeface="Simplified Arabic" panose="02020603050405020304" pitchFamily="18" charset="-78"/>
              </a:rPr>
              <a:t>خليج البنغال </a:t>
            </a:r>
            <a:r>
              <a:rPr lang="ar-IQ" sz="2000" b="1">
                <a:latin typeface="Simplified Arabic" panose="02020603050405020304" pitchFamily="18" charset="-78"/>
                <a:cs typeface="Simplified Arabic" panose="02020603050405020304" pitchFamily="18" charset="-78"/>
              </a:rPr>
              <a:t>لتظهر مرة </a:t>
            </a:r>
            <a:r>
              <a:rPr lang="ar-IQ" sz="2000" b="1" smtClean="0">
                <a:latin typeface="Simplified Arabic" panose="02020603050405020304" pitchFamily="18" charset="-78"/>
                <a:cs typeface="Simplified Arabic" panose="02020603050405020304" pitchFamily="18" charset="-78"/>
              </a:rPr>
              <a:t>أخرى </a:t>
            </a:r>
            <a:r>
              <a:rPr lang="ar-IQ" sz="2000" b="1">
                <a:latin typeface="Simplified Arabic" panose="02020603050405020304" pitchFamily="18" charset="-78"/>
                <a:cs typeface="Simplified Arabic" panose="02020603050405020304" pitchFamily="18" charset="-78"/>
              </a:rPr>
              <a:t>في </a:t>
            </a:r>
            <a:r>
              <a:rPr lang="ar-IQ" sz="2000" b="1" u="sng">
                <a:solidFill>
                  <a:srgbClr val="FF0000"/>
                </a:solidFill>
                <a:latin typeface="Simplified Arabic" panose="02020603050405020304" pitchFamily="18" charset="-78"/>
                <a:cs typeface="Simplified Arabic" panose="02020603050405020304" pitchFamily="18" charset="-78"/>
              </a:rPr>
              <a:t>جزر أندمان ونيكوبار وسومطرة </a:t>
            </a:r>
            <a:r>
              <a:rPr lang="ar-IQ" sz="2000" b="1">
                <a:latin typeface="Simplified Arabic" panose="02020603050405020304" pitchFamily="18" charset="-78"/>
                <a:cs typeface="Simplified Arabic" panose="02020603050405020304" pitchFamily="18" charset="-78"/>
              </a:rPr>
              <a:t>وغيرها من جزر الهند الشرقية، وتنتمي هذه المرتفعات إلى </a:t>
            </a:r>
            <a:r>
              <a:rPr lang="ar-IQ" sz="2000" b="1" u="sng">
                <a:solidFill>
                  <a:srgbClr val="FF0000"/>
                </a:solidFill>
                <a:latin typeface="Simplified Arabic" panose="02020603050405020304" pitchFamily="18" charset="-78"/>
                <a:cs typeface="Simplified Arabic" panose="02020603050405020304" pitchFamily="18" charset="-78"/>
              </a:rPr>
              <a:t>الحركة الألبية </a:t>
            </a:r>
            <a:r>
              <a:rPr lang="ar-IQ" sz="2000" b="1">
                <a:latin typeface="Simplified Arabic" panose="02020603050405020304" pitchFamily="18" charset="-78"/>
                <a:cs typeface="Simplified Arabic" panose="02020603050405020304" pitchFamily="18" charset="-78"/>
              </a:rPr>
              <a:t>التي حدثت خلال </a:t>
            </a:r>
            <a:r>
              <a:rPr lang="ar-IQ" sz="2000" b="1" smtClean="0">
                <a:latin typeface="Simplified Arabic" panose="02020603050405020304" pitchFamily="18" charset="-78"/>
                <a:cs typeface="Simplified Arabic" panose="02020603050405020304" pitchFamily="18" charset="-78"/>
              </a:rPr>
              <a:t>الزمن الجيولوجي الثالث</a:t>
            </a:r>
            <a:r>
              <a:rPr lang="ar-IQ" sz="2000" b="1" u="sng" kern="1200">
                <a:solidFill>
                  <a:srgbClr val="FF0000"/>
                </a:solidFill>
                <a:latin typeface="Simplified Arabic" panose="02020603050405020304" pitchFamily="18" charset="-78"/>
                <a:cs typeface="Simplified Arabic" panose="02020603050405020304" pitchFamily="18" charset="-78"/>
              </a:rPr>
              <a:t>.</a:t>
            </a:r>
            <a:r>
              <a:rPr lang="ar-IQ" sz="2000" b="1" u="sng" kern="1200" smtClean="0">
                <a:solidFill>
                  <a:srgbClr val="FF0000"/>
                </a:solidFill>
                <a:latin typeface="Simplified Arabic" panose="02020603050405020304" pitchFamily="18" charset="-78"/>
                <a:cs typeface="Simplified Arabic" panose="02020603050405020304" pitchFamily="18" charset="-78"/>
              </a:rPr>
              <a:t> </a:t>
            </a:r>
          </a:p>
          <a:p>
            <a:pPr marL="0" lvl="0" indent="0" algn="just">
              <a:spcBef>
                <a:spcPct val="0"/>
              </a:spcBef>
              <a:buClrTx/>
              <a:buNone/>
            </a:pPr>
            <a:r>
              <a:rPr lang="ar-IQ" sz="2000" b="1" u="sng" kern="1200" smtClean="0">
                <a:solidFill>
                  <a:srgbClr val="FF0000"/>
                </a:solidFill>
                <a:latin typeface="Simplified Arabic" panose="02020603050405020304" pitchFamily="18" charset="-78"/>
                <a:cs typeface="Simplified Arabic" panose="02020603050405020304" pitchFamily="18" charset="-78"/>
              </a:rPr>
              <a:t>ت- المرتفعات </a:t>
            </a:r>
            <a:r>
              <a:rPr lang="ar-IQ" sz="2000" b="1" u="sng" kern="1200">
                <a:solidFill>
                  <a:srgbClr val="FF0000"/>
                </a:solidFill>
                <a:latin typeface="Simplified Arabic" panose="02020603050405020304" pitchFamily="18" charset="-78"/>
                <a:cs typeface="Simplified Arabic" panose="02020603050405020304" pitchFamily="18" charset="-78"/>
              </a:rPr>
              <a:t>الشرقية/ </a:t>
            </a:r>
            <a:r>
              <a:rPr lang="ar-IQ" sz="2000" b="1" kern="1200">
                <a:solidFill>
                  <a:srgbClr val="000000"/>
                </a:solidFill>
                <a:latin typeface="Simplified Arabic" panose="02020603050405020304" pitchFamily="18" charset="-78"/>
                <a:cs typeface="Simplified Arabic" panose="02020603050405020304" pitchFamily="18" charset="-78"/>
              </a:rPr>
              <a:t>تشغل الجزء الشرقي من قارة آسيا الذي توجد فيه سلاسل جبلية تنتمي إلى الحركات التكتونية المختلفة، حيث كان يظهر هنا الالتواء الجديد إلى الشرق من الالتواء السابق له، </a:t>
            </a:r>
          </a:p>
          <a:p>
            <a:pPr lvl="0" algn="just">
              <a:buClr>
                <a:srgbClr val="000000"/>
              </a:buClr>
            </a:pPr>
            <a:r>
              <a:rPr lang="ar-IQ" sz="2000" b="1" kern="1200">
                <a:solidFill>
                  <a:srgbClr val="000000"/>
                </a:solidFill>
                <a:latin typeface="Simplified Arabic" panose="02020603050405020304" pitchFamily="18" charset="-78"/>
                <a:cs typeface="Simplified Arabic" panose="02020603050405020304" pitchFamily="18" charset="-78"/>
              </a:rPr>
              <a:t>لذا يلاحظ امتداد الالتواءات الهرسينية إلى الشرق من الالتواءات الكاليدونية، في حين تقع الالتواءات الألبية الحديثة في أقصى الشرق عند أطراف اليابس الأسيوي وفي الجزر، ويعود ذلك إلى طبيعة ومحاور تكون اليابس الأسيوي حول الكتل القارية القديمة بصورة تدريجية من القلب ( قلب الكتل القديمة) صوب الاطراف</a:t>
            </a:r>
            <a:r>
              <a:rPr lang="ar-IQ" sz="2000" b="1" kern="1200" smtClean="0">
                <a:solidFill>
                  <a:srgbClr val="000000"/>
                </a:solidFill>
                <a:latin typeface="Simplified Arabic" panose="02020603050405020304" pitchFamily="18" charset="-78"/>
                <a:cs typeface="Simplified Arabic" panose="02020603050405020304" pitchFamily="18" charset="-78"/>
              </a:rPr>
              <a:t>.</a:t>
            </a:r>
            <a:r>
              <a:rPr lang="ar-IQ" sz="2000" b="1">
                <a:solidFill>
                  <a:srgbClr val="000000"/>
                </a:solidFill>
                <a:latin typeface="Simplified Arabic" panose="02020603050405020304" pitchFamily="18" charset="-78"/>
                <a:cs typeface="Simplified Arabic" panose="02020603050405020304" pitchFamily="18" charset="-78"/>
              </a:rPr>
              <a:t> وتظهر السلاسل الجبلية هنا بشكل أقواس تمثلها مرتفعات </a:t>
            </a:r>
            <a:r>
              <a:rPr lang="ar-IQ" sz="2000" b="1" u="sng" err="1">
                <a:solidFill>
                  <a:srgbClr val="FF0000"/>
                </a:solidFill>
                <a:latin typeface="Simplified Arabic" panose="02020603050405020304" pitchFamily="18" charset="-78"/>
                <a:cs typeface="Simplified Arabic" panose="02020603050405020304" pitchFamily="18" charset="-78"/>
              </a:rPr>
              <a:t>يبلونـــــــــوفي و ستانوفوي  وفرخويانسك</a:t>
            </a:r>
            <a:r>
              <a:rPr lang="en-GB" sz="2000" b="1" u="sng">
                <a:solidFill>
                  <a:srgbClr val="FF0000"/>
                </a:solidFill>
                <a:latin typeface="Simplified Arabic" panose="02020603050405020304" pitchFamily="18" charset="-78"/>
                <a:cs typeface="Simplified Arabic" panose="02020603050405020304" pitchFamily="18" charset="-78"/>
              </a:rPr>
              <a:t> </a:t>
            </a:r>
            <a:r>
              <a:rPr lang="ar-IQ" sz="2000" b="1" u="sng">
                <a:solidFill>
                  <a:srgbClr val="FF0000"/>
                </a:solidFill>
                <a:latin typeface="Simplified Arabic" panose="02020603050405020304" pitchFamily="18" charset="-78"/>
                <a:cs typeface="Simplified Arabic" panose="02020603050405020304" pitchFamily="18" charset="-78"/>
              </a:rPr>
              <a:t>و (تشرسكي).</a:t>
            </a:r>
            <a:endParaRPr lang="ar-IQ" sz="2000" b="1">
              <a:solidFill>
                <a:srgbClr val="000000"/>
              </a:solidFill>
              <a:latin typeface="Simplified Arabic" panose="02020603050405020304" pitchFamily="18" charset="-78"/>
              <a:cs typeface="Simplified Arabic" panose="02020603050405020304" pitchFamily="18" charset="-78"/>
            </a:endParaRPr>
          </a:p>
          <a:p>
            <a:pPr lvl="0" algn="just">
              <a:buClr>
                <a:srgbClr val="000000"/>
              </a:buClr>
            </a:pPr>
            <a:r>
              <a:rPr lang="ar-IQ" sz="2000" b="1">
                <a:solidFill>
                  <a:srgbClr val="000000"/>
                </a:solidFill>
                <a:latin typeface="Simplified Arabic" panose="02020603050405020304" pitchFamily="18" charset="-78"/>
                <a:cs typeface="Simplified Arabic" panose="02020603050405020304" pitchFamily="18" charset="-78"/>
              </a:rPr>
              <a:t>فضلاً عن الأقواس الجبلية التي تظهر في </a:t>
            </a:r>
            <a:r>
              <a:rPr lang="ar-IQ" sz="2000" b="1" u="sng">
                <a:solidFill>
                  <a:srgbClr val="FF0000"/>
                </a:solidFill>
                <a:latin typeface="Simplified Arabic" panose="02020603050405020304" pitchFamily="18" charset="-78"/>
                <a:cs typeface="Simplified Arabic" panose="02020603050405020304" pitchFamily="18" charset="-78"/>
              </a:rPr>
              <a:t>شبه جزيرة كمشاتكا وجزيرة سخالين</a:t>
            </a:r>
            <a:r>
              <a:rPr lang="ar-IQ" sz="2000" b="1">
                <a:solidFill>
                  <a:srgbClr val="000000"/>
                </a:solidFill>
                <a:latin typeface="Simplified Arabic" panose="02020603050405020304" pitchFamily="18" charset="-78"/>
                <a:cs typeface="Simplified Arabic" panose="02020603050405020304" pitchFamily="18" charset="-78"/>
              </a:rPr>
              <a:t>، والجزر العديدة القريبة من الساحل الأسيوي، وما زالت هذه المناطق غير ثابتة بدليل وجود عدد كبير من البراكين الثائرة والخامدة.</a:t>
            </a:r>
          </a:p>
          <a:p>
            <a:pPr lvl="0" algn="just">
              <a:buClr>
                <a:srgbClr val="000000"/>
              </a:buClr>
            </a:pPr>
            <a:endParaRPr lang="ar-IQ" sz="2000" b="1">
              <a:solidFill>
                <a:srgbClr val="000000"/>
              </a:solidFill>
              <a:latin typeface="Simplified Arabic" panose="02020603050405020304" pitchFamily="18" charset="-78"/>
              <a:cs typeface="Simplified Arabic" panose="02020603050405020304" pitchFamily="18" charset="-78"/>
            </a:endParaRPr>
          </a:p>
          <a:p>
            <a:pPr marL="0" lvl="0" indent="0" algn="just">
              <a:spcBef>
                <a:spcPct val="0"/>
              </a:spcBef>
              <a:buClrTx/>
              <a:buNone/>
            </a:pPr>
            <a:endParaRPr lang="ar-IQ" sz="2000" b="1" kern="1200">
              <a:solidFill>
                <a:srgbClr val="000000"/>
              </a:solidFill>
              <a:latin typeface="Simplified Arabic" panose="02020603050405020304" pitchFamily="18" charset="-78"/>
              <a:cs typeface="Simplified Arabic" panose="02020603050405020304" pitchFamily="18" charset="-78"/>
            </a:endParaRPr>
          </a:p>
          <a:p>
            <a:pPr algn="just"/>
            <a:endParaRPr lang="ar-IQ" sz="2000" b="1">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440629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5438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0413" cy="908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340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0413" cy="965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6785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0413" cy="941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0229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6.0.25"/>
  <p:tag name="AS_OS" val="Microsoft Windows NT 10.0.20348.0"/>
  <p:tag name="AS_RELEASE_DATE" val="2023.12.14"/>
  <p:tag name="AS_TITLE" val="Aspose.Slides for .NET6"/>
  <p:tag name="AS_VERSION" val="23.12"/>
</p:tagLst>
</file>

<file path=ppt/theme/theme1.xml><?xml version="1.0" encoding="utf-8"?>
<a:theme xmlns:a="http://schemas.openxmlformats.org/drawingml/2006/main" name="Presentation for report on country">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Century Schoolbook"/>
        <a:cs typeface="Times New Roman"/>
      </a:majorFont>
      <a:minorFont>
        <a:latin typeface="Century Schoolbook"/>
        <a:ea typeface="Century Schoolbook"/>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report on country</Template>
  <TotalTime>2861</TotalTime>
  <Words>404</Words>
  <Application>Microsoft Office PowerPoint</Application>
  <PresentationFormat>On-screen Show (4:3)</PresentationFormat>
  <Paragraphs>28</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Andalus</vt:lpstr>
      <vt:lpstr>Arial</vt:lpstr>
      <vt:lpstr>Calibri</vt:lpstr>
      <vt:lpstr>Century Schoolbook</vt:lpstr>
      <vt:lpstr>굴림</vt:lpstr>
      <vt:lpstr>Simplified Arabic</vt:lpstr>
      <vt:lpstr>Tahoma</vt:lpstr>
      <vt:lpstr>Times New Roman</vt:lpstr>
      <vt:lpstr>Presentation for report on country</vt:lpstr>
      <vt:lpstr>               </vt:lpstr>
      <vt:lpstr>يمكن تقسيم سطح قارة اسيا إلى عدة اقسام وهي: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المكانـي للصناعات الجبسيـة في محافظـة الأنبـار</dc:title>
  <dc:creator>Mariam Hamid</dc:creator>
  <cp:lastModifiedBy>user</cp:lastModifiedBy>
  <cp:revision>136</cp:revision>
  <dcterms:created xsi:type="dcterms:W3CDTF">2020-05-31T18:35:16Z</dcterms:created>
  <dcterms:modified xsi:type="dcterms:W3CDTF">2025-01-15T22:47:03Z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TC010183711025</vt:lpwstr>
  </property>
</Properties>
</file>