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256" r:id="rId2"/>
    <p:sldId id="258" r:id="rId3"/>
    <p:sldId id="264" r:id="rId4"/>
    <p:sldId id="263" r:id="rId5"/>
    <p:sldId id="307" r:id="rId6"/>
    <p:sldId id="262" r:id="rId7"/>
    <p:sldId id="260" r:id="rId8"/>
    <p:sldId id="287" r:id="rId9"/>
    <p:sldId id="296" r:id="rId10"/>
    <p:sldId id="295" r:id="rId11"/>
    <p:sldId id="300" r:id="rId12"/>
    <p:sldId id="301" r:id="rId13"/>
    <p:sldId id="292" r:id="rId14"/>
  </p:sldIdLst>
  <p:sldSz cx="9144000" cy="6858000" type="screen4x3"/>
  <p:notesSz cx="6946900" cy="9283700"/>
  <p:custDataLst>
    <p:tags r:id="rId16"/>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500" autoAdjust="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ar-SA" altLang="ar-IQ"/>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405D1C12-8E8F-4E9C-BDD2-C0882A9EDD42}" type="slidenum">
              <a:rPr lang="ar-SA" altLang="ar-IQ"/>
              <a:t>‹#›</a:t>
            </a:fld>
            <a:endParaRPr lang="ar-SA" altLang="ar-IQ"/>
          </a:p>
        </p:txBody>
      </p:sp>
    </p:spTree>
    <p:extLst>
      <p:ext uri="{BB962C8B-B14F-4D97-AF65-F5344CB8AC3E}">
        <p14:creationId xmlns:p14="http://schemas.microsoft.com/office/powerpoint/2010/main" val="163177083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290A999-8E4B-4512-9E1B-02474C4C4C66}" type="slidenum">
              <a:rPr lang="ar-SA" altLang="ar-IQ"/>
              <a:t>2</a:t>
            </a:fld>
            <a:endParaRPr lang="ar-SA" altLang="ar-IQ"/>
          </a:p>
        </p:txBody>
      </p:sp>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p:txBody>
          <a:bodyPr/>
          <a:lstStyle/>
          <a:p>
            <a:r>
              <a:rPr lang="ar-SA" altLang="ar-IQ"/>
              <a:t>قم بإدراج صورة لإحدى الميزات الجغرافية لبلدك.</a:t>
            </a:r>
          </a:p>
        </p:txBody>
      </p:sp>
    </p:spTree>
    <p:extLst>
      <p:ext uri="{BB962C8B-B14F-4D97-AF65-F5344CB8AC3E}">
        <p14:creationId xmlns:p14="http://schemas.microsoft.com/office/powerpoint/2010/main" val="279500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1FD2EE9-F85B-4C0C-8D58-A62D97442581}" type="slidenum">
              <a:rPr lang="ar-SA" altLang="ar-IQ"/>
              <a:t>3</a:t>
            </a:fld>
            <a:endParaRPr lang="ar-SA" altLang="ar-IQ"/>
          </a:p>
        </p:txBody>
      </p:sp>
      <p:sp>
        <p:nvSpPr>
          <p:cNvPr id="86018"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p:txBody>
          <a:bodyPr/>
          <a:lstStyle/>
          <a:p>
            <a:r>
              <a:rPr kumimoji="0" lang="ar-SA" altLang="ar-IQ" sz="2400">
                <a:ea typeface="굴림" pitchFamily="34" charset="-127"/>
              </a:rPr>
              <a:t>قم بإدراج صورة لحيوان أو نبات موجود في بلدك.</a:t>
            </a:r>
          </a:p>
        </p:txBody>
      </p:sp>
    </p:spTree>
    <p:extLst>
      <p:ext uri="{BB962C8B-B14F-4D97-AF65-F5344CB8AC3E}">
        <p14:creationId xmlns:p14="http://schemas.microsoft.com/office/powerpoint/2010/main" val="126502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7D4E388-7DD2-45FC-BE4E-9AE450E5F6BC}" type="slidenum">
              <a:rPr lang="ar-SA" altLang="ar-IQ"/>
              <a:t>4</a:t>
            </a:fld>
            <a:endParaRPr lang="ar-SA" altLang="ar-IQ"/>
          </a:p>
        </p:txBody>
      </p:sp>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p:txBody>
          <a:bodyPr/>
          <a:lstStyle/>
          <a:p>
            <a:r>
              <a:rPr lang="ar-SA" altLang="ar-IQ"/>
              <a:t>قم بإضافة النقاط الرئيسية في تاريخ بلدك إلى المخطط الزمني.</a:t>
            </a:r>
          </a:p>
        </p:txBody>
      </p:sp>
    </p:spTree>
    <p:extLst>
      <p:ext uri="{BB962C8B-B14F-4D97-AF65-F5344CB8AC3E}">
        <p14:creationId xmlns:p14="http://schemas.microsoft.com/office/powerpoint/2010/main" val="59063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2C6A060-CC94-4002-9F66-E8DE8E94386B}" type="slidenum">
              <a:rPr lang="ar-SA" altLang="ar-IQ"/>
              <a:t>6</a:t>
            </a:fld>
            <a:endParaRPr lang="ar-SA" altLang="ar-IQ"/>
          </a:p>
        </p:txBody>
      </p:sp>
      <p:sp>
        <p:nvSpPr>
          <p:cNvPr id="92162" name="Rectangle 2"/>
          <p:cNvSpPr>
            <a:spLocks noGrp="1" noRot="1" noChangeAspect="1" noChangeArrowheads="1" noTextEdit="1"/>
          </p:cNvSpPr>
          <p:nvPr>
            <p:ph type="sldImg"/>
          </p:nvPr>
        </p:nvSpPr>
        <p:spPr/>
      </p:sp>
      <p:sp>
        <p:nvSpPr>
          <p:cNvPr id="92163" name="Rectangle 3"/>
          <p:cNvSpPr>
            <a:spLocks noGrp="1" noChangeArrowheads="1"/>
          </p:cNvSpPr>
          <p:nvPr>
            <p:ph type="body" idx="1"/>
          </p:nvPr>
        </p:nvSpPr>
        <p:spPr/>
        <p:txBody>
          <a:bodyPr/>
          <a:lstStyle/>
          <a:p>
            <a:r>
              <a:rPr kumimoji="0" lang="ar-SA" altLang="ar-IQ" sz="2400">
                <a:ea typeface="굴림" pitchFamily="34" charset="-127"/>
              </a:rPr>
              <a:t>قم بإدراج صورة لرئيس بلدك.</a:t>
            </a:r>
          </a:p>
        </p:txBody>
      </p:sp>
    </p:spTree>
    <p:extLst>
      <p:ext uri="{BB962C8B-B14F-4D97-AF65-F5344CB8AC3E}">
        <p14:creationId xmlns:p14="http://schemas.microsoft.com/office/powerpoint/2010/main" val="289652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573587C-6077-4579-A7CC-424626BE20C9}" type="slidenum">
              <a:rPr lang="ar-SA" altLang="ar-IQ"/>
              <a:t>7</a:t>
            </a:fld>
            <a:endParaRPr lang="ar-SA" altLang="ar-IQ"/>
          </a:p>
        </p:txBody>
      </p:sp>
      <p:sp>
        <p:nvSpPr>
          <p:cNvPr id="94210" name="Rectangle 2"/>
          <p:cNvSpPr>
            <a:spLocks noGrp="1" noRot="1" noChangeAspect="1" noChangeArrowheads="1" noTextEdit="1"/>
          </p:cNvSpPr>
          <p:nvPr>
            <p:ph type="sldImg"/>
          </p:nvPr>
        </p:nvSpPr>
        <p:spPr/>
      </p:sp>
      <p:sp>
        <p:nvSpPr>
          <p:cNvPr id="94211" name="Rectangle 3"/>
          <p:cNvSpPr>
            <a:spLocks noGrp="1" noChangeArrowheads="1"/>
          </p:cNvSpPr>
          <p:nvPr>
            <p:ph type="body" idx="1"/>
          </p:nvPr>
        </p:nvSpPr>
        <p:spPr/>
        <p:txBody>
          <a:bodyPr/>
          <a:lstStyle/>
          <a:p>
            <a:r>
              <a:rPr kumimoji="0" lang="ar-SA" altLang="ar-IQ" sz="2400">
                <a:ea typeface="굴림" pitchFamily="34" charset="-127"/>
              </a:rPr>
              <a:t>قم بإدراج صورة تصور بعضًا من اقتصاد بلدك.</a:t>
            </a:r>
          </a:p>
        </p:txBody>
      </p:sp>
    </p:spTree>
    <p:extLst>
      <p:ext uri="{BB962C8B-B14F-4D97-AF65-F5344CB8AC3E}">
        <p14:creationId xmlns:p14="http://schemas.microsoft.com/office/powerpoint/2010/main" val="2569367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ar-SA" altLang="ar-IQ" noProof="0" smtClean="0"/>
              <a:t>انقر لتحرير نمط العنوان الرئيسي</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ar-SA" altLang="ar-IQ" noProof="0" smtClean="0"/>
              <a:t>انقر لتحرير نمط العنوان الثانوي الرئيسي</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ar-SA" altLang="ar-IQ"/>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ar-SA" altLang="ar-IQ"/>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8DBC3B4B-E9D0-4275-936D-724755C6F291}" type="slidenum">
              <a:rPr lang="ar-SA" altLang="ar-IQ"/>
              <a:t>‹#›</a:t>
            </a:fld>
            <a:endParaRPr lang="ar-SA" altLang="ar-IQ"/>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2572BD24-A532-4653-888D-7803212BB478}" type="slidenum">
              <a:rPr lang="ar-SA" altLang="ar-IQ"/>
              <a:t>‹#›</a:t>
            </a:fld>
            <a:endParaRPr lang="ar-SA" altLang="ar-IQ"/>
          </a:p>
        </p:txBody>
      </p:sp>
    </p:spTree>
    <p:extLst>
      <p:ext uri="{BB962C8B-B14F-4D97-AF65-F5344CB8AC3E}">
        <p14:creationId xmlns:p14="http://schemas.microsoft.com/office/powerpoint/2010/main" val="221819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23075" y="225425"/>
            <a:ext cx="1925638" cy="59753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042988" y="225425"/>
            <a:ext cx="5627687" cy="59753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5009050B-056F-487D-84CA-E5C31179D47D}" type="slidenum">
              <a:rPr lang="ar-SA" altLang="ar-IQ"/>
              <a:t>‹#›</a:t>
            </a:fld>
            <a:endParaRPr lang="ar-SA" altLang="ar-IQ"/>
          </a:p>
        </p:txBody>
      </p:sp>
    </p:spTree>
    <p:extLst>
      <p:ext uri="{BB962C8B-B14F-4D97-AF65-F5344CB8AC3E}">
        <p14:creationId xmlns:p14="http://schemas.microsoft.com/office/powerpoint/2010/main" val="2129849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3776662" cy="48958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قصاصة الفنية 3"/>
          <p:cNvSpPr>
            <a:spLocks noGrp="1"/>
          </p:cNvSpPr>
          <p:nvPr>
            <p:ph type="clipArt" sz="half" idx="2"/>
          </p:nvPr>
        </p:nvSpPr>
        <p:spPr>
          <a:xfrm>
            <a:off x="4972050" y="1304925"/>
            <a:ext cx="3776663" cy="4895850"/>
          </a:xfrm>
        </p:spPr>
        <p:txBody>
          <a:bodyPr/>
          <a:lstStyle/>
          <a:p>
            <a:r>
              <a:rPr lang="ar-SA" smtClean="0"/>
              <a:t>انقر فوق الأيقونة لإضافة صورة</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15CC81AA-61AB-4B6E-8D92-A4DECCC543C7}" type="slidenum">
              <a:rPr lang="ar-SA" altLang="ar-IQ"/>
              <a:t>‹#›</a:t>
            </a:fld>
            <a:endParaRPr lang="ar-SA" altLang="ar-IQ"/>
          </a:p>
        </p:txBody>
      </p:sp>
    </p:spTree>
    <p:extLst>
      <p:ext uri="{BB962C8B-B14F-4D97-AF65-F5344CB8AC3E}">
        <p14:creationId xmlns:p14="http://schemas.microsoft.com/office/powerpoint/2010/main" val="15830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1042988" y="3829050"/>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0E56D4CF-54C2-4D97-83C7-D1DBBADF684A}" type="slidenum">
              <a:rPr lang="ar-SA" altLang="ar-IQ"/>
              <a:t>‹#›</a:t>
            </a:fld>
            <a:endParaRPr lang="ar-SA" altLang="ar-IQ"/>
          </a:p>
        </p:txBody>
      </p:sp>
    </p:spTree>
    <p:extLst>
      <p:ext uri="{BB962C8B-B14F-4D97-AF65-F5344CB8AC3E}">
        <p14:creationId xmlns:p14="http://schemas.microsoft.com/office/powerpoint/2010/main" val="134919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B7A026E5-56A9-4AF8-8CA6-DBA85DDF1696}" type="slidenum">
              <a:rPr lang="ar-SA" altLang="ar-IQ"/>
              <a:t>‹#›</a:t>
            </a:fld>
            <a:endParaRPr lang="ar-SA" altLang="ar-IQ"/>
          </a:p>
        </p:txBody>
      </p:sp>
    </p:spTree>
    <p:extLst>
      <p:ext uri="{BB962C8B-B14F-4D97-AF65-F5344CB8AC3E}">
        <p14:creationId xmlns:p14="http://schemas.microsoft.com/office/powerpoint/2010/main" val="231783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EB427595-81F1-4DC4-B978-A94813136EA0}" type="slidenum">
              <a:rPr lang="ar-SA" altLang="ar-IQ"/>
              <a:t>‹#›</a:t>
            </a:fld>
            <a:endParaRPr lang="ar-SA" altLang="ar-IQ"/>
          </a:p>
        </p:txBody>
      </p:sp>
    </p:spTree>
    <p:extLst>
      <p:ext uri="{BB962C8B-B14F-4D97-AF65-F5344CB8AC3E}">
        <p14:creationId xmlns:p14="http://schemas.microsoft.com/office/powerpoint/2010/main" val="3857478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2863819F-7AC4-4E5E-93E4-31C8F1C72D58}" type="slidenum">
              <a:rPr lang="ar-SA" altLang="ar-IQ"/>
              <a:t>‹#›</a:t>
            </a:fld>
            <a:endParaRPr lang="ar-SA" altLang="ar-IQ"/>
          </a:p>
        </p:txBody>
      </p:sp>
    </p:spTree>
    <p:extLst>
      <p:ext uri="{BB962C8B-B14F-4D97-AF65-F5344CB8AC3E}">
        <p14:creationId xmlns:p14="http://schemas.microsoft.com/office/powerpoint/2010/main" val="379142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ar-SA" altLang="ar-IQ"/>
          </a:p>
        </p:txBody>
      </p:sp>
      <p:sp>
        <p:nvSpPr>
          <p:cNvPr id="8" name="عنصر نائب للتذييل 7"/>
          <p:cNvSpPr>
            <a:spLocks noGrp="1"/>
          </p:cNvSpPr>
          <p:nvPr>
            <p:ph type="ftr" sz="quarter" idx="11"/>
          </p:nvPr>
        </p:nvSpPr>
        <p:spPr/>
        <p:txBody>
          <a:bodyPr/>
          <a:lstStyle>
            <a:lvl1pPr>
              <a:defRPr/>
            </a:lvl1pPr>
          </a:lstStyle>
          <a:p>
            <a:endParaRPr lang="ar-SA" altLang="ar-IQ"/>
          </a:p>
        </p:txBody>
      </p:sp>
      <p:sp>
        <p:nvSpPr>
          <p:cNvPr id="9" name="عنصر نائب لرقم الشريحة 8"/>
          <p:cNvSpPr>
            <a:spLocks noGrp="1"/>
          </p:cNvSpPr>
          <p:nvPr>
            <p:ph type="sldNum" sz="quarter" idx="12"/>
          </p:nvPr>
        </p:nvSpPr>
        <p:spPr/>
        <p:txBody>
          <a:bodyPr/>
          <a:lstStyle>
            <a:lvl1pPr>
              <a:defRPr/>
            </a:lvl1pPr>
          </a:lstStyle>
          <a:p>
            <a:fld id="{2B315E09-2D97-4B29-9727-6BC2E00431B4}" type="slidenum">
              <a:rPr lang="ar-SA" altLang="ar-IQ"/>
              <a:t>‹#›</a:t>
            </a:fld>
            <a:endParaRPr lang="ar-SA" altLang="ar-IQ"/>
          </a:p>
        </p:txBody>
      </p:sp>
    </p:spTree>
    <p:extLst>
      <p:ext uri="{BB962C8B-B14F-4D97-AF65-F5344CB8AC3E}">
        <p14:creationId xmlns:p14="http://schemas.microsoft.com/office/powerpoint/2010/main" val="326486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ar-SA" altLang="ar-IQ"/>
          </a:p>
        </p:txBody>
      </p:sp>
      <p:sp>
        <p:nvSpPr>
          <p:cNvPr id="4" name="عنصر نائب للتذييل 3"/>
          <p:cNvSpPr>
            <a:spLocks noGrp="1"/>
          </p:cNvSpPr>
          <p:nvPr>
            <p:ph type="ftr" sz="quarter" idx="11"/>
          </p:nvPr>
        </p:nvSpPr>
        <p:spPr/>
        <p:txBody>
          <a:bodyPr/>
          <a:lstStyle>
            <a:lvl1pPr>
              <a:defRPr/>
            </a:lvl1pPr>
          </a:lstStyle>
          <a:p>
            <a:endParaRPr lang="ar-SA" altLang="ar-IQ"/>
          </a:p>
        </p:txBody>
      </p:sp>
      <p:sp>
        <p:nvSpPr>
          <p:cNvPr id="5" name="عنصر نائب لرقم الشريحة 4"/>
          <p:cNvSpPr>
            <a:spLocks noGrp="1"/>
          </p:cNvSpPr>
          <p:nvPr>
            <p:ph type="sldNum" sz="quarter" idx="12"/>
          </p:nvPr>
        </p:nvSpPr>
        <p:spPr/>
        <p:txBody>
          <a:bodyPr/>
          <a:lstStyle>
            <a:lvl1pPr>
              <a:defRPr/>
            </a:lvl1pPr>
          </a:lstStyle>
          <a:p>
            <a:fld id="{A7115CE3-8B10-4BEA-89A9-9E0EEF2C3139}" type="slidenum">
              <a:rPr lang="ar-SA" altLang="ar-IQ"/>
              <a:t>‹#›</a:t>
            </a:fld>
            <a:endParaRPr lang="ar-SA" altLang="ar-IQ"/>
          </a:p>
        </p:txBody>
      </p:sp>
    </p:spTree>
    <p:extLst>
      <p:ext uri="{BB962C8B-B14F-4D97-AF65-F5344CB8AC3E}">
        <p14:creationId xmlns:p14="http://schemas.microsoft.com/office/powerpoint/2010/main" val="1137873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ltLang="ar-IQ"/>
          </a:p>
        </p:txBody>
      </p:sp>
      <p:sp>
        <p:nvSpPr>
          <p:cNvPr id="3" name="عنصر نائب للتذييل 2"/>
          <p:cNvSpPr>
            <a:spLocks noGrp="1"/>
          </p:cNvSpPr>
          <p:nvPr>
            <p:ph type="ftr" sz="quarter" idx="11"/>
          </p:nvPr>
        </p:nvSpPr>
        <p:spPr/>
        <p:txBody>
          <a:bodyPr/>
          <a:lstStyle>
            <a:lvl1pPr>
              <a:defRPr/>
            </a:lvl1pPr>
          </a:lstStyle>
          <a:p>
            <a:endParaRPr lang="ar-SA" altLang="ar-IQ"/>
          </a:p>
        </p:txBody>
      </p:sp>
      <p:sp>
        <p:nvSpPr>
          <p:cNvPr id="4" name="عنصر نائب لرقم الشريحة 3"/>
          <p:cNvSpPr>
            <a:spLocks noGrp="1"/>
          </p:cNvSpPr>
          <p:nvPr>
            <p:ph type="sldNum" sz="quarter" idx="12"/>
          </p:nvPr>
        </p:nvSpPr>
        <p:spPr/>
        <p:txBody>
          <a:bodyPr/>
          <a:lstStyle>
            <a:lvl1pPr>
              <a:defRPr/>
            </a:lvl1pPr>
          </a:lstStyle>
          <a:p>
            <a:fld id="{CDA92C04-236D-4BFE-A30E-A29865C985E2}" type="slidenum">
              <a:rPr lang="ar-SA" altLang="ar-IQ"/>
              <a:t>‹#›</a:t>
            </a:fld>
            <a:endParaRPr lang="ar-SA" altLang="ar-IQ"/>
          </a:p>
        </p:txBody>
      </p:sp>
    </p:spTree>
    <p:extLst>
      <p:ext uri="{BB962C8B-B14F-4D97-AF65-F5344CB8AC3E}">
        <p14:creationId xmlns:p14="http://schemas.microsoft.com/office/powerpoint/2010/main" val="107733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E13ED687-4F31-4588-B1A1-159DEBB8B4BD}" type="slidenum">
              <a:rPr lang="ar-SA" altLang="ar-IQ"/>
              <a:t>‹#›</a:t>
            </a:fld>
            <a:endParaRPr lang="ar-SA" altLang="ar-IQ"/>
          </a:p>
        </p:txBody>
      </p:sp>
    </p:spTree>
    <p:extLst>
      <p:ext uri="{BB962C8B-B14F-4D97-AF65-F5344CB8AC3E}">
        <p14:creationId xmlns:p14="http://schemas.microsoft.com/office/powerpoint/2010/main" val="112422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C66D865D-B7FD-4E9C-81F0-5A2941A6C88A}" type="slidenum">
              <a:rPr lang="ar-SA" altLang="ar-IQ"/>
              <a:t>‹#›</a:t>
            </a:fld>
            <a:endParaRPr lang="ar-SA" altLang="ar-IQ"/>
          </a:p>
        </p:txBody>
      </p:sp>
    </p:spTree>
    <p:extLst>
      <p:ext uri="{BB962C8B-B14F-4D97-AF65-F5344CB8AC3E}">
        <p14:creationId xmlns:p14="http://schemas.microsoft.com/office/powerpoint/2010/main" val="1450002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ar-SA" altLang="ar-IQ" smtClean="0"/>
              <a:t>انقر لتحرير نمط عنوان الشريحة الرئيسية</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ar-SA" altLang="ar-IQ"/>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ar-SA" altLang="ar-IQ"/>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4F20EAA7-A23E-4F87-AC6B-228AC2615768}" type="slidenum">
              <a:rPr lang="ar-SA" altLang="ar-IQ"/>
              <a:t>‹#›</a:t>
            </a:fld>
            <a:endParaRPr lang="ar-SA" altLang="ar-IQ"/>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2708920"/>
            <a:ext cx="5976664" cy="792088"/>
          </a:xfrm>
        </p:spPr>
        <p:txBody>
          <a:bodyPr/>
          <a:lstStyle/>
          <a:p>
            <a:pPr algn="ctr">
              <a:lnSpc>
                <a:spcPct val="115000"/>
              </a:lnSpc>
              <a:spcAft>
                <a:spcPct val="0"/>
              </a:spcAft>
            </a:pP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endParaRPr lang="ar-SA" altLang="ar-IQ" sz="2400" b="1">
              <a:solidFill>
                <a:schemeClr val="tx2"/>
              </a:solidFill>
              <a:latin typeface="Andalus" panose="02020603050405020304" pitchFamily="18" charset="-78"/>
              <a:cs typeface="Andalus" panose="02020603050405020304" pitchFamily="18" charset="-78"/>
            </a:endParaRPr>
          </a:p>
        </p:txBody>
      </p:sp>
      <p:sp>
        <p:nvSpPr>
          <p:cNvPr id="2" name="مستطيل 1"/>
          <p:cNvSpPr/>
          <p:nvPr/>
        </p:nvSpPr>
        <p:spPr>
          <a:xfrm>
            <a:off x="2771801" y="2348880"/>
            <a:ext cx="6108290" cy="369332"/>
          </a:xfrm>
          <a:prstGeom prst="rect">
            <a:avLst/>
          </a:prstGeom>
        </p:spPr>
        <p:txBody>
          <a:bodyPr wrap="square">
            <a:spAutoFit/>
          </a:bodyPr>
          <a:lstStyle/>
          <a:p>
            <a:pPr lvl="0" rtl="1" fontAlgn="auto">
              <a:spcBef>
                <a:spcPct val="0"/>
              </a:spcBef>
              <a:spcAft>
                <a:spcPct val="0"/>
              </a:spcAft>
            </a:pPr>
            <a:endParaRPr lang="ar-IQ" sz="1800" b="1">
              <a:latin typeface="Arial" panose="020B0604020202020204" pitchFamily="34" charset="0"/>
              <a:cs typeface="+mn-cs"/>
            </a:endParaRPr>
          </a:p>
        </p:txBody>
      </p:sp>
      <p:sp>
        <p:nvSpPr>
          <p:cNvPr id="3" name="عنوان فرعي 2"/>
          <p:cNvSpPr>
            <a:spLocks noGrp="1"/>
          </p:cNvSpPr>
          <p:nvPr>
            <p:ph type="subTitle" idx="1"/>
          </p:nvPr>
        </p:nvSpPr>
        <p:spPr>
          <a:xfrm>
            <a:off x="2843808" y="735906"/>
            <a:ext cx="5964275" cy="4565302"/>
          </a:xfrm>
        </p:spPr>
        <p:txBody>
          <a:bodyPr/>
          <a:lstStyle/>
          <a:p>
            <a:pPr indent="-306705" algn="ctr">
              <a:lnSpc>
                <a:spcPct val="150000"/>
              </a:lnSpc>
              <a:spcAft>
                <a:spcPts val="1000"/>
              </a:spcAft>
            </a:pPr>
            <a:r>
              <a:rPr lang="ar-IQ" sz="2800" b="1" smtClean="0">
                <a:latin typeface="Andalus" panose="02020603050405020304" pitchFamily="18" charset="-78"/>
                <a:ea typeface="Calibri"/>
                <a:cs typeface="Andalus" panose="02020603050405020304" pitchFamily="18" charset="-78"/>
              </a:rPr>
              <a:t>الجامعة المستنصرية/ كلية التربية -قسم الجغرافية</a:t>
            </a:r>
          </a:p>
          <a:p>
            <a:pPr indent="-306705" algn="ctr">
              <a:lnSpc>
                <a:spcPct val="150000"/>
              </a:lnSpc>
              <a:spcAft>
                <a:spcPts val="1000"/>
              </a:spcAft>
            </a:pPr>
            <a:r>
              <a:rPr lang="ar-IQ" sz="2800" b="1" smtClean="0">
                <a:latin typeface="Andalus" panose="02020603050405020304" pitchFamily="18" charset="-78"/>
                <a:ea typeface="Calibri"/>
                <a:cs typeface="Andalus" panose="02020603050405020304" pitchFamily="18" charset="-78"/>
              </a:rPr>
              <a:t>المادة اوراسيا </a:t>
            </a:r>
          </a:p>
          <a:p>
            <a:pPr indent="-306705" algn="ctr">
              <a:lnSpc>
                <a:spcPct val="150000"/>
              </a:lnSpc>
              <a:spcAft>
                <a:spcPts val="1000"/>
              </a:spcAft>
            </a:pPr>
            <a:r>
              <a:rPr lang="ar-IQ" sz="2800" b="1" smtClean="0">
                <a:latin typeface="Andalus" panose="02020603050405020304" pitchFamily="18" charset="-78"/>
                <a:ea typeface="Calibri"/>
                <a:cs typeface="Andalus" panose="02020603050405020304" pitchFamily="18" charset="-78"/>
              </a:rPr>
              <a:t>المرحلة الثانية/ صباحي</a:t>
            </a:r>
          </a:p>
          <a:p>
            <a:pPr indent="-306705" algn="ctr">
              <a:lnSpc>
                <a:spcPct val="150000"/>
              </a:lnSpc>
              <a:spcAft>
                <a:spcPts val="1000"/>
              </a:spcAft>
            </a:pPr>
            <a:r>
              <a:rPr lang="ar-IQ" sz="2800" b="1" smtClean="0">
                <a:latin typeface="Andalus" panose="02020603050405020304" pitchFamily="18" charset="-78"/>
                <a:cs typeface="Andalus" panose="02020603050405020304" pitchFamily="18" charset="-78"/>
              </a:rPr>
              <a:t>البنية الجيولوجية </a:t>
            </a:r>
            <a:r>
              <a:rPr lang="ar-IQ" sz="2800" b="1">
                <a:latin typeface="Andalus" panose="02020603050405020304" pitchFamily="18" charset="-78"/>
                <a:cs typeface="Andalus" panose="02020603050405020304" pitchFamily="18" charset="-78"/>
              </a:rPr>
              <a:t>والتضاريس لقارة اسيا</a:t>
            </a:r>
            <a:endParaRPr lang="ar-IQ" sz="2800" b="1" smtClean="0">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r>
              <a:rPr lang="ar-IQ" sz="2800" b="1" smtClean="0">
                <a:solidFill>
                  <a:srgbClr val="FF0000"/>
                </a:solidFill>
                <a:latin typeface="Andalus" panose="02020603050405020304" pitchFamily="18" charset="-78"/>
                <a:ea typeface="Calibri"/>
                <a:cs typeface="Andalus" panose="02020603050405020304" pitchFamily="18" charset="-78"/>
              </a:rPr>
              <a:t> م.م. رغد حسين علي</a:t>
            </a:r>
            <a:endParaRPr lang="en-US" sz="2800" b="1">
              <a:solidFill>
                <a:srgbClr val="FF0000"/>
              </a:solidFill>
              <a:latin typeface="Andalus" panose="02020603050405020304" pitchFamily="18" charset="-78"/>
              <a:ea typeface="Calibri"/>
              <a:cs typeface="Andalus"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251520" y="1268760"/>
            <a:ext cx="8641580" cy="5328592"/>
          </a:xfrm>
        </p:spPr>
        <p:txBody>
          <a:bodyPr/>
          <a:lstStyle/>
          <a:p>
            <a:pPr marL="0" lvl="0" indent="0" algn="ctr">
              <a:lnSpc>
                <a:spcPct val="115000"/>
              </a:lnSpc>
              <a:spcAft>
                <a:spcPct val="0"/>
              </a:spcAft>
              <a:buClr>
                <a:srgbClr val="000000"/>
              </a:buClr>
              <a:buNone/>
            </a:pPr>
            <a:endParaRPr lang="en-US" sz="2000">
              <a:solidFill>
                <a:srgbClr val="000000"/>
              </a:solidFill>
              <a:latin typeface="Arial" panose="020B0604020202020204" pitchFamily="34" charset="0"/>
              <a:cs typeface="Arial" panose="020B0604020202020204" pitchFamily="34" charset="0"/>
            </a:endParaRPr>
          </a:p>
          <a:p>
            <a:pPr lvl="0" algn="just">
              <a:lnSpc>
                <a:spcPct val="115000"/>
              </a:lnSpc>
              <a:spcAft>
                <a:spcPct val="0"/>
              </a:spcAft>
              <a:buClr>
                <a:srgbClr val="000000"/>
              </a:buClr>
              <a:tabLst>
                <a:tab pos="1687195" algn="l"/>
              </a:tabLst>
            </a:pPr>
            <a:endParaRPr lang="ar-IQ" sz="1400">
              <a:solidFill>
                <a:srgbClr val="000000"/>
              </a:solidFill>
            </a:endParaRPr>
          </a:p>
        </p:txBody>
      </p:sp>
      <p:sp>
        <p:nvSpPr>
          <p:cNvPr id="2" name="مربع نص 1"/>
          <p:cNvSpPr txBox="1"/>
          <p:nvPr/>
        </p:nvSpPr>
        <p:spPr>
          <a:xfrm>
            <a:off x="1547664" y="260648"/>
            <a:ext cx="6448063" cy="584775"/>
          </a:xfrm>
          <a:prstGeom prst="rect">
            <a:avLst/>
          </a:prstGeom>
          <a:noFill/>
        </p:spPr>
        <p:txBody>
          <a:bodyPr wrap="square" rtlCol="1">
            <a:spAutoFit/>
          </a:bodyPr>
          <a:lstStyle/>
          <a:p>
            <a:r>
              <a:rPr lang="ar-IQ" sz="3200" b="1" smtClean="0"/>
              <a:t>كتلة الصين</a:t>
            </a:r>
            <a:endParaRPr lang="ar-IQ" sz="3200" b="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55" y="6479"/>
            <a:ext cx="9139645" cy="767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439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04925"/>
            <a:ext cx="8424936" cy="4895850"/>
          </a:xfrm>
        </p:spPr>
        <p:txBody>
          <a:bodyPr/>
          <a:lstStyle/>
          <a:p>
            <a:pPr marL="0" indent="0">
              <a:buNone/>
            </a:pPr>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3" y="6933"/>
            <a:ext cx="9140897" cy="685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060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04925"/>
            <a:ext cx="8352928" cy="4895850"/>
          </a:xfrm>
        </p:spPr>
        <p:txBody>
          <a:bodyPr/>
          <a:lstStyle/>
          <a:p>
            <a:pPr marL="0" indent="0">
              <a:buNone/>
            </a:pPr>
            <a:endParaRPr lang="ar-IQ" sz="200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317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bwMode="auto">
          <a:xfrm>
            <a:off x="566096" y="2708920"/>
            <a:ext cx="8136904" cy="2714600"/>
          </a:xfrm>
          <a:prstGeom prst="wave">
            <a:avLst>
              <a:gd name="adj1" fmla="val 12500"/>
              <a:gd name="adj2" fmla="val 392"/>
            </a:avLst>
          </a:prstGeom>
          <a:solidFill>
            <a:schemeClr val="tx2">
              <a:lumMod val="40000"/>
              <a:lumOff val="60000"/>
            </a:schemeClr>
          </a:solidFill>
          <a:ln>
            <a:solidFill>
              <a:schemeClr val="tx2">
                <a:lumMod val="40000"/>
                <a:lumOff val="60000"/>
              </a:schemeClr>
            </a:solidFill>
            <a:headEnd type="none" w="med" len="med"/>
            <a:tailEnd type="none" w="med" len="med"/>
          </a:ln>
          <a:extLst/>
        </p:spPr>
        <p:style>
          <a:lnRef idx="0">
            <a:schemeClr val="accent2"/>
          </a:lnRef>
          <a:fillRef idx="4294967294">
            <a:schemeClr val="dk2"/>
          </a:fillRef>
          <a:effectRef idx="3">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r>
              <a:rPr lang="ar-IQ" sz="4800" b="1" i="1" cap="all"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rPr>
              <a:t>نهاية المحاضرة</a:t>
            </a:r>
            <a:endParaRPr kumimoji="0" lang="ar-IQ" sz="4800" b="1" i="1" u="none" strike="noStrike" cap="all" normalizeH="0" baseline="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40649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endParaRPr lang="ar-SA" altLang="ar-IQ" sz="3200">
              <a:latin typeface="Tahoma" pitchFamily="34" charset="0"/>
              <a:ea typeface="굴림" pitchFamily="34" charset="-127"/>
            </a:endParaRPr>
          </a:p>
        </p:txBody>
      </p:sp>
      <p:sp>
        <p:nvSpPr>
          <p:cNvPr id="69637" name="Text Box 5"/>
          <p:cNvSpPr txBox="1">
            <a:spLocks noChangeArrowheads="1"/>
          </p:cNvSpPr>
          <p:nvPr/>
        </p:nvSpPr>
        <p:spPr bwMode="auto">
          <a:xfrm>
            <a:off x="6705600" y="2667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endParaRPr lang="ar-SA" altLang="ar-IQ">
              <a:latin typeface="Tahoma" pitchFamily="34" charset="0"/>
            </a:endParaRPr>
          </a:p>
          <a:p>
            <a:pPr algn="r"/>
            <a:endParaRPr lang="ar-SA" altLang="ar-IQ">
              <a:latin typeface="Tahoma" pitchFamily="34" charset="0"/>
            </a:endParaRPr>
          </a:p>
        </p:txBody>
      </p:sp>
      <p:sp>
        <p:nvSpPr>
          <p:cNvPr id="69644" name="Rectangle 12"/>
          <p:cNvSpPr>
            <a:spLocks noGrp="1" noChangeArrowheads="1"/>
          </p:cNvSpPr>
          <p:nvPr>
            <p:ph type="body" sz="half" idx="1"/>
          </p:nvPr>
        </p:nvSpPr>
        <p:spPr>
          <a:xfrm>
            <a:off x="179512" y="1268760"/>
            <a:ext cx="8820472" cy="5400600"/>
          </a:xfrm>
        </p:spPr>
        <p:txBody>
          <a:bodyPr/>
          <a:lstStyle/>
          <a:p>
            <a:pPr marL="0" indent="0" algn="just">
              <a:lnSpc>
                <a:spcPct val="115000"/>
              </a:lnSpc>
              <a:spcAft>
                <a:spcPts val="600"/>
              </a:spcAft>
              <a:buNone/>
            </a:pPr>
            <a:endParaRPr lang="ar-IQ" altLang="ar-IQ" sz="200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endParaRPr lang="ar-SA" altLang="ar-IQ">
              <a:latin typeface="Tahoma" pitchFamily="34" charset="0"/>
            </a:endParaRPr>
          </a:p>
          <a:p>
            <a:pPr algn="l"/>
            <a:endParaRPr lang="ar-SA" altLang="ar-IQ">
              <a:latin typeface="Tahoma" pitchFamily="34" charset="0"/>
            </a:endParaRPr>
          </a:p>
        </p:txBody>
      </p:sp>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endParaRPr lang="ar-SA" altLang="ar-IQ">
              <a:latin typeface="Tahoma" pitchFamily="34" charset="0"/>
            </a:endParaRPr>
          </a:p>
          <a:p>
            <a:pPr algn="l"/>
            <a:endParaRPr lang="ar-SA" altLang="ar-IQ">
              <a:latin typeface="Tahoma" pitchFamily="34" charset="0"/>
            </a:endParaRPr>
          </a:p>
        </p:txBody>
      </p:sp>
      <p:sp>
        <p:nvSpPr>
          <p:cNvPr id="75789" name="Rectangle 13"/>
          <p:cNvSpPr>
            <a:spLocks noGrp="1" noChangeArrowheads="1"/>
          </p:cNvSpPr>
          <p:nvPr>
            <p:ph type="body" sz="half" idx="1"/>
          </p:nvPr>
        </p:nvSpPr>
        <p:spPr>
          <a:xfrm>
            <a:off x="539552" y="1412775"/>
            <a:ext cx="8424936" cy="4787999"/>
          </a:xfrm>
        </p:spPr>
        <p:txBody>
          <a:bodyPr/>
          <a:lstStyle/>
          <a:p>
            <a:pPr indent="0" algn="just">
              <a:lnSpc>
                <a:spcPct val="115000"/>
              </a:lnSpc>
              <a:spcAft>
                <a:spcPts val="1000"/>
              </a:spcAft>
              <a:buNone/>
            </a:pPr>
            <a:endParaRPr lang="en-US" sz="2000">
              <a:latin typeface="Arial" panose="020B0604020202020204" pitchFamily="34" charset="0"/>
              <a:ea typeface="Calibri"/>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22412"/>
            <a:ext cx="9143999" cy="683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22" name="Rectangle 370"/>
          <p:cNvSpPr>
            <a:spLocks noGrp="1" noChangeArrowheads="1"/>
          </p:cNvSpPr>
          <p:nvPr>
            <p:ph type="title"/>
          </p:nvPr>
        </p:nvSpPr>
        <p:spPr>
          <a:xfrm>
            <a:off x="971600" y="188640"/>
            <a:ext cx="7993508" cy="684361"/>
          </a:xfrm>
        </p:spPr>
        <p:style>
          <a:lnRef idx="2">
            <a:schemeClr val="accent2">
              <a:shade val="50000"/>
            </a:schemeClr>
          </a:lnRef>
          <a:fillRef idx="1">
            <a:schemeClr val="accent2"/>
          </a:fillRef>
          <a:effectRef idx="0">
            <a:schemeClr val="accent2"/>
          </a:effectRef>
          <a:fontRef idx="minor">
            <a:schemeClr val="lt1"/>
          </a:fontRef>
        </p:style>
        <p:txBody>
          <a:bodyPr/>
          <a:lstStyle/>
          <a:p>
            <a:pPr>
              <a:lnSpc>
                <a:spcPct val="115000"/>
              </a:lnSpc>
              <a:spcAft>
                <a:spcPts val="1000"/>
              </a:spcAft>
            </a:pPr>
            <a:r>
              <a:rPr lang="ar-IQ" altLang="ar-IQ" b="1" dirty="0" smtClean="0">
                <a:solidFill>
                  <a:srgbClr val="C00000"/>
                </a:solidFill>
                <a:latin typeface="Andalus" panose="02020603050405020304" pitchFamily="18" charset="-78"/>
                <a:cs typeface="Andalus" panose="02020603050405020304" pitchFamily="18" charset="-78"/>
              </a:rPr>
              <a:t>تقسم بنية وتضاريس القارة الاسيوية الى الاقسام الاتية:</a:t>
            </a:r>
            <a:endParaRPr lang="en-US" dirty="0">
              <a:solidFill>
                <a:srgbClr val="C00000"/>
              </a:solidFill>
              <a:effectLst/>
              <a:latin typeface="Andalus" panose="02020603050405020304" pitchFamily="18" charset="-78"/>
              <a:ea typeface="Calibri"/>
              <a:cs typeface="Andalus" panose="02020603050405020304" pitchFamily="18" charset="-78"/>
            </a:endParaRPr>
          </a:p>
        </p:txBody>
      </p:sp>
      <p:sp>
        <p:nvSpPr>
          <p:cNvPr id="2" name="عنصر نائب للنص 1"/>
          <p:cNvSpPr>
            <a:spLocks noGrp="1"/>
          </p:cNvSpPr>
          <p:nvPr>
            <p:ph type="body" sz="half" idx="1"/>
          </p:nvPr>
        </p:nvSpPr>
        <p:spPr>
          <a:xfrm>
            <a:off x="539552" y="1196752"/>
            <a:ext cx="8424936" cy="5472608"/>
          </a:xfrm>
        </p:spPr>
        <p:txBody>
          <a:bodyPr/>
          <a:lstStyle/>
          <a:p>
            <a:pPr algn="just">
              <a:lnSpc>
                <a:spcPct val="115000"/>
              </a:lnSpc>
              <a:spcAft>
                <a:spcPts val="1000"/>
              </a:spcAft>
            </a:pPr>
            <a:endParaRPr lang="en-US" sz="3200" b="1" dirty="0">
              <a:latin typeface="Arial" panose="020B0604020202020204" pitchFamily="34" charset="0"/>
              <a:ea typeface="Calibri"/>
              <a:cs typeface="Arial" panose="020B0604020202020204" pitchFamily="34" charset="0"/>
            </a:endParaRPr>
          </a:p>
          <a:p>
            <a:pPr marL="0" indent="0" algn="just">
              <a:lnSpc>
                <a:spcPct val="115000"/>
              </a:lnSpc>
              <a:spcBef>
                <a:spcPts val="600"/>
              </a:spcBef>
              <a:spcAft>
                <a:spcPts val="600"/>
              </a:spcAft>
              <a:buNone/>
            </a:pPr>
            <a:endParaRPr lang="en-US" sz="3200" b="1" dirty="0">
              <a:latin typeface="Calibri"/>
              <a:ea typeface="Calibri"/>
              <a:cs typeface="Arial"/>
            </a:endParaRPr>
          </a:p>
        </p:txBody>
      </p:sp>
      <p:sp>
        <p:nvSpPr>
          <p:cNvPr id="50" name="Rounded Rectangle 2">
            <a:extLst>
              <a:ext uri="{FF2B5EF4-FFF2-40B4-BE49-F238E27FC236}">
                <a16:creationId xmlns="" xmlns:a16="http://schemas.microsoft.com/office/drawing/2014/main" id="{6615D7C8-B664-40FA-A6FA-98CC378D04C2}"/>
              </a:ext>
            </a:extLst>
          </p:cNvPr>
          <p:cNvSpPr/>
          <p:nvPr/>
        </p:nvSpPr>
        <p:spPr>
          <a:xfrm rot="16200000">
            <a:off x="1900950" y="422498"/>
            <a:ext cx="1182333" cy="3617094"/>
          </a:xfrm>
          <a:prstGeom prst="roundRect">
            <a:avLst>
              <a:gd name="adj" fmla="val 6084"/>
            </a:avLst>
          </a:prstGeom>
          <a:solidFill>
            <a:sysClr val="window" lastClr="FFFFFF">
              <a:lumMod val="95000"/>
            </a:sysClr>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51" name="Rounded Rectangle 8">
            <a:extLst>
              <a:ext uri="{FF2B5EF4-FFF2-40B4-BE49-F238E27FC236}">
                <a16:creationId xmlns="" xmlns:a16="http://schemas.microsoft.com/office/drawing/2014/main" id="{872919EA-44E0-4E8B-939D-81030B74B8D7}"/>
              </a:ext>
            </a:extLst>
          </p:cNvPr>
          <p:cNvSpPr/>
          <p:nvPr/>
        </p:nvSpPr>
        <p:spPr>
          <a:xfrm rot="16200000">
            <a:off x="537530" y="1754742"/>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52" name="Rounded Rectangle 5">
            <a:extLst>
              <a:ext uri="{FF2B5EF4-FFF2-40B4-BE49-F238E27FC236}">
                <a16:creationId xmlns="" xmlns:a16="http://schemas.microsoft.com/office/drawing/2014/main" id="{C3D84A5D-A949-4340-B278-E6AD86D83C73}"/>
              </a:ext>
            </a:extLst>
          </p:cNvPr>
          <p:cNvSpPr/>
          <p:nvPr/>
        </p:nvSpPr>
        <p:spPr>
          <a:xfrm rot="16200000">
            <a:off x="2007695" y="1858617"/>
            <a:ext cx="1182333" cy="3557571"/>
          </a:xfrm>
          <a:prstGeom prst="roundRect">
            <a:avLst>
              <a:gd name="adj" fmla="val 6084"/>
            </a:avLst>
          </a:prstGeom>
          <a:solidFill>
            <a:sysClr val="window" lastClr="FFFFFF">
              <a:lumMod val="95000"/>
            </a:sysClr>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53" name="Rounded Rectangle 8">
            <a:extLst>
              <a:ext uri="{FF2B5EF4-FFF2-40B4-BE49-F238E27FC236}">
                <a16:creationId xmlns="" xmlns:a16="http://schemas.microsoft.com/office/drawing/2014/main" id="{EFB8DF0F-9E82-4ECD-8D8F-DC9EBB471BDB}"/>
              </a:ext>
            </a:extLst>
          </p:cNvPr>
          <p:cNvSpPr/>
          <p:nvPr/>
        </p:nvSpPr>
        <p:spPr>
          <a:xfrm rot="16200000">
            <a:off x="507549" y="3161100"/>
            <a:ext cx="1182333" cy="95260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prstClr val="white"/>
              </a:solidFill>
              <a:effectLst/>
              <a:uLnTx/>
              <a:uFillTx/>
              <a:latin typeface="Arial"/>
              <a:ea typeface="Arial Unicode MS"/>
              <a:cs typeface="+mn-cs"/>
            </a:endParaRPr>
          </a:p>
        </p:txBody>
      </p:sp>
      <p:sp>
        <p:nvSpPr>
          <p:cNvPr id="54" name="Rounded Rectangle 8">
            <a:extLst>
              <a:ext uri="{FF2B5EF4-FFF2-40B4-BE49-F238E27FC236}">
                <a16:creationId xmlns="" xmlns:a16="http://schemas.microsoft.com/office/drawing/2014/main" id="{90E8DCBD-1C07-4AD0-A5D0-BED31D1F6D47}"/>
              </a:ext>
            </a:extLst>
          </p:cNvPr>
          <p:cNvSpPr/>
          <p:nvPr/>
        </p:nvSpPr>
        <p:spPr>
          <a:xfrm rot="16200000">
            <a:off x="1867568" y="3232944"/>
            <a:ext cx="1127871" cy="3738330"/>
          </a:xfrm>
          <a:prstGeom prst="roundRect">
            <a:avLst>
              <a:gd name="adj" fmla="val 6084"/>
            </a:avLst>
          </a:prstGeom>
          <a:solidFill>
            <a:sysClr val="window" lastClr="FFFFFF">
              <a:lumMod val="95000"/>
            </a:sysClr>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55" name="Rounded Rectangle 8">
            <a:extLst>
              <a:ext uri="{FF2B5EF4-FFF2-40B4-BE49-F238E27FC236}">
                <a16:creationId xmlns="" xmlns:a16="http://schemas.microsoft.com/office/drawing/2014/main" id="{D38073C2-6702-46A9-89E5-8714EC6AC648}"/>
              </a:ext>
            </a:extLst>
          </p:cNvPr>
          <p:cNvSpPr/>
          <p:nvPr/>
        </p:nvSpPr>
        <p:spPr>
          <a:xfrm rot="16200000">
            <a:off x="472583" y="4653036"/>
            <a:ext cx="1182334"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56" name="Rounded Rectangle 11">
            <a:extLst>
              <a:ext uri="{FF2B5EF4-FFF2-40B4-BE49-F238E27FC236}">
                <a16:creationId xmlns="" xmlns:a16="http://schemas.microsoft.com/office/drawing/2014/main" id="{7F1BD6BA-CC57-4576-ADE2-FDA586DF8B3C}"/>
              </a:ext>
            </a:extLst>
          </p:cNvPr>
          <p:cNvSpPr/>
          <p:nvPr/>
        </p:nvSpPr>
        <p:spPr>
          <a:xfrm rot="5400000" flipH="1">
            <a:off x="5766075" y="847792"/>
            <a:ext cx="1182333" cy="2929757"/>
          </a:xfrm>
          <a:prstGeom prst="roundRect">
            <a:avLst>
              <a:gd name="adj" fmla="val 6084"/>
            </a:avLst>
          </a:prstGeom>
          <a:solidFill>
            <a:sysClr val="window" lastClr="FFFFFF">
              <a:lumMod val="95000"/>
            </a:sysClr>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prstClr val="white"/>
              </a:solidFill>
              <a:effectLst/>
              <a:uLnTx/>
              <a:uFillTx/>
              <a:latin typeface="Arial"/>
              <a:ea typeface="Arial Unicode MS"/>
              <a:cs typeface="+mn-cs"/>
            </a:endParaRPr>
          </a:p>
        </p:txBody>
      </p:sp>
      <p:sp>
        <p:nvSpPr>
          <p:cNvPr id="57" name="Rounded Rectangle 8">
            <a:extLst>
              <a:ext uri="{FF2B5EF4-FFF2-40B4-BE49-F238E27FC236}">
                <a16:creationId xmlns="" xmlns:a16="http://schemas.microsoft.com/office/drawing/2014/main" id="{E3DCF288-BB64-4617-95AA-2D2516417E51}"/>
              </a:ext>
            </a:extLst>
          </p:cNvPr>
          <p:cNvSpPr/>
          <p:nvPr/>
        </p:nvSpPr>
        <p:spPr>
          <a:xfrm rot="5400000" flipH="1">
            <a:off x="7707256" y="1808736"/>
            <a:ext cx="1182333" cy="952605"/>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58" name="Rounded Rectangle 14">
            <a:extLst>
              <a:ext uri="{FF2B5EF4-FFF2-40B4-BE49-F238E27FC236}">
                <a16:creationId xmlns="" xmlns:a16="http://schemas.microsoft.com/office/drawing/2014/main" id="{97EED8C2-C377-4CA0-A47A-F0A7192A8B97}"/>
              </a:ext>
            </a:extLst>
          </p:cNvPr>
          <p:cNvSpPr/>
          <p:nvPr/>
        </p:nvSpPr>
        <p:spPr>
          <a:xfrm rot="5400000" flipH="1">
            <a:off x="6188702" y="1725200"/>
            <a:ext cx="1182333" cy="3824407"/>
          </a:xfrm>
          <a:prstGeom prst="roundRect">
            <a:avLst>
              <a:gd name="adj" fmla="val 6084"/>
            </a:avLst>
          </a:prstGeom>
          <a:solidFill>
            <a:sysClr val="window" lastClr="FFFFFF">
              <a:lumMod val="95000"/>
            </a:sysClr>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prstClr val="white"/>
              </a:solidFill>
              <a:effectLst/>
              <a:uLnTx/>
              <a:uFillTx/>
              <a:latin typeface="Arial"/>
              <a:ea typeface="Arial Unicode MS"/>
              <a:cs typeface="+mn-cs"/>
            </a:endParaRPr>
          </a:p>
        </p:txBody>
      </p:sp>
      <p:sp>
        <p:nvSpPr>
          <p:cNvPr id="59" name="Rounded Rectangle 8">
            <a:extLst>
              <a:ext uri="{FF2B5EF4-FFF2-40B4-BE49-F238E27FC236}">
                <a16:creationId xmlns="" xmlns:a16="http://schemas.microsoft.com/office/drawing/2014/main" id="{0B07F333-C469-4FE7-9A29-8A71DA7E6C44}"/>
              </a:ext>
            </a:extLst>
          </p:cNvPr>
          <p:cNvSpPr/>
          <p:nvPr/>
        </p:nvSpPr>
        <p:spPr>
          <a:xfrm rot="5400000" flipH="1">
            <a:off x="7749052" y="3149757"/>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60" name="Rounded Rectangle 17">
            <a:extLst>
              <a:ext uri="{FF2B5EF4-FFF2-40B4-BE49-F238E27FC236}">
                <a16:creationId xmlns="" xmlns:a16="http://schemas.microsoft.com/office/drawing/2014/main" id="{A49DCCDC-73F7-4AC2-BB59-0F26938919BE}"/>
              </a:ext>
            </a:extLst>
          </p:cNvPr>
          <p:cNvSpPr/>
          <p:nvPr/>
        </p:nvSpPr>
        <p:spPr>
          <a:xfrm rot="5400000" flipH="1">
            <a:off x="6189426" y="3080742"/>
            <a:ext cx="1182334" cy="3988270"/>
          </a:xfrm>
          <a:prstGeom prst="roundRect">
            <a:avLst>
              <a:gd name="adj" fmla="val 6084"/>
            </a:avLst>
          </a:prstGeom>
          <a:solidFill>
            <a:sysClr val="window" lastClr="FFFFFF">
              <a:lumMod val="95000"/>
            </a:sysClr>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61" name="Rounded Rectangle 8">
            <a:extLst>
              <a:ext uri="{FF2B5EF4-FFF2-40B4-BE49-F238E27FC236}">
                <a16:creationId xmlns="" xmlns:a16="http://schemas.microsoft.com/office/drawing/2014/main" id="{4FE5A065-42E3-4EC4-8C6C-30B65C9BC548}"/>
              </a:ext>
            </a:extLst>
          </p:cNvPr>
          <p:cNvSpPr/>
          <p:nvPr/>
        </p:nvSpPr>
        <p:spPr>
          <a:xfrm rot="5400000" flipH="1">
            <a:off x="7737290" y="4598573"/>
            <a:ext cx="1182334"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prstClr val="white"/>
              </a:solidFill>
              <a:effectLst/>
              <a:uLnTx/>
              <a:uFillTx/>
              <a:latin typeface="Arial"/>
              <a:ea typeface="Arial Unicode MS"/>
              <a:cs typeface="+mn-cs"/>
            </a:endParaRPr>
          </a:p>
        </p:txBody>
      </p:sp>
      <p:sp>
        <p:nvSpPr>
          <p:cNvPr id="63" name="TextBox 15">
            <a:extLst>
              <a:ext uri="{FF2B5EF4-FFF2-40B4-BE49-F238E27FC236}">
                <a16:creationId xmlns="" xmlns:a16="http://schemas.microsoft.com/office/drawing/2014/main" id="{03BED886-2683-49E8-9A31-06C9D6129C50}"/>
              </a:ext>
            </a:extLst>
          </p:cNvPr>
          <p:cNvSpPr txBox="1"/>
          <p:nvPr/>
        </p:nvSpPr>
        <p:spPr>
          <a:xfrm>
            <a:off x="1693175" y="2084983"/>
            <a:ext cx="2163936" cy="400110"/>
          </a:xfrm>
          <a:prstGeom prst="rect">
            <a:avLst/>
          </a:prstGeom>
          <a:noFill/>
        </p:spPr>
        <p:txBody>
          <a:bodyPr wrap="square" rtlCol="0">
            <a:spAutoFit/>
          </a:bodyPr>
          <a:lstStyle/>
          <a:p>
            <a:pPr fontAlgn="auto">
              <a:spcBef>
                <a:spcPts val="0"/>
              </a:spcBef>
              <a:spcAft>
                <a:spcPts val="0"/>
              </a:spcAft>
            </a:pPr>
            <a:r>
              <a:rPr lang="ar-IQ" altLang="ko-KR" sz="2000" b="1" dirty="0" smtClean="0">
                <a:latin typeface="Arial" panose="020B0604020202020204" pitchFamily="34" charset="0"/>
                <a:ea typeface="Arial Unicode MS"/>
                <a:cs typeface="Arial" panose="020B0604020202020204" pitchFamily="34" charset="0"/>
              </a:rPr>
              <a:t>2- الاراضي السهلية</a:t>
            </a:r>
            <a:endParaRPr lang="ko-KR" altLang="en-US" sz="2000" b="1" dirty="0">
              <a:latin typeface="Arial" panose="020B0604020202020204" pitchFamily="34" charset="0"/>
              <a:ea typeface="Arial Unicode MS"/>
              <a:cs typeface="Arial" panose="020B0604020202020204" pitchFamily="34" charset="0"/>
            </a:endParaRPr>
          </a:p>
        </p:txBody>
      </p:sp>
      <p:sp>
        <p:nvSpPr>
          <p:cNvPr id="66" name="TextBox 18">
            <a:extLst>
              <a:ext uri="{FF2B5EF4-FFF2-40B4-BE49-F238E27FC236}">
                <a16:creationId xmlns="" xmlns:a16="http://schemas.microsoft.com/office/drawing/2014/main" id="{D13E3E46-8981-4D9F-A6A2-9FB245B40D12}"/>
              </a:ext>
            </a:extLst>
          </p:cNvPr>
          <p:cNvSpPr txBox="1"/>
          <p:nvPr/>
        </p:nvSpPr>
        <p:spPr>
          <a:xfrm>
            <a:off x="1809537" y="3426007"/>
            <a:ext cx="2163935" cy="400110"/>
          </a:xfrm>
          <a:prstGeom prst="rect">
            <a:avLst/>
          </a:prstGeom>
          <a:noFill/>
        </p:spPr>
        <p:txBody>
          <a:bodyPr wrap="square" rtlCol="0">
            <a:spAutoFit/>
          </a:bodyPr>
          <a:lstStyle/>
          <a:p>
            <a:pPr fontAlgn="auto">
              <a:spcBef>
                <a:spcPts val="0"/>
              </a:spcBef>
              <a:spcAft>
                <a:spcPts val="0"/>
              </a:spcAft>
            </a:pPr>
            <a:r>
              <a:rPr lang="ar-IQ" altLang="ko-KR" sz="2000" b="1" dirty="0" smtClean="0">
                <a:latin typeface="Arial" panose="020B0604020202020204" pitchFamily="34" charset="0"/>
                <a:ea typeface="Arial Unicode MS"/>
                <a:cs typeface="Arial" panose="020B0604020202020204" pitchFamily="34" charset="0"/>
              </a:rPr>
              <a:t>4- الهضاب</a:t>
            </a:r>
            <a:endParaRPr lang="ko-KR" altLang="en-US" sz="2000" b="1" dirty="0">
              <a:latin typeface="Arial" panose="020B0604020202020204" pitchFamily="34" charset="0"/>
              <a:ea typeface="Arial Unicode MS"/>
              <a:cs typeface="Arial" panose="020B0604020202020204" pitchFamily="34" charset="0"/>
            </a:endParaRPr>
          </a:p>
        </p:txBody>
      </p:sp>
      <p:sp>
        <p:nvSpPr>
          <p:cNvPr id="69" name="TextBox 21">
            <a:extLst>
              <a:ext uri="{FF2B5EF4-FFF2-40B4-BE49-F238E27FC236}">
                <a16:creationId xmlns="" xmlns:a16="http://schemas.microsoft.com/office/drawing/2014/main" id="{A3E9A31D-E3E6-4B5F-95BB-53CC93285610}"/>
              </a:ext>
            </a:extLst>
          </p:cNvPr>
          <p:cNvSpPr txBox="1"/>
          <p:nvPr/>
        </p:nvSpPr>
        <p:spPr>
          <a:xfrm>
            <a:off x="1830334" y="4837628"/>
            <a:ext cx="1798705" cy="400110"/>
          </a:xfrm>
          <a:prstGeom prst="rect">
            <a:avLst/>
          </a:prstGeom>
          <a:noFill/>
        </p:spPr>
        <p:txBody>
          <a:bodyPr wrap="square" rtlCol="0">
            <a:spAutoFit/>
          </a:bodyPr>
          <a:lstStyle/>
          <a:p>
            <a:pPr fontAlgn="auto">
              <a:spcBef>
                <a:spcPts val="0"/>
              </a:spcBef>
              <a:spcAft>
                <a:spcPts val="0"/>
              </a:spcAft>
            </a:pPr>
            <a:r>
              <a:rPr lang="ar-IQ" altLang="ko-KR" sz="2000" b="1" dirty="0" smtClean="0">
                <a:latin typeface="Arial"/>
                <a:ea typeface="Arial Unicode MS"/>
                <a:cs typeface="Arial" pitchFamily="34" charset="0"/>
              </a:rPr>
              <a:t>6- الاودية النهرية</a:t>
            </a:r>
            <a:endParaRPr lang="ko-KR" altLang="en-US" sz="2000" b="1" dirty="0">
              <a:latin typeface="Arial"/>
              <a:ea typeface="Arial Unicode MS"/>
              <a:cs typeface="Arial" pitchFamily="34" charset="0"/>
            </a:endParaRPr>
          </a:p>
        </p:txBody>
      </p:sp>
      <p:sp>
        <p:nvSpPr>
          <p:cNvPr id="72" name="TextBox 24">
            <a:extLst>
              <a:ext uri="{FF2B5EF4-FFF2-40B4-BE49-F238E27FC236}">
                <a16:creationId xmlns="" xmlns:a16="http://schemas.microsoft.com/office/drawing/2014/main" id="{FB3D4FD4-8276-47CA-AF2E-9DEBBB1C089B}"/>
              </a:ext>
            </a:extLst>
          </p:cNvPr>
          <p:cNvSpPr txBox="1"/>
          <p:nvPr/>
        </p:nvSpPr>
        <p:spPr>
          <a:xfrm>
            <a:off x="5724128" y="2044430"/>
            <a:ext cx="1858707" cy="400110"/>
          </a:xfrm>
          <a:prstGeom prst="rect">
            <a:avLst/>
          </a:prstGeom>
          <a:noFill/>
        </p:spPr>
        <p:txBody>
          <a:bodyPr wrap="square" rtlCol="0">
            <a:spAutoFit/>
          </a:bodyPr>
          <a:lstStyle/>
          <a:p>
            <a:pPr fontAlgn="auto">
              <a:spcBef>
                <a:spcPts val="0"/>
              </a:spcBef>
              <a:spcAft>
                <a:spcPts val="0"/>
              </a:spcAft>
            </a:pPr>
            <a:r>
              <a:rPr lang="ar-IQ" altLang="ko-KR" sz="2000" b="1" dirty="0" smtClean="0">
                <a:latin typeface="Arial" panose="020B0604020202020204" pitchFamily="34" charset="0"/>
                <a:ea typeface="Arial Unicode MS"/>
                <a:cs typeface="Arial" panose="020B0604020202020204" pitchFamily="34" charset="0"/>
              </a:rPr>
              <a:t>1-الكتل القديمة</a:t>
            </a:r>
            <a:endParaRPr lang="ko-KR" altLang="en-US" sz="2000" b="1" dirty="0">
              <a:latin typeface="Arial" panose="020B0604020202020204" pitchFamily="34" charset="0"/>
              <a:ea typeface="Arial Unicode MS"/>
              <a:cs typeface="Arial" panose="020B0604020202020204" pitchFamily="34" charset="0"/>
            </a:endParaRPr>
          </a:p>
        </p:txBody>
      </p:sp>
      <p:sp>
        <p:nvSpPr>
          <p:cNvPr id="75" name="TextBox 27">
            <a:extLst>
              <a:ext uri="{FF2B5EF4-FFF2-40B4-BE49-F238E27FC236}">
                <a16:creationId xmlns="" xmlns:a16="http://schemas.microsoft.com/office/drawing/2014/main" id="{FF1D54C0-E67C-45AC-AD84-9DD1DB05FACD}"/>
              </a:ext>
            </a:extLst>
          </p:cNvPr>
          <p:cNvSpPr txBox="1"/>
          <p:nvPr/>
        </p:nvSpPr>
        <p:spPr>
          <a:xfrm>
            <a:off x="5257675" y="3309933"/>
            <a:ext cx="2482678" cy="400110"/>
          </a:xfrm>
          <a:prstGeom prst="rect">
            <a:avLst/>
          </a:prstGeom>
          <a:noFill/>
        </p:spPr>
        <p:txBody>
          <a:bodyPr wrap="square" rtlCol="0">
            <a:spAutoFit/>
          </a:bodyPr>
          <a:lstStyle/>
          <a:p>
            <a:pPr fontAlgn="auto">
              <a:spcBef>
                <a:spcPts val="0"/>
              </a:spcBef>
              <a:spcAft>
                <a:spcPts val="0"/>
              </a:spcAft>
            </a:pPr>
            <a:r>
              <a:rPr lang="ar-IQ" altLang="ko-KR" sz="2000" b="1" dirty="0" smtClean="0">
                <a:latin typeface="Arial"/>
                <a:ea typeface="Arial Unicode MS"/>
                <a:cs typeface="Arial" pitchFamily="34" charset="0"/>
              </a:rPr>
              <a:t>3- الاراضي السهلية</a:t>
            </a:r>
            <a:endParaRPr lang="ko-KR" altLang="en-US" sz="2000" b="1" dirty="0">
              <a:latin typeface="Arial"/>
              <a:ea typeface="Arial Unicode MS"/>
              <a:cs typeface="Arial" pitchFamily="34" charset="0"/>
            </a:endParaRPr>
          </a:p>
        </p:txBody>
      </p:sp>
      <p:sp>
        <p:nvSpPr>
          <p:cNvPr id="78" name="TextBox 30">
            <a:extLst>
              <a:ext uri="{FF2B5EF4-FFF2-40B4-BE49-F238E27FC236}">
                <a16:creationId xmlns="" xmlns:a16="http://schemas.microsoft.com/office/drawing/2014/main" id="{311D842D-87B1-43E1-BE93-16B0C9266E4B}"/>
              </a:ext>
            </a:extLst>
          </p:cNvPr>
          <p:cNvSpPr txBox="1"/>
          <p:nvPr/>
        </p:nvSpPr>
        <p:spPr>
          <a:xfrm>
            <a:off x="5019418" y="4587236"/>
            <a:ext cx="2802702" cy="707886"/>
          </a:xfrm>
          <a:prstGeom prst="rect">
            <a:avLst/>
          </a:prstGeom>
          <a:noFill/>
        </p:spPr>
        <p:txBody>
          <a:bodyPr wrap="square" rtlCol="0">
            <a:spAutoFit/>
          </a:bodyPr>
          <a:lstStyle/>
          <a:p>
            <a:pPr fontAlgn="auto">
              <a:spcBef>
                <a:spcPts val="0"/>
              </a:spcBef>
              <a:spcAft>
                <a:spcPts val="0"/>
              </a:spcAft>
            </a:pPr>
            <a:r>
              <a:rPr lang="ar-IQ" altLang="ko-KR" sz="2000" b="1" dirty="0" smtClean="0">
                <a:latin typeface="Arial" panose="020B0604020202020204" pitchFamily="34" charset="0"/>
                <a:ea typeface="Arial Unicode MS"/>
                <a:cs typeface="Arial" panose="020B0604020202020204" pitchFamily="34" charset="0"/>
              </a:rPr>
              <a:t>5- الاحواض والبحيرات والبحار الداخلية</a:t>
            </a:r>
            <a:endParaRPr lang="ko-KR" altLang="en-US" sz="2000" b="1" dirty="0">
              <a:latin typeface="Arial" panose="020B0604020202020204" pitchFamily="34" charset="0"/>
              <a:ea typeface="Arial Unicode MS"/>
              <a:cs typeface="Arial" panose="020B0604020202020204" pitchFamily="34" charset="0"/>
            </a:endParaRPr>
          </a:p>
        </p:txBody>
      </p:sp>
      <p:sp>
        <p:nvSpPr>
          <p:cNvPr id="80" name="Left-Right Arrow 43">
            <a:extLst>
              <a:ext uri="{FF2B5EF4-FFF2-40B4-BE49-F238E27FC236}">
                <a16:creationId xmlns="" xmlns:a16="http://schemas.microsoft.com/office/drawing/2014/main" id="{357041E1-88A9-4F2D-A03B-F32E938A8765}"/>
              </a:ext>
            </a:extLst>
          </p:cNvPr>
          <p:cNvSpPr/>
          <p:nvPr/>
        </p:nvSpPr>
        <p:spPr>
          <a:xfrm>
            <a:off x="3951804" y="2070354"/>
            <a:ext cx="1216152" cy="484632"/>
          </a:xfrm>
          <a:prstGeom prst="leftRightArrow">
            <a:avLst/>
          </a:pr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prstClr val="black"/>
              </a:solidFill>
              <a:effectLst/>
              <a:uLnTx/>
              <a:uFillTx/>
              <a:latin typeface="Arial"/>
              <a:ea typeface="Arial Unicode MS"/>
              <a:cs typeface="+mn-cs"/>
            </a:endParaRPr>
          </a:p>
        </p:txBody>
      </p:sp>
      <p:sp>
        <p:nvSpPr>
          <p:cNvPr id="81" name="Left-Right Arrow 44">
            <a:extLst>
              <a:ext uri="{FF2B5EF4-FFF2-40B4-BE49-F238E27FC236}">
                <a16:creationId xmlns="" xmlns:a16="http://schemas.microsoft.com/office/drawing/2014/main" id="{C8085ABF-0755-45E6-857D-534F9EC56AEC}"/>
              </a:ext>
            </a:extLst>
          </p:cNvPr>
          <p:cNvSpPr/>
          <p:nvPr/>
        </p:nvSpPr>
        <p:spPr>
          <a:xfrm>
            <a:off x="4008676" y="3449908"/>
            <a:ext cx="1216152" cy="484632"/>
          </a:xfrm>
          <a:prstGeom prst="leftRightArrow">
            <a:avLst/>
          </a:pr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82" name="Left-Right Arrow 45">
            <a:extLst>
              <a:ext uri="{FF2B5EF4-FFF2-40B4-BE49-F238E27FC236}">
                <a16:creationId xmlns="" xmlns:a16="http://schemas.microsoft.com/office/drawing/2014/main" id="{26164BED-D173-457C-8DC6-B4D70808FFA1}"/>
              </a:ext>
            </a:extLst>
          </p:cNvPr>
          <p:cNvSpPr/>
          <p:nvPr/>
        </p:nvSpPr>
        <p:spPr>
          <a:xfrm>
            <a:off x="3851920" y="4832561"/>
            <a:ext cx="1216152" cy="484632"/>
          </a:xfrm>
          <a:prstGeom prst="leftRightArrow">
            <a:avLst/>
          </a:prstGeom>
          <a:solidFill>
            <a:srgbClr val="D15A12"/>
          </a:solidFill>
          <a:ln w="12700" cap="flat" cmpd="sng" algn="ctr">
            <a:solidFill>
              <a:schemeClr val="tx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83" name="Round Same Side Corner Rectangle 11">
            <a:extLst>
              <a:ext uri="{FF2B5EF4-FFF2-40B4-BE49-F238E27FC236}">
                <a16:creationId xmlns="" xmlns:a16="http://schemas.microsoft.com/office/drawing/2014/main" id="{F3ADEF56-91D1-4A2A-B18F-034ED09C9421}"/>
              </a:ext>
            </a:extLst>
          </p:cNvPr>
          <p:cNvSpPr>
            <a:spLocks noChangeAspect="1"/>
          </p:cNvSpPr>
          <p:nvPr/>
        </p:nvSpPr>
        <p:spPr>
          <a:xfrm rot="12770927">
            <a:off x="786012" y="3290943"/>
            <a:ext cx="455798" cy="550659"/>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4" name="Rounded Rectangle 27">
            <a:extLst>
              <a:ext uri="{FF2B5EF4-FFF2-40B4-BE49-F238E27FC236}">
                <a16:creationId xmlns="" xmlns:a16="http://schemas.microsoft.com/office/drawing/2014/main" id="{77DDEBD6-0BB9-4CDE-B32F-C381995D5391}"/>
              </a:ext>
            </a:extLst>
          </p:cNvPr>
          <p:cNvSpPr/>
          <p:nvPr/>
        </p:nvSpPr>
        <p:spPr>
          <a:xfrm>
            <a:off x="941709" y="2057392"/>
            <a:ext cx="398703" cy="30625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7" name="Round Same Side Corner Rectangle 36">
            <a:extLst>
              <a:ext uri="{FF2B5EF4-FFF2-40B4-BE49-F238E27FC236}">
                <a16:creationId xmlns="" xmlns:a16="http://schemas.microsoft.com/office/drawing/2014/main" id="{48266905-A385-45FD-9BCE-AB731043E00A}"/>
              </a:ext>
            </a:extLst>
          </p:cNvPr>
          <p:cNvSpPr>
            <a:spLocks noChangeAspect="1"/>
          </p:cNvSpPr>
          <p:nvPr/>
        </p:nvSpPr>
        <p:spPr>
          <a:xfrm>
            <a:off x="8060377" y="4941179"/>
            <a:ext cx="455798" cy="360361"/>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88" name="Oval 21">
            <a:extLst>
              <a:ext uri="{FF2B5EF4-FFF2-40B4-BE49-F238E27FC236}">
                <a16:creationId xmlns="" xmlns:a16="http://schemas.microsoft.com/office/drawing/2014/main" id="{34045C65-184F-46C9-B152-FBCBDDB51910}"/>
              </a:ext>
            </a:extLst>
          </p:cNvPr>
          <p:cNvSpPr>
            <a:spLocks noChangeAspect="1"/>
          </p:cNvSpPr>
          <p:nvPr/>
        </p:nvSpPr>
        <p:spPr>
          <a:xfrm>
            <a:off x="832520" y="4920145"/>
            <a:ext cx="439574" cy="44324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90" name="Rounded Rectangle 7">
            <a:extLst>
              <a:ext uri="{FF2B5EF4-FFF2-40B4-BE49-F238E27FC236}">
                <a16:creationId xmlns="" xmlns:a16="http://schemas.microsoft.com/office/drawing/2014/main" id="{C9738F82-320B-479E-95F0-D9876AE46591}"/>
              </a:ext>
            </a:extLst>
          </p:cNvPr>
          <p:cNvSpPr/>
          <p:nvPr/>
        </p:nvSpPr>
        <p:spPr>
          <a:xfrm>
            <a:off x="8202881" y="3402385"/>
            <a:ext cx="405356" cy="34981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91" name="Chord 38">
            <a:extLst>
              <a:ext uri="{FF2B5EF4-FFF2-40B4-BE49-F238E27FC236}">
                <a16:creationId xmlns="" xmlns:a16="http://schemas.microsoft.com/office/drawing/2014/main" id="{284AD387-FD7A-4FAE-86E7-99768FD2F34F}"/>
              </a:ext>
            </a:extLst>
          </p:cNvPr>
          <p:cNvSpPr/>
          <p:nvPr/>
        </p:nvSpPr>
        <p:spPr>
          <a:xfrm>
            <a:off x="8031248" y="2000876"/>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D15A1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92" name="Donut 39">
            <a:extLst>
              <a:ext uri="{FF2B5EF4-FFF2-40B4-BE49-F238E27FC236}">
                <a16:creationId xmlns="" xmlns:a16="http://schemas.microsoft.com/office/drawing/2014/main" id="{439297A1-2150-467C-8B3E-08A8C9E0E56F}"/>
              </a:ext>
            </a:extLst>
          </p:cNvPr>
          <p:cNvSpPr/>
          <p:nvPr/>
        </p:nvSpPr>
        <p:spPr>
          <a:xfrm>
            <a:off x="8060377" y="2084983"/>
            <a:ext cx="455798" cy="40011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black"/>
              </a:solidFill>
              <a:effectLst/>
              <a:uLnTx/>
              <a:uFillTx/>
              <a:latin typeface="Arial"/>
              <a:ea typeface="Arial Unicode M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ar-IQ" b="1" dirty="0" smtClean="0">
                <a:solidFill>
                  <a:srgbClr val="FF0000"/>
                </a:solidFill>
                <a:latin typeface="Andalus" panose="02020603050405020304" pitchFamily="18" charset="-78"/>
                <a:cs typeface="Andalus" panose="02020603050405020304" pitchFamily="18" charset="-78"/>
              </a:rPr>
              <a:t>الكتل الجيولوجية القديمة في قارة اسيا </a:t>
            </a:r>
            <a:endParaRPr lang="ar-IQ" b="1" dirty="0">
              <a:solidFill>
                <a:srgbClr val="FF0000"/>
              </a:solidFill>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443754" y="1304925"/>
            <a:ext cx="8448726" cy="5001746"/>
          </a:xfrm>
        </p:spPr>
        <p:txBody>
          <a:bodyPr/>
          <a:lstStyle/>
          <a:p>
            <a:r>
              <a:rPr lang="ar-IQ" sz="3200" b="1" u="sng" dirty="0" smtClean="0">
                <a:solidFill>
                  <a:srgbClr val="FF0000"/>
                </a:solidFill>
                <a:latin typeface="Andalus" panose="02020603050405020304" pitchFamily="18" charset="-78"/>
                <a:cs typeface="Andalus" panose="02020603050405020304" pitchFamily="18" charset="-78"/>
              </a:rPr>
              <a:t>أولاً: كتلة </a:t>
            </a:r>
            <a:r>
              <a:rPr lang="ar-IQ" sz="3200" b="1" u="sng" dirty="0" err="1" smtClean="0">
                <a:solidFill>
                  <a:srgbClr val="FF0000"/>
                </a:solidFill>
                <a:latin typeface="Andalus" panose="02020603050405020304" pitchFamily="18" charset="-78"/>
                <a:cs typeface="Andalus" panose="02020603050405020304" pitchFamily="18" charset="-78"/>
              </a:rPr>
              <a:t>انجارا</a:t>
            </a:r>
            <a:endParaRPr lang="ar-IQ" sz="3200" b="1" u="sng" dirty="0" smtClean="0">
              <a:solidFill>
                <a:srgbClr val="FF0000"/>
              </a:solidFill>
              <a:latin typeface="Andalus" panose="02020603050405020304" pitchFamily="18" charset="-78"/>
              <a:cs typeface="Andalus" panose="02020603050405020304" pitchFamily="18" charset="-78"/>
            </a:endParaRPr>
          </a:p>
          <a:p>
            <a:pPr marL="0" indent="0" algn="just">
              <a:buNone/>
            </a:pPr>
            <a:r>
              <a:rPr lang="ar-IQ" sz="2000" dirty="0" smtClean="0"/>
              <a:t>تمثل </a:t>
            </a:r>
            <a:r>
              <a:rPr lang="ar-IQ" sz="2000" dirty="0"/>
              <a:t>النواة التي نمت حولها الأجزاء الشمالية من آسيا بشكل تدريجي، وهي تشغل وسط </a:t>
            </a:r>
            <a:r>
              <a:rPr lang="ar-IQ" sz="2000" dirty="0" err="1"/>
              <a:t>سايبيريا</a:t>
            </a:r>
            <a:r>
              <a:rPr lang="ar-IQ" sz="2000" dirty="0"/>
              <a:t> في شمال القارة وتحدها من الشرق مرتفعات </a:t>
            </a:r>
            <a:r>
              <a:rPr lang="ar-IQ" sz="2000" dirty="0" err="1"/>
              <a:t>فرخويانسك</a:t>
            </a:r>
            <a:r>
              <a:rPr lang="ar-IQ" sz="2000" dirty="0"/>
              <a:t> </a:t>
            </a:r>
            <a:r>
              <a:rPr lang="en-GB" sz="2000" dirty="0"/>
              <a:t>Verkhoyansk </a:t>
            </a:r>
            <a:r>
              <a:rPr lang="ar-IQ" sz="2000" dirty="0"/>
              <a:t>الحديثة التكوين </a:t>
            </a:r>
            <a:r>
              <a:rPr lang="ar-IQ" sz="2000" dirty="0" smtClean="0"/>
              <a:t>(تكوينات </a:t>
            </a:r>
            <a:r>
              <a:rPr lang="ar-IQ" sz="2000" dirty="0"/>
              <a:t>الزمن الثالث) ومن الشمال مرتفعات </a:t>
            </a:r>
            <a:r>
              <a:rPr lang="ar-IQ" sz="2000" dirty="0" err="1"/>
              <a:t>بيرانجا</a:t>
            </a:r>
            <a:r>
              <a:rPr lang="ar-IQ" sz="2000" dirty="0"/>
              <a:t> </a:t>
            </a:r>
            <a:r>
              <a:rPr lang="en-GB" sz="2000" dirty="0" err="1"/>
              <a:t>Byrranga</a:t>
            </a:r>
            <a:r>
              <a:rPr lang="en-GB" sz="2000" dirty="0"/>
              <a:t> (</a:t>
            </a:r>
            <a:r>
              <a:rPr lang="ar-IQ" sz="2000" dirty="0"/>
              <a:t>مرتفعات قديمة حدثت في أواخر العصر </a:t>
            </a:r>
            <a:r>
              <a:rPr lang="ar-IQ" sz="2000" dirty="0" err="1"/>
              <a:t>السيلوري</a:t>
            </a:r>
            <a:r>
              <a:rPr lang="ar-IQ" sz="2000" dirty="0"/>
              <a:t> وأوائل العصر </a:t>
            </a:r>
            <a:r>
              <a:rPr lang="ar-IQ" sz="2000" dirty="0" err="1"/>
              <a:t>الديفوني</a:t>
            </a:r>
            <a:r>
              <a:rPr lang="ar-IQ" sz="2000" dirty="0"/>
              <a:t> من الزمن الأول)، ويحدها من الغرب مرتفعات الأورال التي تنتمي إلى حركة الالتواءات </a:t>
            </a:r>
            <a:r>
              <a:rPr lang="ar-IQ" sz="2000" dirty="0" err="1"/>
              <a:t>الهرسينية</a:t>
            </a:r>
            <a:r>
              <a:rPr lang="ar-IQ" sz="2000" dirty="0"/>
              <a:t> التي حدثت في أواخر العصر الفحمي </a:t>
            </a:r>
            <a:r>
              <a:rPr lang="ar-IQ" sz="2000" dirty="0" err="1"/>
              <a:t>والبرمي</a:t>
            </a:r>
            <a:r>
              <a:rPr lang="ar-IQ" sz="2000" dirty="0"/>
              <a:t> من الزمن الأول)، بينما يحد الكتلة من الجنوب خط وهمي يمتد بين مدينتي </a:t>
            </a:r>
            <a:r>
              <a:rPr lang="ar-IQ" sz="2000" dirty="0" err="1"/>
              <a:t>كراسنويارسك</a:t>
            </a:r>
            <a:r>
              <a:rPr lang="ar-IQ" sz="2000" dirty="0"/>
              <a:t> </a:t>
            </a:r>
            <a:r>
              <a:rPr lang="en-GB" sz="2000" dirty="0"/>
              <a:t>Krasnoyarsk </a:t>
            </a:r>
            <a:r>
              <a:rPr lang="ar-IQ" sz="2000" dirty="0"/>
              <a:t>على </a:t>
            </a:r>
            <a:r>
              <a:rPr lang="ar-IQ" sz="2000" dirty="0" smtClean="0"/>
              <a:t>نهر لينا.</a:t>
            </a:r>
          </a:p>
          <a:p>
            <a:pPr marL="0" indent="0" algn="just">
              <a:buNone/>
            </a:pPr>
            <a:r>
              <a:rPr lang="ar-IQ" sz="2000" dirty="0"/>
              <a:t>وتتكون القاعدة الأساسية لهذه الكتلة من صخور نارية قديمة ومتحولة تعلوها رسوبيات مختلفة تنتمي إلى الأزمنة الجيولوجية الأول والثاني والثالث والرابع، ويتسم القسم الشرقي من كتلة </a:t>
            </a:r>
            <a:r>
              <a:rPr lang="ar-IQ" sz="2000" dirty="0" err="1"/>
              <a:t>انجارا</a:t>
            </a:r>
            <a:r>
              <a:rPr lang="ar-IQ" sz="2000" dirty="0"/>
              <a:t> بارتفاع منسوبه بشكل نسبي وبظهور القاعدة </a:t>
            </a:r>
            <a:r>
              <a:rPr lang="ar-IQ" sz="2000" dirty="0" err="1"/>
              <a:t>الأركية</a:t>
            </a:r>
            <a:r>
              <a:rPr lang="ar-IQ" sz="2000" dirty="0"/>
              <a:t> الصلبة فوق سطح الأرض في مساحات واسعة، في حين تغطيها تكوينات بازلتية ترجع إلى العصر </a:t>
            </a:r>
            <a:r>
              <a:rPr lang="ar-IQ" sz="2000" dirty="0" err="1"/>
              <a:t>البرمي</a:t>
            </a:r>
            <a:r>
              <a:rPr lang="ar-IQ" sz="2000" dirty="0"/>
              <a:t> في مساحات </a:t>
            </a:r>
            <a:r>
              <a:rPr lang="ar-IQ" sz="2000" dirty="0" smtClean="0"/>
              <a:t>أخرى</a:t>
            </a:r>
          </a:p>
          <a:p>
            <a:pPr marL="0" indent="0" algn="just">
              <a:buNone/>
            </a:pPr>
            <a:r>
              <a:rPr lang="ar-IQ" sz="2000" dirty="0" smtClean="0"/>
              <a:t> ويتسم القسم </a:t>
            </a:r>
            <a:r>
              <a:rPr lang="ar-IQ" sz="2000" dirty="0"/>
              <a:t>الغربي من الكتلة بانخفاض منسوبة وبعدم ظهور صخور القاعدة </a:t>
            </a:r>
            <a:r>
              <a:rPr lang="ar-IQ" sz="2000" dirty="0" err="1"/>
              <a:t>الأركية</a:t>
            </a:r>
            <a:r>
              <a:rPr lang="ar-IQ" sz="2000" dirty="0"/>
              <a:t> فوق سطح الأرض إذ تغطيها تكوينات رسوبية تنتمي إلى الزمن ) الجيولوجي الرابع، وهي عموما رسوبيات قارية وأن كانت تظهر </a:t>
            </a:r>
            <a:r>
              <a:rPr lang="ar-IQ" sz="2000" dirty="0" smtClean="0"/>
              <a:t>بعض الرسوبيات البحرية في اقصى النطاق الشمالي المجاور للمحيط المنجمد الشمالي.</a:t>
            </a:r>
            <a:endParaRPr lang="ar-IQ" sz="2000" dirty="0"/>
          </a:p>
        </p:txBody>
      </p:sp>
    </p:spTree>
    <p:extLst>
      <p:ext uri="{BB962C8B-B14F-4D97-AF65-F5344CB8AC3E}">
        <p14:creationId xmlns:p14="http://schemas.microsoft.com/office/powerpoint/2010/main" val="2324938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ext Box 5"/>
          <p:cNvSpPr txBox="1">
            <a:spLocks noChangeArrowheads="1"/>
          </p:cNvSpPr>
          <p:nvPr/>
        </p:nvSpPr>
        <p:spPr bwMode="auto">
          <a:xfrm>
            <a:off x="5257800" y="3200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endParaRPr lang="ar-SA" altLang="ar-IQ">
              <a:latin typeface="Tahoma" pitchFamily="34" charset="0"/>
            </a:endParaRPr>
          </a:p>
          <a:p>
            <a:pPr algn="l"/>
            <a:endParaRPr lang="ar-SA" altLang="ar-IQ">
              <a:latin typeface="Tahoma" pitchFamily="34" charset="0"/>
            </a:endParaRPr>
          </a:p>
        </p:txBody>
      </p:sp>
      <p:sp>
        <p:nvSpPr>
          <p:cNvPr id="73736" name="Rectangle 8"/>
          <p:cNvSpPr>
            <a:spLocks noGrp="1" noChangeArrowheads="1"/>
          </p:cNvSpPr>
          <p:nvPr>
            <p:ph type="title"/>
          </p:nvPr>
        </p:nvSpPr>
        <p:spPr>
          <a:xfrm>
            <a:off x="971600" y="260648"/>
            <a:ext cx="7992888" cy="612353"/>
          </a:xfrm>
        </p:spPr>
        <p:txBody>
          <a:bodyPr/>
          <a:lstStyle/>
          <a:p>
            <a:pPr marL="342900" lvl="0" indent="-342900" algn="ctr">
              <a:lnSpc>
                <a:spcPct val="115000"/>
              </a:lnSpc>
              <a:spcBef>
                <a:spcPct val="20000"/>
              </a:spcBef>
              <a:spcAft>
                <a:spcPts val="1000"/>
              </a:spcAft>
            </a:pPr>
            <a:r>
              <a:rPr lang="ar-IQ" altLang="ar-IQ" sz="4000" b="1" smtClean="0">
                <a:solidFill>
                  <a:srgbClr val="C00000"/>
                </a:solidFill>
                <a:latin typeface="Andalus" panose="02020603050405020304" pitchFamily="18" charset="-78"/>
                <a:cs typeface="Andalus" panose="02020603050405020304" pitchFamily="18" charset="-78"/>
              </a:rPr>
              <a:t>الكتل القديمة في قارة اسيا / كتلة انجارا</a:t>
            </a:r>
            <a:endParaRPr lang="en-US" sz="4000">
              <a:solidFill>
                <a:srgbClr val="C00000"/>
              </a:solidFill>
              <a:latin typeface="Andalus" panose="02020603050405020304" pitchFamily="18" charset="-78"/>
              <a:ea typeface="Calibri"/>
              <a:cs typeface="Andalus" panose="02020603050405020304" pitchFamily="18" charset="-78"/>
            </a:endParaRPr>
          </a:p>
        </p:txBody>
      </p:sp>
      <p:sp>
        <p:nvSpPr>
          <p:cNvPr id="73737" name="Rectangle 9"/>
          <p:cNvSpPr>
            <a:spLocks noGrp="1" noChangeArrowheads="1"/>
          </p:cNvSpPr>
          <p:nvPr>
            <p:ph type="body" sz="half" idx="1"/>
          </p:nvPr>
        </p:nvSpPr>
        <p:spPr>
          <a:xfrm>
            <a:off x="539552" y="1412777"/>
            <a:ext cx="8424936" cy="5112568"/>
          </a:xfrm>
        </p:spPr>
        <p:txBody>
          <a:bodyPr/>
          <a:lstStyle/>
          <a:p>
            <a:pPr marL="0" lvl="0" indent="0" algn="just">
              <a:spcAft>
                <a:spcPts val="800"/>
              </a:spcAft>
              <a:buNone/>
            </a:pPr>
            <a:endParaRPr lang="ar-SA" altLang="ar-IQ" sz="200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7347"/>
            <a:ext cx="9144000" cy="693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Rectangle 8"/>
          <p:cNvSpPr>
            <a:spLocks noGrp="1" noChangeArrowheads="1"/>
          </p:cNvSpPr>
          <p:nvPr>
            <p:ph type="title"/>
          </p:nvPr>
        </p:nvSpPr>
        <p:spPr>
          <a:xfrm>
            <a:off x="899592" y="260648"/>
            <a:ext cx="8136904" cy="720080"/>
          </a:xfrm>
        </p:spPr>
        <p:txBody>
          <a:bodyPr/>
          <a:lstStyle/>
          <a:p>
            <a:pPr algn="ctr"/>
            <a:endParaRPr lang="ar-SA" altLang="ar-IQ" sz="4000" b="1">
              <a:solidFill>
                <a:srgbClr val="C00000"/>
              </a:solidFill>
              <a:latin typeface="Andalus" panose="02020603050405020304" pitchFamily="18" charset="-78"/>
              <a:cs typeface="Andalus" panose="02020603050405020304" pitchFamily="18" charset="-78"/>
            </a:endParaRPr>
          </a:p>
        </p:txBody>
      </p:sp>
      <p:sp>
        <p:nvSpPr>
          <p:cNvPr id="71690" name="Rectangle 10"/>
          <p:cNvSpPr>
            <a:spLocks noGrp="1" noChangeArrowheads="1"/>
          </p:cNvSpPr>
          <p:nvPr>
            <p:ph type="body" sz="half" idx="1"/>
          </p:nvPr>
        </p:nvSpPr>
        <p:spPr>
          <a:xfrm>
            <a:off x="467544" y="1412776"/>
            <a:ext cx="8424936" cy="4860379"/>
          </a:xfrm>
        </p:spPr>
        <p:txBody>
          <a:bodyPr/>
          <a:lstStyle/>
          <a:p>
            <a:pPr marL="0" lvl="0" indent="0" algn="just">
              <a:lnSpc>
                <a:spcPct val="115000"/>
              </a:lnSpc>
              <a:spcBef>
                <a:spcPts val="600"/>
              </a:spcBef>
              <a:spcAft>
                <a:spcPts val="600"/>
              </a:spcAft>
              <a:buNone/>
            </a:pPr>
            <a:endParaRPr lang="ar-IQ" sz="3200">
              <a:latin typeface="Calibri"/>
              <a:ea typeface="Calibri"/>
              <a:cs typeface="Simplified Arabic"/>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06" y="0"/>
            <a:ext cx="91330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40768"/>
            <a:ext cx="8353548" cy="5328592"/>
          </a:xfrm>
        </p:spPr>
        <p:txBody>
          <a:bodyPr/>
          <a:lstStyle/>
          <a:p>
            <a:pPr marL="0" indent="0" algn="ctr">
              <a:lnSpc>
                <a:spcPct val="115000"/>
              </a:lnSpc>
              <a:spcAft>
                <a:spcPct val="0"/>
              </a:spcAft>
              <a:buNone/>
            </a:pPr>
            <a:endParaRPr lang="en-US" sz="2000">
              <a:latin typeface="Arial" panose="020B0604020202020204" pitchFamily="34" charset="0"/>
              <a:ea typeface="Calibri"/>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6" y="-171399"/>
            <a:ext cx="9131043" cy="70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830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611560" y="1196752"/>
            <a:ext cx="8280920" cy="4895850"/>
          </a:xfrm>
        </p:spPr>
        <p:txBody>
          <a:bodyPr/>
          <a:lstStyle/>
          <a:p>
            <a:pPr marL="114300" lvl="0" indent="0" algn="just">
              <a:spcAft>
                <a:spcPct val="0"/>
              </a:spcAft>
              <a:buClr>
                <a:srgbClr val="000000"/>
              </a:buClr>
              <a:buNone/>
            </a:pPr>
            <a:endParaRPr lang="ar-IQ" sz="3600" b="1" smtClean="0">
              <a:solidFill>
                <a:srgbClr val="000000"/>
              </a:solidFill>
              <a:latin typeface="Calibri"/>
              <a:ea typeface="Calibri"/>
              <a:cs typeface="Simplified Arabic"/>
            </a:endParaRPr>
          </a:p>
          <a:p>
            <a:pPr marL="114300" lvl="0" indent="0" algn="just">
              <a:spcAft>
                <a:spcPct val="0"/>
              </a:spcAft>
              <a:buClr>
                <a:srgbClr val="000000"/>
              </a:buClr>
              <a:buNone/>
            </a:pPr>
            <a:r>
              <a:rPr lang="ar-IQ" sz="2000" smtClean="0">
                <a:solidFill>
                  <a:srgbClr val="000000"/>
                </a:solidFill>
                <a:latin typeface="Calibri"/>
                <a:ea typeface="Calibri"/>
                <a:cs typeface="Simplified Arabic"/>
              </a:rPr>
              <a:t>تشغل </a:t>
            </a:r>
            <a:r>
              <a:rPr lang="ar-IQ" sz="2000">
                <a:solidFill>
                  <a:srgbClr val="000000"/>
                </a:solidFill>
                <a:latin typeface="Calibri"/>
                <a:ea typeface="Calibri"/>
                <a:cs typeface="Simplified Arabic"/>
              </a:rPr>
              <a:t>الجزء الشرقي من قارة آسيا، وتمتد صوب الشرق لتشمل </a:t>
            </a:r>
            <a:r>
              <a:rPr lang="ar-IQ" sz="2000" smtClean="0">
                <a:solidFill>
                  <a:srgbClr val="000000"/>
                </a:solidFill>
                <a:latin typeface="Calibri"/>
                <a:ea typeface="Calibri"/>
                <a:cs typeface="Simplified Arabic"/>
              </a:rPr>
              <a:t>النطاقات </a:t>
            </a:r>
            <a:r>
              <a:rPr lang="ar-IQ" sz="2000">
                <a:solidFill>
                  <a:srgbClr val="000000"/>
                </a:solidFill>
                <a:latin typeface="Calibri"/>
                <a:ea typeface="Calibri"/>
                <a:cs typeface="Simplified Arabic"/>
              </a:rPr>
              <a:t>المغمورة تحت مياه بحر شرق الصين وبحر جنوب الصين </a:t>
            </a:r>
            <a:r>
              <a:rPr lang="ar-IQ" sz="2000" smtClean="0">
                <a:solidFill>
                  <a:srgbClr val="000000"/>
                </a:solidFill>
                <a:latin typeface="Calibri"/>
                <a:ea typeface="Calibri"/>
                <a:cs typeface="Simplified Arabic"/>
              </a:rPr>
              <a:t>والبحر </a:t>
            </a:r>
            <a:r>
              <a:rPr lang="ar-IQ" sz="2000">
                <a:solidFill>
                  <a:srgbClr val="000000"/>
                </a:solidFill>
                <a:latin typeface="Calibri"/>
                <a:ea typeface="Calibri"/>
                <a:cs typeface="Simplified Arabic"/>
              </a:rPr>
              <a:t>الأصفر، وتتكون القاعدة الأركية لهذه الكتلة من صخور </a:t>
            </a:r>
            <a:r>
              <a:rPr lang="ar-IQ" sz="2000" smtClean="0">
                <a:solidFill>
                  <a:srgbClr val="000000"/>
                </a:solidFill>
                <a:latin typeface="Calibri"/>
                <a:ea typeface="Calibri"/>
                <a:cs typeface="Simplified Arabic"/>
              </a:rPr>
              <a:t>قديمة </a:t>
            </a:r>
            <a:r>
              <a:rPr lang="ar-IQ" sz="2000">
                <a:solidFill>
                  <a:srgbClr val="000000"/>
                </a:solidFill>
                <a:latin typeface="Calibri"/>
                <a:ea typeface="Calibri"/>
                <a:cs typeface="Simplified Arabic"/>
              </a:rPr>
              <a:t>لا تظهر فوق سطح الأرض حيث تغطيها تكوينات رسوبية أحدث بعضها بحرية تراكمت فوق قيعان البحار الداخلية القديمة التي ما اربان غمرت مياهها النطاقات المنخفضة المنسوب من كتلة </a:t>
            </a:r>
            <a:r>
              <a:rPr lang="ar-IQ" sz="2000" smtClean="0">
                <a:solidFill>
                  <a:srgbClr val="000000"/>
                </a:solidFill>
                <a:latin typeface="Calibri"/>
                <a:ea typeface="Calibri"/>
                <a:cs typeface="Simplified Arabic"/>
              </a:rPr>
              <a:t>الصين. </a:t>
            </a:r>
          </a:p>
          <a:p>
            <a:pPr marL="114300" lvl="0" indent="0" algn="just">
              <a:spcAft>
                <a:spcPct val="0"/>
              </a:spcAft>
              <a:buClr>
                <a:srgbClr val="000000"/>
              </a:buClr>
              <a:buNone/>
            </a:pPr>
            <a:r>
              <a:rPr lang="ar-IQ" sz="2000" smtClean="0">
                <a:solidFill>
                  <a:srgbClr val="000000"/>
                </a:solidFill>
                <a:latin typeface="Calibri"/>
                <a:ea typeface="Calibri"/>
                <a:cs typeface="Simplified Arabic"/>
              </a:rPr>
              <a:t>وعلى الرغم </a:t>
            </a:r>
            <a:r>
              <a:rPr lang="ar-IQ" sz="2000">
                <a:solidFill>
                  <a:srgbClr val="000000"/>
                </a:solidFill>
                <a:latin typeface="Calibri"/>
                <a:ea typeface="Calibri"/>
                <a:cs typeface="Simplified Arabic"/>
              </a:rPr>
              <a:t>من مقاومة هذه الكتلة الصلبة لقوى الضغط التي صاحبت الحركات </a:t>
            </a:r>
            <a:r>
              <a:rPr lang="ar-IQ" sz="2000">
                <a:solidFill>
                  <a:srgbClr val="000000"/>
                </a:solidFill>
                <a:latin typeface="Simplified Arabic" panose="02020603050405020304" pitchFamily="18" charset="-78"/>
                <a:ea typeface="Calibri"/>
                <a:cs typeface="Simplified Arabic" panose="02020603050405020304" pitchFamily="18" charset="-78"/>
              </a:rPr>
              <a:t>الأرضية المختلفة، فأنها تأثرت بها إلى حد كبير بدليل وجود العديد من الانكسارات بالكتلة وهبوط سطح الأرض على طول تلك الانكسارات، ويمتد في الجزء الأوسط من كتلة الصين سلسلة جبلية تعرف باسم تالنج) (شان </a:t>
            </a:r>
            <a:r>
              <a:rPr lang="en-GB" sz="2000" err="1">
                <a:solidFill>
                  <a:srgbClr val="000000"/>
                </a:solidFill>
                <a:latin typeface="Simplified Arabic" panose="02020603050405020304" pitchFamily="18" charset="-78"/>
                <a:ea typeface="Calibri"/>
                <a:cs typeface="Simplified Arabic" panose="02020603050405020304" pitchFamily="18" charset="-78"/>
              </a:rPr>
              <a:t>Taliang Shan </a:t>
            </a:r>
            <a:r>
              <a:rPr lang="ar-IQ" sz="2000">
                <a:solidFill>
                  <a:srgbClr val="000000"/>
                </a:solidFill>
                <a:latin typeface="Simplified Arabic" panose="02020603050405020304" pitchFamily="18" charset="-78"/>
                <a:ea typeface="Calibri"/>
                <a:cs typeface="Simplified Arabic" panose="02020603050405020304" pitchFamily="18" charset="-78"/>
              </a:rPr>
              <a:t>تقسمها نصفين احدهما شمالي يتألف من سهل الصين، والآخر جنوبي تتألف من </a:t>
            </a:r>
            <a:r>
              <a:rPr lang="ar-IQ" sz="2000" smtClean="0">
                <a:solidFill>
                  <a:srgbClr val="000000"/>
                </a:solidFill>
                <a:latin typeface="Simplified Arabic" panose="02020603050405020304" pitchFamily="18" charset="-78"/>
                <a:ea typeface="Calibri"/>
                <a:cs typeface="Simplified Arabic" panose="02020603050405020304" pitchFamily="18" charset="-78"/>
              </a:rPr>
              <a:t>هضبة </a:t>
            </a:r>
            <a:r>
              <a:rPr lang="ar-IQ" sz="2000">
                <a:solidFill>
                  <a:srgbClr val="000000"/>
                </a:solidFill>
                <a:latin typeface="Simplified Arabic" panose="02020603050405020304" pitchFamily="18" charset="-78"/>
                <a:ea typeface="Calibri"/>
                <a:cs typeface="Simplified Arabic" panose="02020603050405020304" pitchFamily="18" charset="-78"/>
              </a:rPr>
              <a:t>الصين الجنوبية. </a:t>
            </a:r>
          </a:p>
          <a:p>
            <a:pPr marL="114300" lvl="0" indent="0" algn="just">
              <a:spcAft>
                <a:spcPct val="0"/>
              </a:spcAft>
              <a:buClr>
                <a:srgbClr val="000000"/>
              </a:buClr>
              <a:buNone/>
            </a:pPr>
            <a:endParaRPr lang="ar-IQ" sz="3600" b="1" smtClean="0">
              <a:solidFill>
                <a:srgbClr val="000000"/>
              </a:solidFill>
              <a:latin typeface="Calibri"/>
              <a:ea typeface="Calibri"/>
              <a:cs typeface="Simplified Arabic"/>
            </a:endParaRPr>
          </a:p>
          <a:p>
            <a:pPr marL="114300" lvl="0" indent="0" algn="just">
              <a:spcAft>
                <a:spcPct val="0"/>
              </a:spcAft>
              <a:buClr>
                <a:srgbClr val="000000"/>
              </a:buClr>
              <a:buNone/>
            </a:pPr>
            <a:endParaRPr lang="ar-IQ" sz="3600" b="1">
              <a:solidFill>
                <a:srgbClr val="000000"/>
              </a:solidFill>
              <a:latin typeface="Calibri"/>
              <a:ea typeface="Calibri"/>
              <a:cs typeface="Simplified Arabic"/>
            </a:endParaRPr>
          </a:p>
          <a:p>
            <a:pPr marL="114300" lvl="0" indent="0" algn="just">
              <a:spcAft>
                <a:spcPct val="0"/>
              </a:spcAft>
              <a:buClr>
                <a:srgbClr val="000000"/>
              </a:buClr>
              <a:buNone/>
            </a:pPr>
            <a:endParaRPr lang="ar-IQ" sz="3600" b="1" smtClean="0">
              <a:solidFill>
                <a:srgbClr val="000000"/>
              </a:solidFill>
              <a:latin typeface="Calibri"/>
              <a:ea typeface="Calibri"/>
              <a:cs typeface="Simplified Arabic"/>
            </a:endParaRPr>
          </a:p>
        </p:txBody>
      </p:sp>
      <p:sp>
        <p:nvSpPr>
          <p:cNvPr id="2" name="مستطيل 1"/>
          <p:cNvSpPr/>
          <p:nvPr/>
        </p:nvSpPr>
        <p:spPr>
          <a:xfrm>
            <a:off x="827584" y="332656"/>
            <a:ext cx="8083203"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42900" lvl="0" indent="-342900" algn="r" rtl="1">
              <a:spcBef>
                <a:spcPct val="20000"/>
              </a:spcBef>
              <a:buClr>
                <a:srgbClr val="000000"/>
              </a:buClr>
              <a:buFontTx/>
              <a:buChar char="•"/>
            </a:pPr>
            <a:r>
              <a:rPr lang="ar-IQ" sz="3200" b="1" u="sng" kern="0" dirty="0" smtClean="0">
                <a:solidFill>
                  <a:srgbClr val="FF0000"/>
                </a:solidFill>
                <a:latin typeface="Andalus" panose="02020603050405020304" pitchFamily="18" charset="-78"/>
                <a:cs typeface="Andalus" panose="02020603050405020304" pitchFamily="18" charset="-78"/>
              </a:rPr>
              <a:t>ثانياً: </a:t>
            </a:r>
            <a:r>
              <a:rPr lang="ar-IQ" sz="3200" b="1" u="sng" kern="0" dirty="0">
                <a:solidFill>
                  <a:srgbClr val="FF0000"/>
                </a:solidFill>
                <a:latin typeface="Andalus" panose="02020603050405020304" pitchFamily="18" charset="-78"/>
                <a:cs typeface="Andalus" panose="02020603050405020304" pitchFamily="18" charset="-78"/>
              </a:rPr>
              <a:t>كتلة </a:t>
            </a:r>
            <a:r>
              <a:rPr lang="ar-IQ" sz="3200" b="1" u="sng" kern="0" dirty="0" smtClean="0">
                <a:solidFill>
                  <a:srgbClr val="FF0000"/>
                </a:solidFill>
                <a:latin typeface="Andalus" panose="02020603050405020304" pitchFamily="18" charset="-78"/>
                <a:cs typeface="Andalus" panose="02020603050405020304" pitchFamily="18" charset="-78"/>
              </a:rPr>
              <a:t>الصين</a:t>
            </a:r>
            <a:endParaRPr lang="ar-IQ" sz="3200" b="1" u="sng" kern="0"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87307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Microsoft Windows NT 10.0.20348.0"/>
  <p:tag name="AS_RELEASE_DATE" val="2023.12.14"/>
  <p:tag name="AS_TITLE" val="Aspose.Slides for .NET6"/>
  <p:tag name="AS_VERSION" val="23.12"/>
</p:tagLst>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Century Schoolbook"/>
        <a:cs typeface="Times New Roman"/>
      </a:majorFont>
      <a:minorFont>
        <a:latin typeface="Century Schoolbook"/>
        <a:ea typeface="Century Schoolbook"/>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2466</TotalTime>
  <Words>449</Words>
  <Application>Microsoft Office PowerPoint</Application>
  <PresentationFormat>On-screen Show (4:3)</PresentationFormat>
  <Paragraphs>36</Paragraphs>
  <Slides>13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 Unicode MS</vt:lpstr>
      <vt:lpstr>Andalus</vt:lpstr>
      <vt:lpstr>Arial</vt:lpstr>
      <vt:lpstr>Calibri</vt:lpstr>
      <vt:lpstr>Century Schoolbook</vt:lpstr>
      <vt:lpstr>굴림</vt:lpstr>
      <vt:lpstr>Simplified Arabic</vt:lpstr>
      <vt:lpstr>Tahoma</vt:lpstr>
      <vt:lpstr>Times New Roman</vt:lpstr>
      <vt:lpstr>Presentation for report on country</vt:lpstr>
      <vt:lpstr>               </vt:lpstr>
      <vt:lpstr>PowerPoint Presentation</vt:lpstr>
      <vt:lpstr>PowerPoint Presentation</vt:lpstr>
      <vt:lpstr>تقسم بنية وتضاريس القارة الاسيوية الى الاقسام الاتية:</vt:lpstr>
      <vt:lpstr>الكتل الجيولوجية القديمة في قارة اسيا </vt:lpstr>
      <vt:lpstr>الكتل القديمة في قارة اسيا / كتلة انجارا</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المكانـي للصناعات الجبسيـة في محافظـة الأنبـار</dc:title>
  <dc:creator>Mariam Hamid</dc:creator>
  <cp:lastModifiedBy>user</cp:lastModifiedBy>
  <cp:revision>127</cp:revision>
  <dcterms:created xsi:type="dcterms:W3CDTF">2020-05-31T18:35:16Z</dcterms:created>
  <dcterms:modified xsi:type="dcterms:W3CDTF">2025-01-16T01:10:49Z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TC010183711025</vt:lpwstr>
  </property>
</Properties>
</file>