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78" r:id="rId3"/>
    <p:sldId id="279" r:id="rId4"/>
    <p:sldId id="257" r:id="rId5"/>
    <p:sldId id="270" r:id="rId6"/>
    <p:sldId id="258" r:id="rId7"/>
    <p:sldId id="259" r:id="rId8"/>
    <p:sldId id="269" r:id="rId9"/>
    <p:sldId id="260" r:id="rId10"/>
    <p:sldId id="268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73" r:id="rId19"/>
    <p:sldId id="271" r:id="rId20"/>
    <p:sldId id="272" r:id="rId21"/>
    <p:sldId id="277" r:id="rId22"/>
    <p:sldId id="274" r:id="rId23"/>
    <p:sldId id="275" r:id="rId24"/>
    <p:sldId id="276" r:id="rId2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25/07/1446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25/07/1446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25/07/1446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25/07/1446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25/07/1446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25/07/1446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25/07/1446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25/07/1446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25/07/1446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25/07/1446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25/07/1446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25/07/1446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hyperlink" Target="https://ar.wikipedia.org/wiki/1841" TargetMode="External"/><Relationship Id="rId7" Type="http://schemas.openxmlformats.org/officeDocument/2006/relationships/hyperlink" Target="https://ar.wikipedia.org/wiki/%D8%B9%D9%84%D9%85_%D8%A7%D9%84%D8%AA%D8%B1%D8%A8%D9%8A%D8%A9" TargetMode="External"/><Relationship Id="rId2" Type="http://schemas.openxmlformats.org/officeDocument/2006/relationships/hyperlink" Target="https://ar.wikipedia.org/wiki/177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r.wikipedia.org/wiki/%D9%86%D9%81%D8%B3%D8%A7%D9%86%D9%8A" TargetMode="External"/><Relationship Id="rId5" Type="http://schemas.openxmlformats.org/officeDocument/2006/relationships/hyperlink" Target="https://ar.wikipedia.org/wiki/%D9%81%D9%8A%D9%84%D8%B3%D9%88%D9%81" TargetMode="External"/><Relationship Id="rId4" Type="http://schemas.openxmlformats.org/officeDocument/2006/relationships/hyperlink" Target="https://ar.wikipedia.org/wiki/%D8%A3%D9%84%D9%85%D8%A7%D9%86%D9%8A%D8%A7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403648" y="1052736"/>
            <a:ext cx="7406640" cy="2492896"/>
          </a:xfrm>
        </p:spPr>
        <p:txBody>
          <a:bodyPr>
            <a:normAutofit fontScale="90000"/>
          </a:bodyPr>
          <a:lstStyle/>
          <a:p>
            <a:pPr algn="ctr"/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>الجامعة المستنصرية-كلية التربية</a:t>
            </a:r>
            <a:br>
              <a:rPr lang="ar-IQ" dirty="0" smtClean="0"/>
            </a:br>
            <a:r>
              <a:rPr lang="ar-IQ" dirty="0" smtClean="0"/>
              <a:t>قسم جغرافية</a:t>
            </a:r>
            <a:br>
              <a:rPr lang="ar-IQ" dirty="0" smtClean="0"/>
            </a:br>
            <a:r>
              <a:rPr lang="ar-IQ" dirty="0" smtClean="0"/>
              <a:t>محاضرة طرائق تدريس </a:t>
            </a:r>
            <a:br>
              <a:rPr lang="ar-IQ" dirty="0" smtClean="0"/>
            </a:br>
            <a:r>
              <a:rPr lang="ar-IQ" dirty="0" smtClean="0"/>
              <a:t>المرحلة الثالثة-مسائي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31640" y="3717032"/>
            <a:ext cx="7406640" cy="1109768"/>
          </a:xfrm>
        </p:spPr>
        <p:txBody>
          <a:bodyPr>
            <a:normAutofit/>
          </a:bodyPr>
          <a:lstStyle/>
          <a:p>
            <a:pPr algn="ctr"/>
            <a:r>
              <a:rPr lang="ar-IQ" sz="4000" b="1" dirty="0" err="1" smtClean="0">
                <a:solidFill>
                  <a:srgbClr val="FF0000"/>
                </a:solidFill>
              </a:rPr>
              <a:t>م.د</a:t>
            </a:r>
            <a:r>
              <a:rPr lang="ar-IQ" sz="4000" b="1" dirty="0" smtClean="0">
                <a:solidFill>
                  <a:srgbClr val="FF0000"/>
                </a:solidFill>
              </a:rPr>
              <a:t>. رشا علي فهد</a:t>
            </a:r>
            <a:endParaRPr lang="ar-IQ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687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اسئلة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س/ماهي ايجابيات الطريقة </a:t>
            </a:r>
            <a:r>
              <a:rPr lang="ar-IQ" dirty="0" err="1" smtClean="0"/>
              <a:t>الهربارتية</a:t>
            </a:r>
            <a:r>
              <a:rPr lang="ar-IQ" dirty="0" smtClean="0"/>
              <a:t>؟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694043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ar-IQ" sz="2700" b="1" dirty="0" smtClean="0">
                <a:solidFill>
                  <a:prstClr val="black"/>
                </a:solidFill>
                <a:ea typeface="+mn-ea"/>
                <a:cs typeface="Arial"/>
              </a:rPr>
              <a:t/>
            </a:r>
            <a:br>
              <a:rPr lang="ar-IQ" sz="2700" b="1" dirty="0" smtClean="0">
                <a:solidFill>
                  <a:prstClr val="black"/>
                </a:solidFill>
                <a:ea typeface="+mn-ea"/>
                <a:cs typeface="Arial"/>
              </a:rPr>
            </a:br>
            <a:r>
              <a:rPr lang="ar-IQ" sz="2700" b="1" dirty="0" smtClean="0">
                <a:solidFill>
                  <a:prstClr val="black"/>
                </a:solidFill>
                <a:ea typeface="+mn-ea"/>
                <a:cs typeface="Arial"/>
              </a:rPr>
              <a:t>سلبيات </a:t>
            </a:r>
            <a:r>
              <a:rPr lang="ar-IQ" sz="2700" b="1" dirty="0">
                <a:solidFill>
                  <a:prstClr val="black"/>
                </a:solidFill>
                <a:ea typeface="+mn-ea"/>
                <a:cs typeface="Arial"/>
              </a:rPr>
              <a:t>الطريقة </a:t>
            </a:r>
            <a:r>
              <a:rPr lang="ar-IQ" sz="2700" b="1" dirty="0" err="1">
                <a:solidFill>
                  <a:prstClr val="black"/>
                </a:solidFill>
                <a:ea typeface="+mn-ea"/>
                <a:cs typeface="Arial"/>
              </a:rPr>
              <a:t>الهيربارتية</a:t>
            </a:r>
            <a:r>
              <a:rPr lang="ar-IQ" sz="2700" b="1" dirty="0">
                <a:solidFill>
                  <a:prstClr val="black"/>
                </a:solidFill>
                <a:ea typeface="+mn-ea"/>
                <a:cs typeface="Arial"/>
              </a:rPr>
              <a:t> :</a:t>
            </a:r>
            <a:br>
              <a:rPr lang="ar-IQ" sz="2700" b="1" dirty="0">
                <a:solidFill>
                  <a:prstClr val="black"/>
                </a:solidFill>
                <a:ea typeface="+mn-ea"/>
                <a:cs typeface="Arial"/>
              </a:rPr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8863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ar-IQ" dirty="0" smtClean="0"/>
              <a:t> </a:t>
            </a:r>
            <a:r>
              <a:rPr lang="ar-IQ" dirty="0"/>
              <a:t>لا تمثل الطلبة الذي ينبغي ان يكون محور العملية التعليمية التعلمية .</a:t>
            </a:r>
          </a:p>
          <a:p>
            <a:pPr marL="514350" indent="-514350">
              <a:buFont typeface="+mj-lt"/>
              <a:buAutoNum type="arabicPeriod"/>
            </a:pPr>
            <a:r>
              <a:rPr lang="ar-IQ" dirty="0" smtClean="0"/>
              <a:t>يكون </a:t>
            </a:r>
            <a:r>
              <a:rPr lang="ar-IQ" dirty="0"/>
              <a:t>النشاط في هذه الطريقة معظمه للمدرس .</a:t>
            </a:r>
          </a:p>
          <a:p>
            <a:pPr marL="514350" indent="-514350">
              <a:buFont typeface="+mj-lt"/>
              <a:buAutoNum type="arabicPeriod"/>
            </a:pPr>
            <a:r>
              <a:rPr lang="ar-IQ" dirty="0" smtClean="0"/>
              <a:t>لم </a:t>
            </a:r>
            <a:r>
              <a:rPr lang="ar-IQ" dirty="0"/>
              <a:t>تبن الطريقة على اساس من التجريب العلمي </a:t>
            </a:r>
            <a:r>
              <a:rPr lang="ar-IQ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ar-IQ" dirty="0" smtClean="0"/>
              <a:t> </a:t>
            </a:r>
            <a:r>
              <a:rPr lang="ar-IQ" dirty="0"/>
              <a:t>لا تصلح الطريقة بخطواتها المحددة بطابع الجمود في التفكير ، وتحد من حريتهم في </a:t>
            </a:r>
            <a:r>
              <a:rPr lang="ar-IQ" dirty="0" smtClean="0"/>
              <a:t>الابداع والابتكار </a:t>
            </a:r>
            <a:r>
              <a:rPr lang="ar-IQ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ar-IQ" dirty="0" smtClean="0"/>
              <a:t> </a:t>
            </a:r>
            <a:r>
              <a:rPr lang="ar-IQ" dirty="0"/>
              <a:t>تتعارض مع مبادئ علم النفس بإهمالها الدوافع الداخلية للفرد واستعداده للنواحي الوجدانية .</a:t>
            </a:r>
          </a:p>
          <a:p>
            <a:pPr marL="514350" indent="-514350">
              <a:buFont typeface="+mj-lt"/>
              <a:buAutoNum type="arabicPeriod"/>
            </a:pPr>
            <a:r>
              <a:rPr lang="ar-IQ" dirty="0" smtClean="0"/>
              <a:t> </a:t>
            </a:r>
            <a:r>
              <a:rPr lang="ar-IQ" dirty="0"/>
              <a:t>تهتم بدراسة المادة وتقديم الافكار الجديدة ، وتعتبرها غاية في حد ذاتها وتهمل الحياة ومشكلاتها .</a:t>
            </a:r>
          </a:p>
        </p:txBody>
      </p:sp>
    </p:spTree>
    <p:extLst>
      <p:ext uri="{BB962C8B-B14F-4D97-AF65-F5344CB8AC3E}">
        <p14:creationId xmlns:p14="http://schemas.microsoft.com/office/powerpoint/2010/main" val="1358475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اسئلة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س/ ماهي عيوب الطريقة </a:t>
            </a:r>
            <a:r>
              <a:rPr lang="ar-IQ" dirty="0" err="1" smtClean="0"/>
              <a:t>الهربارتية</a:t>
            </a:r>
            <a:r>
              <a:rPr lang="ar-IQ" dirty="0" smtClean="0"/>
              <a:t>؟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0695419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5.</a:t>
            </a:r>
            <a:r>
              <a:rPr lang="ar-IQ" b="1" dirty="0">
                <a:solidFill>
                  <a:srgbClr val="0D0D0D"/>
                </a:solidFill>
                <a:latin typeface="Sakkal Majalla,Bold"/>
              </a:rPr>
              <a:t> </a:t>
            </a:r>
            <a:r>
              <a:rPr lang="ar-IQ" b="1" dirty="0" smtClean="0">
                <a:solidFill>
                  <a:srgbClr val="0D0D0D"/>
                </a:solidFill>
                <a:latin typeface="Sakkal Majalla,Bold"/>
              </a:rPr>
              <a:t>طريقة </a:t>
            </a:r>
            <a:r>
              <a:rPr lang="ar-IQ" b="1" dirty="0">
                <a:solidFill>
                  <a:srgbClr val="0D0D0D"/>
                </a:solidFill>
                <a:latin typeface="Sakkal Majalla,Bold"/>
              </a:rPr>
              <a:t>حل </a:t>
            </a:r>
            <a:r>
              <a:rPr lang="ar-IQ" b="1" dirty="0" smtClean="0">
                <a:solidFill>
                  <a:srgbClr val="0D0D0D"/>
                </a:solidFill>
                <a:latin typeface="Sakkal Majalla,Bold"/>
              </a:rPr>
              <a:t>المشكلات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IQ" dirty="0" smtClean="0"/>
              <a:t>طريقة </a:t>
            </a:r>
            <a:r>
              <a:rPr lang="ar-IQ" dirty="0"/>
              <a:t>من طرائق التدريس التي تهتم بالمشكلات التعليمية وطرائق التفكير في ايجاد </a:t>
            </a:r>
            <a:r>
              <a:rPr lang="ar-IQ" dirty="0" smtClean="0"/>
              <a:t>حلول علمية </a:t>
            </a:r>
            <a:r>
              <a:rPr lang="ar-IQ" dirty="0"/>
              <a:t>لها وذلك من خلال التفكير في جوهر المشكلة والتعاون بين الطلبة انفسهم، وبينهم وبين </a:t>
            </a:r>
            <a:r>
              <a:rPr lang="ar-IQ" dirty="0" smtClean="0"/>
              <a:t>المدرس وفيها </a:t>
            </a:r>
            <a:r>
              <a:rPr lang="ar-IQ" dirty="0"/>
              <a:t>يكون دور المدرس منظما للخبرات التعليمية، وموجها الطلبة نحو افضل السبل لتحقيق </a:t>
            </a:r>
            <a:r>
              <a:rPr lang="ar-IQ" dirty="0" smtClean="0"/>
              <a:t>الاهداف والوصول </a:t>
            </a:r>
            <a:r>
              <a:rPr lang="ar-IQ" dirty="0"/>
              <a:t>للحل.</a:t>
            </a:r>
          </a:p>
        </p:txBody>
      </p:sp>
    </p:spTree>
    <p:extLst>
      <p:ext uri="{BB962C8B-B14F-4D97-AF65-F5344CB8AC3E}">
        <p14:creationId xmlns:p14="http://schemas.microsoft.com/office/powerpoint/2010/main" val="36213331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اسئلة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س/ وضح مفهوم طريقة حل المشكلات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2052271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ar-IQ" sz="3000" dirty="0" smtClean="0">
                <a:solidFill>
                  <a:prstClr val="black"/>
                </a:solidFill>
                <a:ea typeface="+mn-ea"/>
                <a:cs typeface="Arial"/>
              </a:rPr>
              <a:t/>
            </a:r>
            <a:br>
              <a:rPr lang="ar-IQ" sz="3000" dirty="0" smtClean="0">
                <a:solidFill>
                  <a:prstClr val="black"/>
                </a:solidFill>
                <a:ea typeface="+mn-ea"/>
                <a:cs typeface="Arial"/>
              </a:rPr>
            </a:br>
            <a:r>
              <a:rPr lang="ar-IQ" sz="3000" dirty="0" smtClean="0">
                <a:solidFill>
                  <a:prstClr val="black"/>
                </a:solidFill>
                <a:ea typeface="+mn-ea"/>
                <a:cs typeface="Arial"/>
              </a:rPr>
              <a:t>أنواع </a:t>
            </a:r>
            <a:r>
              <a:rPr lang="ar-IQ" sz="3000" dirty="0">
                <a:solidFill>
                  <a:prstClr val="black"/>
                </a:solidFill>
                <a:ea typeface="+mn-ea"/>
                <a:cs typeface="Arial"/>
              </a:rPr>
              <a:t>المشكلات :</a:t>
            </a:r>
            <a:br>
              <a:rPr lang="ar-IQ" sz="3000" dirty="0">
                <a:solidFill>
                  <a:prstClr val="black"/>
                </a:solidFill>
                <a:ea typeface="+mn-ea"/>
                <a:cs typeface="Arial"/>
              </a:rPr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dirty="0" smtClean="0"/>
              <a:t>مشكلات </a:t>
            </a:r>
            <a:r>
              <a:rPr lang="ar-IQ" dirty="0"/>
              <a:t>تحدد فيها المعطيات والأهداف بوضوح تام.</a:t>
            </a:r>
          </a:p>
          <a:p>
            <a:r>
              <a:rPr lang="ar-IQ" dirty="0"/>
              <a:t>مشكلات توضح فيها المعطيات، والأهداف غير محددة بوضوح.</a:t>
            </a:r>
          </a:p>
          <a:p>
            <a:r>
              <a:rPr lang="ar-IQ" dirty="0"/>
              <a:t>مشكلات أهدافها محدد وواضحة، ومعطياتها غير واضحة.</a:t>
            </a:r>
          </a:p>
          <a:p>
            <a:r>
              <a:rPr lang="ar-IQ" dirty="0"/>
              <a:t>مشكلات تفتقر إلى وضوح الأهداف والمعطيات.</a:t>
            </a:r>
          </a:p>
          <a:p>
            <a:r>
              <a:rPr lang="ar-IQ" dirty="0"/>
              <a:t>مشكلات لها إجابة صحيحة، ولكن ا لإجراءات اللازمة للانتقال من الوضع القائم إلى الوضع النهائي </a:t>
            </a:r>
            <a:r>
              <a:rPr lang="ar-IQ" dirty="0" err="1" smtClean="0"/>
              <a:t>غيرواضحة</a:t>
            </a:r>
            <a:r>
              <a:rPr lang="ar-IQ" dirty="0"/>
              <a:t>، وتعرف بمشكلات الاستبصار .</a:t>
            </a:r>
          </a:p>
        </p:txBody>
      </p:sp>
    </p:spTree>
    <p:extLst>
      <p:ext uri="{BB962C8B-B14F-4D97-AF65-F5344CB8AC3E}">
        <p14:creationId xmlns:p14="http://schemas.microsoft.com/office/powerpoint/2010/main" val="10820784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اسئلة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س/ يوجد نوعين من الحلول للمشكلات ماهي؟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7840161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/>
              <a:t>طرائق حل المشكلات :</a:t>
            </a:r>
            <a:br>
              <a:rPr lang="ar-IQ" dirty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77500" lnSpcReduction="20000"/>
          </a:bodyPr>
          <a:lstStyle/>
          <a:p>
            <a:r>
              <a:rPr lang="ar-IQ" dirty="0" smtClean="0"/>
              <a:t>اولا </a:t>
            </a:r>
            <a:r>
              <a:rPr lang="ar-IQ" dirty="0"/>
              <a:t>طريقة حل المشكلات بالأسلوب العادي الاتفاقي أو النمطية : وهذا الاسلوب أقرب إلى </a:t>
            </a:r>
            <a:r>
              <a:rPr lang="ar-IQ" dirty="0" smtClean="0"/>
              <a:t>- أسلوب </a:t>
            </a:r>
            <a:r>
              <a:rPr lang="ar-IQ" dirty="0"/>
              <a:t>الطلبة في التفكير بطريقة علمية عندما تواجهه مشكلة ما، وعلى ذلك تعرف بأنها: </a:t>
            </a:r>
            <a:r>
              <a:rPr lang="ar-IQ" dirty="0" smtClean="0"/>
              <a:t>كل شاط </a:t>
            </a:r>
            <a:r>
              <a:rPr lang="ar-IQ" dirty="0"/>
              <a:t>عقلي هادف مرن بتصرف فيه الطلبة بشكل منتظم في محاولة لحل المشكلة </a:t>
            </a:r>
            <a:r>
              <a:rPr lang="ar-IQ" dirty="0" smtClean="0"/>
              <a:t>من خلال.(إثارة </a:t>
            </a:r>
            <a:r>
              <a:rPr lang="ar-IQ" dirty="0"/>
              <a:t>المشكلة والشعور بها، تحديد المشكلة، جمع المعلومات والبيانات المتصلة </a:t>
            </a:r>
            <a:r>
              <a:rPr lang="ar-IQ" dirty="0" smtClean="0"/>
              <a:t>بالمشكلة، فرض </a:t>
            </a:r>
            <a:r>
              <a:rPr lang="ar-IQ" dirty="0"/>
              <a:t>الفروض المحتملة، اختبار صحة الفروض واختيار الأكثر احتمالا ليكون حل </a:t>
            </a:r>
            <a:r>
              <a:rPr lang="ar-IQ" dirty="0" smtClean="0"/>
              <a:t>المشكلة)</a:t>
            </a:r>
            <a:endParaRPr lang="ar-IQ" dirty="0"/>
          </a:p>
          <a:p>
            <a:r>
              <a:rPr lang="ar-IQ" dirty="0" smtClean="0"/>
              <a:t>ثانيا </a:t>
            </a:r>
            <a:r>
              <a:rPr lang="ar-IQ" dirty="0"/>
              <a:t>هذه الطريقة تحتاج إلى درجة ( طريقة حل المشكلات بالأسلوب الابتكاري، أو الإبداعي </a:t>
            </a:r>
            <a:r>
              <a:rPr lang="ar-IQ" dirty="0" smtClean="0"/>
              <a:t>: هذه الطريقة تحتاج الى درجة عالية </a:t>
            </a:r>
            <a:r>
              <a:rPr lang="ar-IQ" dirty="0"/>
              <a:t>من الحساسية لدى الطلبة أو من يتعامل مع المشكلة في تحديدها وتحديد أبعادها </a:t>
            </a:r>
            <a:r>
              <a:rPr lang="ar-IQ" dirty="0" smtClean="0"/>
              <a:t>ولا يستطيع </a:t>
            </a:r>
            <a:r>
              <a:rPr lang="ar-IQ" dirty="0"/>
              <a:t>أن يدركها العاديون من الطلبة أو الطلبة وذلك ما أطلق عليه أحد الباحثين دركها العاديون من الطلبة أو الطلبة وذلك ما أطلق عليه أحد الباحثين </a:t>
            </a:r>
            <a:r>
              <a:rPr lang="ar-IQ" dirty="0" smtClean="0"/>
              <a:t>الحساسية للمشكلات</a:t>
            </a:r>
            <a:r>
              <a:rPr lang="ar-IQ" dirty="0"/>
              <a:t>، كما تحتاج </a:t>
            </a:r>
            <a:r>
              <a:rPr lang="ar-IQ" dirty="0" smtClean="0"/>
              <a:t>الى درجة عالية من استنباط </a:t>
            </a:r>
            <a:r>
              <a:rPr lang="ar-IQ" dirty="0"/>
              <a:t>العلاقات </a:t>
            </a:r>
            <a:r>
              <a:rPr lang="ar-IQ" dirty="0" smtClean="0"/>
              <a:t>واستنباط المتعلقات في </a:t>
            </a:r>
            <a:r>
              <a:rPr lang="ar-IQ" dirty="0"/>
              <a:t>صياغة الفروض أو التوصل إلى الناتج الابتكاري.</a:t>
            </a:r>
          </a:p>
        </p:txBody>
      </p:sp>
    </p:spTree>
    <p:extLst>
      <p:ext uri="{BB962C8B-B14F-4D97-AF65-F5344CB8AC3E}">
        <p14:creationId xmlns:p14="http://schemas.microsoft.com/office/powerpoint/2010/main" val="15377992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ar-IQ" sz="1500" dirty="0" smtClean="0">
                <a:solidFill>
                  <a:prstClr val="black"/>
                </a:solidFill>
                <a:ea typeface="+mn-ea"/>
                <a:cs typeface="Arial"/>
              </a:rPr>
              <a:t/>
            </a:r>
            <a:br>
              <a:rPr lang="ar-IQ" sz="1500" dirty="0" smtClean="0">
                <a:solidFill>
                  <a:prstClr val="black"/>
                </a:solidFill>
                <a:ea typeface="+mn-ea"/>
                <a:cs typeface="Arial"/>
              </a:rPr>
            </a:br>
            <a:r>
              <a:rPr lang="ar-IQ" sz="1500" dirty="0">
                <a:solidFill>
                  <a:prstClr val="black"/>
                </a:solidFill>
                <a:ea typeface="+mn-ea"/>
                <a:cs typeface="Arial"/>
              </a:rPr>
              <a:t/>
            </a:r>
            <a:br>
              <a:rPr lang="ar-IQ" sz="1500" dirty="0">
                <a:solidFill>
                  <a:prstClr val="black"/>
                </a:solidFill>
                <a:ea typeface="+mn-ea"/>
                <a:cs typeface="Arial"/>
              </a:rPr>
            </a:br>
            <a:r>
              <a:rPr lang="ar-IQ" sz="2200" b="1" dirty="0" smtClean="0">
                <a:solidFill>
                  <a:prstClr val="black"/>
                </a:solidFill>
                <a:ea typeface="+mn-ea"/>
                <a:cs typeface="Arial"/>
              </a:rPr>
              <a:t>خطوات </a:t>
            </a:r>
            <a:r>
              <a:rPr lang="ar-IQ" sz="2200" b="1" dirty="0">
                <a:solidFill>
                  <a:prstClr val="black"/>
                </a:solidFill>
                <a:ea typeface="+mn-ea"/>
                <a:cs typeface="Arial"/>
              </a:rPr>
              <a:t>حل المشكلة :</a:t>
            </a:r>
            <a:r>
              <a:rPr lang="ar-IQ" sz="1500" dirty="0">
                <a:solidFill>
                  <a:prstClr val="black"/>
                </a:solidFill>
                <a:ea typeface="+mn-ea"/>
                <a:cs typeface="Arial"/>
              </a:rPr>
              <a:t/>
            </a:r>
            <a:br>
              <a:rPr lang="ar-IQ" sz="1500" dirty="0">
                <a:solidFill>
                  <a:prstClr val="black"/>
                </a:solidFill>
                <a:ea typeface="+mn-ea"/>
                <a:cs typeface="Arial"/>
              </a:rPr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62500" lnSpcReduction="20000"/>
          </a:bodyPr>
          <a:lstStyle/>
          <a:p>
            <a:r>
              <a:rPr lang="ar-IQ" dirty="0" smtClean="0"/>
              <a:t>-</a:t>
            </a:r>
            <a:r>
              <a:rPr lang="ar-IQ" dirty="0"/>
              <a:t>1 الشعور بالمشكلة : وهذه الخطوة تتمثل في إدراك معوق أو عقبة تحول دون الوصول إلى </a:t>
            </a:r>
            <a:r>
              <a:rPr lang="ar-IQ" dirty="0" smtClean="0"/>
              <a:t>هدف محدد</a:t>
            </a:r>
            <a:r>
              <a:rPr lang="ar-IQ" dirty="0"/>
              <a:t>.</a:t>
            </a:r>
          </a:p>
          <a:p>
            <a:r>
              <a:rPr lang="ar-IQ" dirty="0"/>
              <a:t>-2 تحديد المشكلة : هو ما يعني وصفها بدقة مما يتيح لنا رسم حدودها وما يميزها عن سواها.</a:t>
            </a:r>
          </a:p>
          <a:p>
            <a:r>
              <a:rPr lang="ar-IQ" dirty="0"/>
              <a:t>-3 تحليل المشكلة : التي تتمثل في تعرف الطلبة/ الطلبة على العناصر الأساسية في مشكلة ما،</a:t>
            </a:r>
          </a:p>
          <a:p>
            <a:r>
              <a:rPr lang="ar-IQ" dirty="0"/>
              <a:t>واستبعاد العناصر التي لا تتضمنها المشكلة.</a:t>
            </a:r>
          </a:p>
          <a:p>
            <a:r>
              <a:rPr lang="ar-IQ" dirty="0"/>
              <a:t>-4 جمع البيانات المرتبطة بالمشكلة : وتتمثل في مدى تحديد الطلبة / الطلبة لأفضل المصادر</a:t>
            </a:r>
          </a:p>
          <a:p>
            <a:r>
              <a:rPr lang="ar-IQ" dirty="0"/>
              <a:t>المتاحة لجمع المعلومات والبيانات في الميدان المتعلق بالمشكلة.</a:t>
            </a:r>
          </a:p>
          <a:p>
            <a:r>
              <a:rPr lang="ar-IQ" dirty="0"/>
              <a:t>-5 اقتراح الحلول : وتتمثل في قدرة الطلبة على التمييز والتحديد لعدد من الفروض المقترحة لحل</a:t>
            </a:r>
          </a:p>
          <a:p>
            <a:r>
              <a:rPr lang="ar-IQ" dirty="0"/>
              <a:t>مشكلة ما.</a:t>
            </a:r>
          </a:p>
          <a:p>
            <a:r>
              <a:rPr lang="ar-IQ" dirty="0"/>
              <a:t>-6 دراسة الحلول المقترحة دراسة نافذة </a:t>
            </a:r>
            <a:r>
              <a:rPr lang="ar-IQ" dirty="0" smtClean="0"/>
              <a:t>:وهنا </a:t>
            </a:r>
            <a:r>
              <a:rPr lang="ar-IQ" dirty="0"/>
              <a:t>يكون الحل واضحا فيتم اعتماده، </a:t>
            </a:r>
            <a:r>
              <a:rPr lang="ar-IQ" dirty="0" smtClean="0"/>
              <a:t>وقد ، </a:t>
            </a:r>
            <a:r>
              <a:rPr lang="ar-IQ" dirty="0"/>
              <a:t>ومألوفا</a:t>
            </a:r>
          </a:p>
          <a:p>
            <a:r>
              <a:rPr lang="ar-IQ" dirty="0"/>
              <a:t>يكون هناك احتمال لعدة أبدال ممكنة، فيتم المفاضلة بينها بناءً على معايير نحددها.</a:t>
            </a:r>
          </a:p>
          <a:p>
            <a:r>
              <a:rPr lang="ar-IQ" dirty="0"/>
              <a:t>-7 الحلول الإبداعية : قد لا تتوافر الحلول المألوفة أو ربما تكون غير ملائمة لحل المشكلة، ولذا</a:t>
            </a:r>
          </a:p>
          <a:p>
            <a:r>
              <a:rPr lang="ar-IQ" dirty="0"/>
              <a:t>يتعين التفكير في حل جديد يخرج عن المألوف، وللتوصل لهذا الحل تمارس منهجيات الإبداع</a:t>
            </a:r>
          </a:p>
          <a:p>
            <a:r>
              <a:rPr lang="ar-IQ" dirty="0"/>
              <a:t>المعروفة.</a:t>
            </a:r>
          </a:p>
        </p:txBody>
      </p:sp>
    </p:spTree>
    <p:extLst>
      <p:ext uri="{BB962C8B-B14F-4D97-AF65-F5344CB8AC3E}">
        <p14:creationId xmlns:p14="http://schemas.microsoft.com/office/powerpoint/2010/main" val="21867039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س/ </a:t>
            </a:r>
            <a:r>
              <a:rPr lang="ar-IQ" dirty="0" err="1" smtClean="0"/>
              <a:t>ماهو</a:t>
            </a:r>
            <a:r>
              <a:rPr lang="ar-IQ" dirty="0" smtClean="0"/>
              <a:t> نوع المشكلة</a:t>
            </a:r>
            <a:endParaRPr lang="ar-IQ" dirty="0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556792"/>
            <a:ext cx="7344816" cy="4536504"/>
          </a:xfrm>
        </p:spPr>
      </p:pic>
    </p:spTree>
    <p:extLst>
      <p:ext uri="{BB962C8B-B14F-4D97-AF65-F5344CB8AC3E}">
        <p14:creationId xmlns:p14="http://schemas.microsoft.com/office/powerpoint/2010/main" val="2752162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sz="4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يوهان فريدريك </a:t>
            </a:r>
            <a:r>
              <a:rPr lang="ar-IQ" sz="44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هربارت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endParaRPr lang="ar-IQ" sz="28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just"/>
            <a:endParaRPr lang="ar-IQ" sz="28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just"/>
            <a:endParaRPr lang="ar-IQ" sz="28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just"/>
            <a:endParaRPr lang="ar-IQ" sz="28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just"/>
            <a:endParaRPr lang="ar-IQ" sz="28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82296" indent="0" algn="just">
              <a:buNone/>
            </a:pPr>
            <a:endParaRPr lang="ar-IQ" sz="28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82296" indent="0" algn="just">
              <a:buNone/>
            </a:pPr>
            <a:r>
              <a:rPr lang="ar-IQ" sz="2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يوهان </a:t>
            </a:r>
            <a:r>
              <a:rPr lang="ar-IQ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فريدريك </a:t>
            </a:r>
            <a:r>
              <a:rPr lang="ar-IQ" sz="28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هربارت،ولد</a:t>
            </a:r>
            <a:r>
              <a:rPr lang="ar-IQ" sz="2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،</a:t>
            </a:r>
            <a:r>
              <a:rPr lang="ar-IQ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 </a:t>
            </a:r>
            <a:r>
              <a:rPr lang="ar-IQ" sz="2800" b="1" dirty="0">
                <a:latin typeface="Arabic Typesetting" panose="03020402040406030203" pitchFamily="66" charset="-78"/>
                <a:cs typeface="Arabic Typesetting" panose="03020402040406030203" pitchFamily="66" charset="-78"/>
                <a:hlinkClick r:id="rId2" tooltip="1776"/>
              </a:rPr>
              <a:t>1776</a:t>
            </a:r>
            <a:r>
              <a:rPr lang="ar-IQ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 </a:t>
            </a:r>
            <a:r>
              <a:rPr lang="ar-IQ" sz="2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–</a:t>
            </a:r>
            <a:r>
              <a:rPr lang="ar-IQ" sz="2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  <a:hlinkClick r:id="rId3" tooltip="1841"/>
              </a:rPr>
              <a:t>1841</a:t>
            </a:r>
            <a:r>
              <a:rPr lang="ar-IQ" sz="2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،</a:t>
            </a:r>
            <a:r>
              <a:rPr lang="ar-IQ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 </a:t>
            </a:r>
            <a:r>
              <a:rPr lang="ar-IQ" sz="2800" b="1" dirty="0">
                <a:latin typeface="Arabic Typesetting" panose="03020402040406030203" pitchFamily="66" charset="-78"/>
                <a:cs typeface="Arabic Typesetting" panose="03020402040406030203" pitchFamily="66" charset="-78"/>
                <a:hlinkClick r:id="rId4" tooltip="ألمانيا"/>
              </a:rPr>
              <a:t>الألماني</a:t>
            </a:r>
            <a:r>
              <a:rPr lang="ar-IQ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، هو </a:t>
            </a:r>
            <a:r>
              <a:rPr lang="ar-IQ" sz="2800" b="1" dirty="0">
                <a:latin typeface="Arabic Typesetting" panose="03020402040406030203" pitchFamily="66" charset="-78"/>
                <a:cs typeface="Arabic Typesetting" panose="03020402040406030203" pitchFamily="66" charset="-78"/>
                <a:hlinkClick r:id="rId5" tooltip="فيلسوف"/>
              </a:rPr>
              <a:t>فيلسوف</a:t>
            </a:r>
            <a:r>
              <a:rPr lang="ar-IQ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 </a:t>
            </a:r>
            <a:r>
              <a:rPr lang="ar-IQ" sz="2800" b="1" dirty="0">
                <a:latin typeface="Arabic Typesetting" panose="03020402040406030203" pitchFamily="66" charset="-78"/>
                <a:cs typeface="Arabic Typesetting" panose="03020402040406030203" pitchFamily="66" charset="-78"/>
                <a:hlinkClick r:id="rId6" tooltip="نفساني"/>
              </a:rPr>
              <a:t>ونفساني</a:t>
            </a:r>
            <a:r>
              <a:rPr lang="ar-IQ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 ومؤسس </a:t>
            </a:r>
            <a:r>
              <a:rPr lang="ar-IQ" sz="2800" b="1" dirty="0">
                <a:latin typeface="Arabic Typesetting" panose="03020402040406030203" pitchFamily="66" charset="-78"/>
                <a:cs typeface="Arabic Typesetting" panose="03020402040406030203" pitchFamily="66" charset="-78"/>
                <a:hlinkClick r:id="rId7" tooltip="علم التربية"/>
              </a:rPr>
              <a:t>علم التربية</a:t>
            </a:r>
            <a:r>
              <a:rPr lang="ar-IQ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 </a:t>
            </a:r>
            <a:r>
              <a:rPr lang="ar-IQ" sz="28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لمع </a:t>
            </a:r>
            <a:r>
              <a:rPr lang="ar-IQ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في سماء البحث التربوي في نهاية القرن الثامن عشر ميلادي وبداية القرن التاسع عشر ميلادي وقد جمع </a:t>
            </a:r>
            <a:r>
              <a:rPr lang="ar-IQ" sz="28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هربارت</a:t>
            </a:r>
            <a:r>
              <a:rPr lang="ar-IQ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طريقة الاستنباطية والاستقرائية في طريقة واحدة واطلق عليها الطريقة الاستدلالية او </a:t>
            </a:r>
            <a:r>
              <a:rPr lang="ar-IQ" sz="28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الهربارتية</a:t>
            </a:r>
            <a:r>
              <a:rPr lang="ar-IQ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. </a:t>
            </a:r>
          </a:p>
          <a:p>
            <a:pPr algn="just"/>
            <a:endParaRPr lang="ar-IQ" sz="2400" b="1" dirty="0">
              <a:solidFill>
                <a:srgbClr val="FF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1340768"/>
            <a:ext cx="2324100" cy="27289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015194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اسئلة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س/ حلل أسباب المشكلة السابقة؟</a:t>
            </a:r>
          </a:p>
          <a:p>
            <a:r>
              <a:rPr lang="ar-IQ" dirty="0" smtClean="0"/>
              <a:t>س/ ماهي الحلول المقترحة لحلها؟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0816867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ar-IQ" dirty="0" smtClean="0"/>
          </a:p>
          <a:p>
            <a:pPr marL="0" indent="0" algn="ctr">
              <a:buNone/>
            </a:pPr>
            <a:endParaRPr lang="ar-IQ" dirty="0"/>
          </a:p>
          <a:p>
            <a:pPr marL="0" indent="0" algn="ctr">
              <a:buNone/>
            </a:pPr>
            <a:r>
              <a:rPr lang="ar-IQ" dirty="0" smtClean="0"/>
              <a:t>نهاية المحاضرة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9621999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>ميزات </a:t>
            </a:r>
            <a:r>
              <a:rPr lang="ar-IQ" dirty="0"/>
              <a:t>طريقة حل المشكلات :</a:t>
            </a:r>
            <a:br>
              <a:rPr lang="ar-IQ" dirty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ar-IQ" dirty="0" smtClean="0"/>
              <a:t> </a:t>
            </a:r>
            <a:r>
              <a:rPr lang="ar-IQ" dirty="0"/>
              <a:t>يثير اهتمام الطلبة لأنه يعمل على خلق حيرة مما يزيد من دافعيتهم على حل المشكلة.</a:t>
            </a:r>
          </a:p>
          <a:p>
            <a:pPr marL="514350" indent="-514350">
              <a:buFont typeface="+mj-lt"/>
              <a:buAutoNum type="arabicPeriod"/>
            </a:pPr>
            <a:r>
              <a:rPr lang="ar-IQ" dirty="0" smtClean="0"/>
              <a:t> </a:t>
            </a:r>
            <a:r>
              <a:rPr lang="ar-IQ" dirty="0"/>
              <a:t>يساعد على اكتساب الطلبة المهارات العقلية، مثل الملاحظة ، ووضع الفروض، وتصميم </a:t>
            </a:r>
            <a:r>
              <a:rPr lang="ar-IQ" dirty="0" smtClean="0"/>
              <a:t>وإجراء التجارب </a:t>
            </a:r>
            <a:r>
              <a:rPr lang="ar-IQ" dirty="0"/>
              <a:t>والوصول إلى الاستنتاجات والتعميمات .</a:t>
            </a:r>
          </a:p>
          <a:p>
            <a:pPr marL="514350" indent="-514350">
              <a:buFont typeface="+mj-lt"/>
              <a:buAutoNum type="arabicPeriod"/>
            </a:pPr>
            <a:r>
              <a:rPr lang="ar-IQ" dirty="0" smtClean="0"/>
              <a:t> </a:t>
            </a:r>
            <a:r>
              <a:rPr lang="ar-IQ" dirty="0"/>
              <a:t>يتميز بالمرونة لأن الخطوات المستخدمة قابلة للتكيف.</a:t>
            </a:r>
          </a:p>
          <a:p>
            <a:pPr marL="514350" indent="-514350">
              <a:buFont typeface="+mj-lt"/>
              <a:buAutoNum type="arabicPeriod"/>
            </a:pPr>
            <a:r>
              <a:rPr lang="ar-IQ" dirty="0" smtClean="0"/>
              <a:t>يمكن </a:t>
            </a:r>
            <a:r>
              <a:rPr lang="ar-IQ" dirty="0"/>
              <a:t>استخدام هذا الأسلوب في الكثير من المواقف خارج المدرسة ، وبذلك يمكن أن </a:t>
            </a:r>
            <a:r>
              <a:rPr lang="ar-IQ" dirty="0" err="1"/>
              <a:t>يستفيدالطلبة</a:t>
            </a:r>
            <a:r>
              <a:rPr lang="ar-IQ" dirty="0"/>
              <a:t> مما سبق تعلمه في المدرسة ، وتطبيقه في المجالات المختلفة في الحياة.</a:t>
            </a:r>
          </a:p>
          <a:p>
            <a:pPr marL="514350" indent="-514350">
              <a:buFont typeface="+mj-lt"/>
              <a:buAutoNum type="arabicPeriod"/>
            </a:pPr>
            <a:r>
              <a:rPr lang="ar-IQ" dirty="0" smtClean="0"/>
              <a:t>يساعد </a:t>
            </a:r>
            <a:r>
              <a:rPr lang="ar-IQ" dirty="0"/>
              <a:t>الطلبة في الاعتماد على النفس ، وتحمل المسؤولية.</a:t>
            </a:r>
          </a:p>
          <a:p>
            <a:pPr marL="514350" indent="-514350">
              <a:buFont typeface="+mj-lt"/>
              <a:buAutoNum type="arabicPeriod"/>
            </a:pPr>
            <a:r>
              <a:rPr lang="ar-IQ" dirty="0" smtClean="0"/>
              <a:t>يساعد </a:t>
            </a:r>
            <a:r>
              <a:rPr lang="ar-IQ" dirty="0"/>
              <a:t>الطلبة على استخدام مصادر مختلفة للتعلم ، وعدم الاعتماد على الكتاب </a:t>
            </a:r>
            <a:r>
              <a:rPr lang="ar-IQ" dirty="0" smtClean="0"/>
              <a:t>المدرسي </a:t>
            </a:r>
            <a:r>
              <a:rPr lang="ar-IQ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649934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/>
              <a:t>النقد الموجه لطريقة حل المشكلات :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7260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ar-IQ" sz="1600" b="1" dirty="0">
                <a:solidFill>
                  <a:srgbClr val="000000"/>
                </a:solidFill>
                <a:cs typeface="PT Bold Heading"/>
              </a:rPr>
              <a:t>-</a:t>
            </a:r>
            <a:r>
              <a:rPr lang="ar-IQ" dirty="0">
                <a:solidFill>
                  <a:srgbClr val="0D0D0D"/>
                </a:solidFill>
                <a:latin typeface="Sakkal Majalla"/>
                <a:cs typeface="Sakkal Majalla"/>
              </a:rPr>
              <a:t>1 قد تسبب عند بعض الطلبة نوعا </a:t>
            </a:r>
            <a:r>
              <a:rPr lang="ar-IQ" dirty="0" smtClean="0">
                <a:solidFill>
                  <a:srgbClr val="0D0D0D"/>
                </a:solidFill>
                <a:latin typeface="Sakkal Majalla"/>
                <a:cs typeface="Sakkal Majalla"/>
              </a:rPr>
              <a:t>من </a:t>
            </a:r>
            <a:r>
              <a:rPr lang="ar-IQ" dirty="0">
                <a:solidFill>
                  <a:srgbClr val="0D0D0D"/>
                </a:solidFill>
                <a:latin typeface="Sakkal Majalla"/>
                <a:cs typeface="Sakkal Majalla"/>
              </a:rPr>
              <a:t>الإحباط : عندما </a:t>
            </a:r>
            <a:r>
              <a:rPr lang="ar-IQ" dirty="0" smtClean="0">
                <a:solidFill>
                  <a:srgbClr val="0D0D0D"/>
                </a:solidFill>
                <a:latin typeface="Sakkal Majalla"/>
                <a:cs typeface="Sakkal Majalla"/>
              </a:rPr>
              <a:t>يعجز الطلبة </a:t>
            </a:r>
            <a:r>
              <a:rPr lang="ar-IQ" dirty="0">
                <a:solidFill>
                  <a:srgbClr val="0D0D0D"/>
                </a:solidFill>
                <a:latin typeface="Sakkal Majalla"/>
                <a:cs typeface="Sakkal Majalla"/>
              </a:rPr>
              <a:t>في بعض الأحيان </a:t>
            </a:r>
            <a:r>
              <a:rPr lang="ar-IQ" dirty="0" smtClean="0">
                <a:solidFill>
                  <a:srgbClr val="0D0D0D"/>
                </a:solidFill>
                <a:latin typeface="Sakkal Majalla"/>
                <a:cs typeface="Sakkal Majalla"/>
              </a:rPr>
              <a:t>عن التوصل </a:t>
            </a:r>
            <a:r>
              <a:rPr lang="ar-IQ" dirty="0">
                <a:solidFill>
                  <a:srgbClr val="0D0D0D"/>
                </a:solidFill>
                <a:latin typeface="Sakkal Majalla"/>
                <a:cs typeface="Sakkal Majalla"/>
              </a:rPr>
              <a:t>إلى الحل الصحيح ، فيصاب الطلبة بالإحباط نتيجة الفشل الذي أصابهم ، </a:t>
            </a:r>
            <a:r>
              <a:rPr lang="ar-IQ" dirty="0" smtClean="0">
                <a:solidFill>
                  <a:srgbClr val="0D0D0D"/>
                </a:solidFill>
                <a:latin typeface="Sakkal Majalla"/>
                <a:cs typeface="Sakkal Majalla"/>
              </a:rPr>
              <a:t>والبعض الآخر </a:t>
            </a:r>
            <a:r>
              <a:rPr lang="ar-IQ" dirty="0">
                <a:solidFill>
                  <a:srgbClr val="0D0D0D"/>
                </a:solidFill>
                <a:latin typeface="Sakkal Majalla"/>
                <a:cs typeface="Sakkal Majalla"/>
              </a:rPr>
              <a:t>يدفعه هذا الفشل إلى مزيد من العمل للوصول إلى الحل الصحيح.</a:t>
            </a:r>
          </a:p>
          <a:p>
            <a:pPr marL="0" indent="0">
              <a:buNone/>
            </a:pPr>
            <a:r>
              <a:rPr lang="ar-IQ" sz="1600" b="1" dirty="0">
                <a:solidFill>
                  <a:srgbClr val="000000"/>
                </a:solidFill>
                <a:cs typeface="PT Bold Heading"/>
              </a:rPr>
              <a:t>-</a:t>
            </a:r>
            <a:r>
              <a:rPr lang="ar-IQ" dirty="0">
                <a:solidFill>
                  <a:srgbClr val="0D0D0D"/>
                </a:solidFill>
                <a:latin typeface="Sakkal Majalla"/>
                <a:cs typeface="Sakkal Majalla"/>
              </a:rPr>
              <a:t>2 يحتاج إلى وقت طويل ولاسيما أن المواد الدراسية تتميز بصفة الانفصال عن بعضها البعض.</a:t>
            </a:r>
          </a:p>
          <a:p>
            <a:pPr marL="0" indent="0">
              <a:buNone/>
            </a:pPr>
            <a:r>
              <a:rPr lang="ar-IQ" sz="1600" b="1" dirty="0">
                <a:solidFill>
                  <a:srgbClr val="000000"/>
                </a:solidFill>
                <a:cs typeface="PT Bold Heading"/>
              </a:rPr>
              <a:t>-</a:t>
            </a:r>
            <a:r>
              <a:rPr lang="ar-IQ" dirty="0">
                <a:solidFill>
                  <a:srgbClr val="0D0D0D"/>
                </a:solidFill>
                <a:latin typeface="Sakkal Majalla"/>
                <a:cs typeface="Sakkal Majalla"/>
              </a:rPr>
              <a:t>3 احتياج </a:t>
            </a:r>
            <a:r>
              <a:rPr lang="ar-IQ" dirty="0" smtClean="0">
                <a:solidFill>
                  <a:srgbClr val="0D0D0D"/>
                </a:solidFill>
                <a:latin typeface="Sakkal Majalla"/>
                <a:cs typeface="Sakkal Majalla"/>
              </a:rPr>
              <a:t>أسلوب </a:t>
            </a:r>
            <a:r>
              <a:rPr lang="ar-IQ" dirty="0">
                <a:solidFill>
                  <a:srgbClr val="0D0D0D"/>
                </a:solidFill>
                <a:latin typeface="Sakkal Majalla"/>
                <a:cs typeface="Sakkal Majalla"/>
              </a:rPr>
              <a:t>حل المشكلات إلى كثير من الإمكانات وهذا لا يتوافر في مدارسنا</a:t>
            </a:r>
            <a:r>
              <a:rPr lang="ar-IQ" dirty="0" smtClean="0">
                <a:solidFill>
                  <a:srgbClr val="0D0D0D"/>
                </a:solidFill>
                <a:latin typeface="Sakkal Majalla"/>
                <a:cs typeface="Sakkal Majalla"/>
              </a:rPr>
              <a:t>.</a:t>
            </a:r>
          </a:p>
          <a:p>
            <a:pPr marL="0" indent="0">
              <a:buNone/>
            </a:pPr>
            <a:r>
              <a:rPr lang="ar-IQ" dirty="0">
                <a:solidFill>
                  <a:srgbClr val="0D0D0D"/>
                </a:solidFill>
                <a:latin typeface="Sakkal Majalla"/>
                <a:cs typeface="Sakkal Majalla"/>
              </a:rPr>
              <a:t>-4 المشكلات الإدارية : وهو عدم إنجاز النشاطات في أثناء الحصص الصفية العادية والحاجة </a:t>
            </a:r>
            <a:r>
              <a:rPr lang="ar-IQ" dirty="0" smtClean="0">
                <a:solidFill>
                  <a:srgbClr val="0D0D0D"/>
                </a:solidFill>
                <a:latin typeface="Sakkal Majalla"/>
                <a:cs typeface="Sakkal Majalla"/>
              </a:rPr>
              <a:t>إلى إعداد </a:t>
            </a:r>
            <a:r>
              <a:rPr lang="ar-IQ" dirty="0">
                <a:solidFill>
                  <a:srgbClr val="0D0D0D"/>
                </a:solidFill>
                <a:latin typeface="Sakkal Majalla"/>
                <a:cs typeface="Sakkal Majalla"/>
              </a:rPr>
              <a:t>المكان لدروس أخرى أو لمجموعات أخرى من الطلبة.</a:t>
            </a:r>
          </a:p>
          <a:p>
            <a:pPr marL="0" indent="0">
              <a:buNone/>
            </a:pPr>
            <a:r>
              <a:rPr lang="ar-IQ" dirty="0">
                <a:solidFill>
                  <a:srgbClr val="0D0D0D"/>
                </a:solidFill>
                <a:latin typeface="Sakkal Majalla"/>
                <a:cs typeface="Sakkal Majalla"/>
              </a:rPr>
              <a:t>-5 يحتاج إلى الانتباه الشديد والبقاء في حالة حذر دائم ، </a:t>
            </a:r>
            <a:r>
              <a:rPr lang="ar-IQ" dirty="0" smtClean="0">
                <a:solidFill>
                  <a:srgbClr val="0D0D0D"/>
                </a:solidFill>
                <a:latin typeface="Sakkal Majalla"/>
                <a:cs typeface="Sakkal Majalla"/>
              </a:rPr>
              <a:t>وهذا </a:t>
            </a:r>
            <a:r>
              <a:rPr lang="ar-IQ" dirty="0">
                <a:solidFill>
                  <a:srgbClr val="0D0D0D"/>
                </a:solidFill>
                <a:latin typeface="Sakkal Majalla"/>
                <a:cs typeface="Sakkal Majalla"/>
              </a:rPr>
              <a:t>يتطلب أفراد ومجموعات صغيرة </a:t>
            </a:r>
            <a:r>
              <a:rPr lang="ar-IQ" dirty="0" smtClean="0">
                <a:solidFill>
                  <a:srgbClr val="0D0D0D"/>
                </a:solidFill>
                <a:latin typeface="Sakkal Majalla"/>
                <a:cs typeface="Sakkal Majalla"/>
              </a:rPr>
              <a:t>بدلا من </a:t>
            </a:r>
            <a:r>
              <a:rPr lang="ar-IQ" dirty="0">
                <a:solidFill>
                  <a:srgbClr val="0D0D0D"/>
                </a:solidFill>
                <a:latin typeface="Sakkal Majalla"/>
                <a:cs typeface="Sakkal Majalla"/>
              </a:rPr>
              <a:t>الصف الكامل ، مما يلقي عليهم مسئولية أكبر في التحضير، والتخطيط ، وبذل الجهد</a:t>
            </a:r>
            <a:endParaRPr lang="ar-IQ" dirty="0" smtClean="0">
              <a:solidFill>
                <a:srgbClr val="0D0D0D"/>
              </a:solidFill>
              <a:latin typeface="Sakkal Majalla"/>
              <a:cs typeface="Sakkal Majalla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1198690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اسئلة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س/ ماهي مميزات الطريقة حل المشكلات؟</a:t>
            </a:r>
          </a:p>
          <a:p>
            <a:r>
              <a:rPr lang="ar-IQ" dirty="0" smtClean="0"/>
              <a:t>س/ ما هو النقد الذي وجه لطريقة حل المشكلات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209541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ما معنى الاستقرائية والاستنباطية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ar-IQ" dirty="0"/>
              <a:t>فالاستقراء عملية تفكيرية ينتقل فيها الذهن من المحسوس الى المعقول ، ومن الخاص الى العام فالحركة الفكرية فيه </a:t>
            </a:r>
            <a:r>
              <a:rPr lang="ar-IQ" dirty="0" smtClean="0"/>
              <a:t>تصاعدية تتمثل من </a:t>
            </a:r>
            <a:r>
              <a:rPr lang="ar-IQ" smtClean="0"/>
              <a:t>خلال الانتقال  </a:t>
            </a:r>
            <a:r>
              <a:rPr lang="ar-IQ" dirty="0" smtClean="0"/>
              <a:t>الامثلة </a:t>
            </a:r>
            <a:r>
              <a:rPr lang="ar-IQ" smtClean="0"/>
              <a:t>الى القاعدة </a:t>
            </a:r>
            <a:endParaRPr lang="ar-IQ" dirty="0" smtClean="0"/>
          </a:p>
          <a:p>
            <a:r>
              <a:rPr lang="ar-IQ" dirty="0" smtClean="0"/>
              <a:t>انّ </a:t>
            </a:r>
            <a:r>
              <a:rPr lang="ar-IQ" dirty="0"/>
              <a:t>الطريقة الاستنتاجية في التدريس تتمثل من خلال الانتقال من القاعدة إلى الأمثلة؛ من أجل القيام على التطبيق والتنفيذ لها، وتسمى بالطريقة القياسية، ويعني ذلك انتقالها من الكل إلى </a:t>
            </a:r>
            <a:r>
              <a:rPr lang="ar-IQ" dirty="0" err="1"/>
              <a:t>الحزء</a:t>
            </a:r>
            <a:r>
              <a:rPr lang="ar-IQ" dirty="0"/>
              <a:t>، وتسمى أيضاً بالطريقة التحليلية لأنها تقوم على تجزئة وتقسيم المعرفة والمعلومة إلى العناصر المكونة لها مع معرفة العلاقة المتواجدة بينها.</a:t>
            </a:r>
          </a:p>
        </p:txBody>
      </p:sp>
    </p:spTree>
    <p:extLst>
      <p:ext uri="{BB962C8B-B14F-4D97-AF65-F5344CB8AC3E}">
        <p14:creationId xmlns:p14="http://schemas.microsoft.com/office/powerpoint/2010/main" val="199382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/>
              <a:t>الطريقة </a:t>
            </a:r>
            <a:r>
              <a:rPr lang="ar-IQ" dirty="0" err="1"/>
              <a:t>الهيربارتية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331640" y="1340768"/>
            <a:ext cx="7498080" cy="48006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ar-IQ" dirty="0" smtClean="0"/>
              <a:t>مفهومها </a:t>
            </a:r>
            <a:r>
              <a:rPr lang="ar-IQ" dirty="0"/>
              <a:t>: تقوم هذه الطريقة على النمط العقلي وترتب الخطوات فيها ترتيبا تصاعديا </a:t>
            </a:r>
            <a:r>
              <a:rPr lang="ar-IQ" dirty="0" smtClean="0"/>
              <a:t>وفكريا وتبدأ </a:t>
            </a:r>
            <a:r>
              <a:rPr lang="ar-IQ" dirty="0"/>
              <a:t>بدراسة الجزئيات وفحصها وملاحظة نتائجها والموازنة بينها. واساس هذه الطريقة هي نظرية</a:t>
            </a:r>
          </a:p>
          <a:p>
            <a:pPr marL="0" indent="0" algn="just">
              <a:buNone/>
            </a:pPr>
            <a:r>
              <a:rPr lang="ar-IQ" dirty="0"/>
              <a:t>تربوية ترى أن العقل البشري يتكون من المدركات الفكرية وهذه الأخيرة يتراكم بعضها فوق </a:t>
            </a:r>
            <a:r>
              <a:rPr lang="ar-IQ" dirty="0" smtClean="0"/>
              <a:t>بعض أو </a:t>
            </a:r>
            <a:r>
              <a:rPr lang="ar-IQ" dirty="0"/>
              <a:t>يرتبط بعضها بالبعض الآخر وان هذه الأفكار تتفاعل مع بعضها البعض فتنتج أفكار </a:t>
            </a:r>
            <a:r>
              <a:rPr lang="ar-IQ" dirty="0" smtClean="0"/>
              <a:t>جديدة وهكذا </a:t>
            </a:r>
            <a:r>
              <a:rPr lang="ar-IQ" dirty="0"/>
              <a:t>وضع </a:t>
            </a:r>
            <a:r>
              <a:rPr lang="ar-IQ" dirty="0" err="1"/>
              <a:t>هربارت</a:t>
            </a:r>
            <a:r>
              <a:rPr lang="ar-IQ" dirty="0"/>
              <a:t> الخطوات المنطقية الخمس وهي: المقدمة العرض والربط والاستنباط </a:t>
            </a:r>
            <a:r>
              <a:rPr lang="ar-IQ" dirty="0" smtClean="0"/>
              <a:t>-والتطبيق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417076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اسئلة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س/ ماذا نقصد بالطريقة </a:t>
            </a:r>
            <a:r>
              <a:rPr lang="ar-IQ" dirty="0" err="1" smtClean="0"/>
              <a:t>الهربارتية</a:t>
            </a:r>
            <a:r>
              <a:rPr lang="ar-IQ" dirty="0" smtClean="0"/>
              <a:t>؟</a:t>
            </a:r>
          </a:p>
          <a:p>
            <a:r>
              <a:rPr lang="ar-IQ" dirty="0" smtClean="0"/>
              <a:t>س/ وضح خطوات الخمسة التي وضعها </a:t>
            </a:r>
            <a:r>
              <a:rPr lang="ar-IQ" dirty="0" err="1" smtClean="0"/>
              <a:t>هربارت</a:t>
            </a:r>
            <a:r>
              <a:rPr lang="ar-IQ" dirty="0" smtClean="0"/>
              <a:t>؟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875624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ar-IQ" sz="3200" b="1" dirty="0">
                <a:solidFill>
                  <a:srgbClr val="0D0D0D"/>
                </a:solidFill>
                <a:latin typeface="Sakkal Majalla,Bold"/>
                <a:ea typeface="+mn-ea"/>
                <a:cs typeface="Arial"/>
              </a:rPr>
              <a:t>خطوات التدريس بالطريقة </a:t>
            </a:r>
            <a:r>
              <a:rPr lang="ar-IQ" sz="3200" b="1" dirty="0" err="1">
                <a:solidFill>
                  <a:srgbClr val="0D0D0D"/>
                </a:solidFill>
                <a:latin typeface="Sakkal Majalla,Bold"/>
                <a:ea typeface="+mn-ea"/>
                <a:cs typeface="Arial"/>
              </a:rPr>
              <a:t>الهيربارتية</a:t>
            </a:r>
            <a:r>
              <a:rPr lang="ar-IQ" sz="3200" b="1" dirty="0">
                <a:solidFill>
                  <a:srgbClr val="0D0D0D"/>
                </a:solidFill>
                <a:latin typeface="Sakkal Majalla,Bold"/>
                <a:ea typeface="+mn-ea"/>
                <a:cs typeface="Arial"/>
              </a:rPr>
              <a:t> :</a:t>
            </a:r>
            <a:br>
              <a:rPr lang="ar-IQ" sz="3200" b="1" dirty="0">
                <a:solidFill>
                  <a:srgbClr val="0D0D0D"/>
                </a:solidFill>
                <a:latin typeface="Sakkal Majalla,Bold"/>
                <a:ea typeface="+mn-ea"/>
                <a:cs typeface="Arial"/>
              </a:rPr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805264"/>
          </a:xfrm>
        </p:spPr>
        <p:txBody>
          <a:bodyPr>
            <a:normAutofit fontScale="92500" lnSpcReduction="20000"/>
          </a:bodyPr>
          <a:lstStyle/>
          <a:p>
            <a:r>
              <a:rPr lang="ar-IQ" sz="2400" b="1" dirty="0" smtClean="0">
                <a:solidFill>
                  <a:srgbClr val="0D0D0D"/>
                </a:solidFill>
                <a:latin typeface="Sakkal Majalla,Bold"/>
              </a:rPr>
              <a:t>اولا </a:t>
            </a:r>
            <a:r>
              <a:rPr lang="ar-IQ" sz="2400" b="1" dirty="0">
                <a:solidFill>
                  <a:srgbClr val="0D0D0D"/>
                </a:solidFill>
                <a:latin typeface="Sakkal Majalla,Bold"/>
              </a:rPr>
              <a:t>: المقدمة او التحضير : </a:t>
            </a:r>
            <a:r>
              <a:rPr lang="ar-IQ" sz="2400" b="1" dirty="0">
                <a:solidFill>
                  <a:srgbClr val="0D0D0D"/>
                </a:solidFill>
                <a:latin typeface="Sakkal Majalla"/>
                <a:cs typeface="Sakkal Majalla"/>
              </a:rPr>
              <a:t>ومعناها التهيئة </a:t>
            </a:r>
            <a:r>
              <a:rPr lang="ar-IQ" sz="2400" b="1" dirty="0" smtClean="0">
                <a:solidFill>
                  <a:srgbClr val="0D0D0D"/>
                </a:solidFill>
                <a:latin typeface="Sakkal Majalla"/>
                <a:cs typeface="Sakkal Majalla"/>
              </a:rPr>
              <a:t>لشيء </a:t>
            </a:r>
            <a:r>
              <a:rPr lang="ar-IQ" sz="2400" b="1" dirty="0">
                <a:solidFill>
                  <a:srgbClr val="0D0D0D"/>
                </a:solidFill>
                <a:latin typeface="Sakkal Majalla"/>
                <a:cs typeface="Sakkal Majalla"/>
              </a:rPr>
              <a:t>جديد ، وتكون المقدمة بطرق كثيرة </a:t>
            </a:r>
            <a:r>
              <a:rPr lang="ar-IQ" sz="2400" b="1" dirty="0" smtClean="0">
                <a:solidFill>
                  <a:srgbClr val="0D0D0D"/>
                </a:solidFill>
                <a:latin typeface="Sakkal Majalla"/>
                <a:cs typeface="Sakkal Majalla"/>
              </a:rPr>
              <a:t>وللمدرس مطلق </a:t>
            </a:r>
            <a:r>
              <a:rPr lang="ar-IQ" sz="2400" b="1" dirty="0">
                <a:solidFill>
                  <a:srgbClr val="0D0D0D"/>
                </a:solidFill>
                <a:latin typeface="Sakkal Majalla"/>
                <a:cs typeface="Sakkal Majalla"/>
              </a:rPr>
              <a:t>الحرية في اختيار انسبها ، فقد تكون بتذكير الطلبة بالد رس السابق ، او بستارة </a:t>
            </a:r>
            <a:r>
              <a:rPr lang="ar-IQ" sz="2400" b="1" dirty="0" smtClean="0">
                <a:solidFill>
                  <a:srgbClr val="0D0D0D"/>
                </a:solidFill>
                <a:latin typeface="Sakkal Majalla"/>
                <a:cs typeface="Sakkal Majalla"/>
              </a:rPr>
              <a:t>معلوماتهم العامة </a:t>
            </a:r>
            <a:r>
              <a:rPr lang="ar-IQ" sz="2400" b="1" dirty="0">
                <a:solidFill>
                  <a:srgbClr val="0D0D0D"/>
                </a:solidFill>
                <a:latin typeface="Sakkal Majalla"/>
                <a:cs typeface="Sakkal Majalla"/>
              </a:rPr>
              <a:t>المرتبطة بموضوع الدرس الجديد وذلك عن طريق القاء بضعة اسئلة قبل البدء في </a:t>
            </a:r>
            <a:r>
              <a:rPr lang="ar-IQ" sz="2400" b="1" dirty="0" smtClean="0">
                <a:solidFill>
                  <a:srgbClr val="0D0D0D"/>
                </a:solidFill>
                <a:latin typeface="Sakkal Majalla"/>
                <a:cs typeface="Sakkal Majalla"/>
              </a:rPr>
              <a:t>الدرس الجديد </a:t>
            </a:r>
            <a:r>
              <a:rPr lang="ar-IQ" sz="2400" b="1" dirty="0">
                <a:solidFill>
                  <a:srgbClr val="0D0D0D"/>
                </a:solidFill>
                <a:latin typeface="Sakkal Majalla"/>
                <a:cs typeface="Sakkal Majalla"/>
              </a:rPr>
              <a:t>، وذلك عن طريق القاء بضعة اسئلة قبل البدء في الدرس ، فالغرض من هذه </a:t>
            </a:r>
            <a:r>
              <a:rPr lang="ar-IQ" sz="2400" b="1" dirty="0" smtClean="0">
                <a:solidFill>
                  <a:srgbClr val="0D0D0D"/>
                </a:solidFill>
                <a:latin typeface="Sakkal Majalla"/>
                <a:cs typeface="Sakkal Majalla"/>
              </a:rPr>
              <a:t>المرحلة </a:t>
            </a:r>
            <a:r>
              <a:rPr lang="ar-IQ" sz="2400" b="1" dirty="0">
                <a:solidFill>
                  <a:srgbClr val="0D0D0D"/>
                </a:solidFill>
                <a:latin typeface="Sakkal Majalla"/>
                <a:cs typeface="Sakkal Majalla"/>
              </a:rPr>
              <a:t>من الدرس اذن هو اعداد عقول الاطفال للمعلومات الجديدة وذلك عن طريق مناقشتهم </a:t>
            </a:r>
            <a:r>
              <a:rPr lang="ar-IQ" sz="2400" b="1" dirty="0" smtClean="0">
                <a:solidFill>
                  <a:srgbClr val="0D0D0D"/>
                </a:solidFill>
                <a:latin typeface="Sakkal Majalla"/>
                <a:cs typeface="Sakkal Majalla"/>
              </a:rPr>
              <a:t>في المعلومات </a:t>
            </a:r>
            <a:r>
              <a:rPr lang="ar-IQ" sz="2400" b="1" dirty="0">
                <a:solidFill>
                  <a:srgbClr val="0D0D0D"/>
                </a:solidFill>
                <a:latin typeface="Sakkal Majalla"/>
                <a:cs typeface="Sakkal Majalla"/>
              </a:rPr>
              <a:t>القديمة التي لها علاقة بموضوع الدرس وجعلها وسيلة لفهم الدرس الجديد . </a:t>
            </a:r>
            <a:r>
              <a:rPr lang="ar-IQ" sz="2400" b="1" dirty="0" smtClean="0">
                <a:solidFill>
                  <a:srgbClr val="0D0D0D"/>
                </a:solidFill>
                <a:latin typeface="Sakkal Majalla"/>
                <a:cs typeface="Sakkal Majalla"/>
              </a:rPr>
              <a:t>وفائدة المقدمة </a:t>
            </a:r>
            <a:r>
              <a:rPr lang="ar-IQ" sz="2400" b="1" dirty="0">
                <a:solidFill>
                  <a:srgbClr val="0D0D0D"/>
                </a:solidFill>
                <a:latin typeface="Sakkal Majalla"/>
                <a:cs typeface="Sakkal Majalla"/>
              </a:rPr>
              <a:t>حصر اذهان الطلبة في الموضوع الجديد ، وربط المعلومات الجديدة بالقديمة . اذ </a:t>
            </a:r>
            <a:r>
              <a:rPr lang="ar-IQ" sz="2400" b="1" dirty="0" smtClean="0">
                <a:solidFill>
                  <a:srgbClr val="0D0D0D"/>
                </a:solidFill>
                <a:latin typeface="Sakkal Majalla"/>
                <a:cs typeface="Sakkal Majalla"/>
              </a:rPr>
              <a:t>اننا حين </a:t>
            </a:r>
            <a:r>
              <a:rPr lang="ar-IQ" sz="2400" b="1" dirty="0">
                <a:solidFill>
                  <a:srgbClr val="0D0D0D"/>
                </a:solidFill>
                <a:latin typeface="Sakkal Majalla"/>
                <a:cs typeface="Sakkal Majalla"/>
              </a:rPr>
              <a:t>نفعل ذلك لا يصبح الموضوع الجديد غريبا كل الغرابة ، ولهذا يشتاق الاطفال الى معرفته </a:t>
            </a:r>
            <a:r>
              <a:rPr lang="ar-IQ" sz="2400" b="1" dirty="0" smtClean="0">
                <a:solidFill>
                  <a:srgbClr val="0D0D0D"/>
                </a:solidFill>
                <a:latin typeface="Sakkal Majalla"/>
                <a:cs typeface="Sakkal Majalla"/>
              </a:rPr>
              <a:t>، ولا </a:t>
            </a:r>
            <a:r>
              <a:rPr lang="ar-IQ" sz="2400" b="1" dirty="0">
                <a:solidFill>
                  <a:srgbClr val="0D0D0D"/>
                </a:solidFill>
                <a:latin typeface="Sakkal Majalla"/>
                <a:cs typeface="Sakkal Majalla"/>
              </a:rPr>
              <a:t>يعتريهم </a:t>
            </a:r>
            <a:r>
              <a:rPr lang="ar-IQ" sz="2400" b="1" dirty="0" smtClean="0">
                <a:solidFill>
                  <a:srgbClr val="0D0D0D"/>
                </a:solidFill>
                <a:latin typeface="Sakkal Majalla"/>
                <a:cs typeface="Sakkal Majalla"/>
              </a:rPr>
              <a:t>الملل والسأم</a:t>
            </a:r>
          </a:p>
          <a:p>
            <a:r>
              <a:rPr lang="ar-IQ" sz="2400" b="1" dirty="0"/>
              <a:t>ثانيا : العرض : </a:t>
            </a:r>
            <a:r>
              <a:rPr lang="ar-IQ" sz="2400" dirty="0"/>
              <a:t>هو نفس موضوع الدرس ولذا فأنه يشمل الجزء الاكبر من الزمن </a:t>
            </a:r>
            <a:r>
              <a:rPr lang="ar-IQ" sz="2400" dirty="0" smtClean="0"/>
              <a:t>المخصص للدرس </a:t>
            </a:r>
            <a:r>
              <a:rPr lang="ar-IQ" sz="2400" dirty="0"/>
              <a:t>. والغرض من هذه الخطوة هو القاء الحقائق الجديدة ، او القيام بتجارب توصل اليها</a:t>
            </a:r>
          </a:p>
          <a:p>
            <a:pPr marL="0" indent="0">
              <a:buNone/>
            </a:pPr>
            <a:r>
              <a:rPr lang="ar-IQ" sz="2400" dirty="0"/>
              <a:t>حتى يصل الطلبة الى استنباط القواعد العامة والحكم الصحيح ، وتختلف طريقة العرض</a:t>
            </a:r>
          </a:p>
          <a:p>
            <a:pPr marL="0" indent="0">
              <a:buNone/>
            </a:pPr>
            <a:r>
              <a:rPr lang="ar-IQ" sz="2400" dirty="0"/>
              <a:t>باختلاف الدروس والمادة ومدارك الطلبة ، ففي الدروس التي يقصد منها كسب المهارة والتدريب</a:t>
            </a:r>
          </a:p>
          <a:p>
            <a:pPr marL="0" indent="0">
              <a:buNone/>
            </a:pPr>
            <a:r>
              <a:rPr lang="ar-IQ" sz="2400" dirty="0"/>
              <a:t>(</a:t>
            </a:r>
            <a:r>
              <a:rPr lang="ar-IQ" sz="2400" dirty="0" smtClean="0"/>
              <a:t>كدروس </a:t>
            </a:r>
            <a:r>
              <a:rPr lang="ar-IQ" sz="2400" dirty="0"/>
              <a:t>الاشغال ، الرسم والتربية البدنية </a:t>
            </a:r>
            <a:r>
              <a:rPr lang="ar-IQ" sz="2400" dirty="0" smtClean="0"/>
              <a:t>)، </a:t>
            </a:r>
            <a:r>
              <a:rPr lang="ar-IQ" sz="2400" dirty="0"/>
              <a:t>يمكن اغفال هذه الخطوة وخاصة اذا كان </a:t>
            </a:r>
            <a:r>
              <a:rPr lang="ar-IQ" sz="2400" dirty="0" smtClean="0"/>
              <a:t>الدرس كله </a:t>
            </a:r>
            <a:r>
              <a:rPr lang="ar-IQ" sz="2400" dirty="0"/>
              <a:t>في تطبيق نظرية او قاعدة خاصة اعطيت مقدمتها في درس سابق . وفي بعض دروس </a:t>
            </a:r>
            <a:r>
              <a:rPr lang="ar-IQ" sz="2400" dirty="0" smtClean="0"/>
              <a:t>التاريخ مكننا </a:t>
            </a:r>
            <a:r>
              <a:rPr lang="ar-IQ" sz="2400" dirty="0"/>
              <a:t>ان نعتمد في العرض على الطريقة الاستنباطية ، وكذلك في دروس الجغرافية </a:t>
            </a:r>
            <a:r>
              <a:rPr lang="ar-IQ" sz="2400" dirty="0" smtClean="0"/>
              <a:t>يمكن استخدام </a:t>
            </a:r>
            <a:r>
              <a:rPr lang="ar-IQ" sz="2400" dirty="0"/>
              <a:t>هذه الطريقة الى حد البعيد ،</a:t>
            </a:r>
            <a:endParaRPr lang="ar-IQ" sz="2400" b="1" dirty="0"/>
          </a:p>
        </p:txBody>
      </p:sp>
    </p:spTree>
    <p:extLst>
      <p:ext uri="{BB962C8B-B14F-4D97-AF65-F5344CB8AC3E}">
        <p14:creationId xmlns:p14="http://schemas.microsoft.com/office/powerpoint/2010/main" val="1482604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ar-IQ" sz="2900" b="1" dirty="0">
                <a:solidFill>
                  <a:srgbClr val="0D0D0D"/>
                </a:solidFill>
                <a:latin typeface="Sakkal Majalla,Bold"/>
                <a:cs typeface="Arial"/>
              </a:rPr>
              <a:t>خطوات التدريس بالطريقة </a:t>
            </a:r>
            <a:r>
              <a:rPr lang="ar-IQ" sz="2900" b="1" dirty="0" err="1">
                <a:solidFill>
                  <a:srgbClr val="0D0D0D"/>
                </a:solidFill>
                <a:latin typeface="Sakkal Majalla,Bold"/>
                <a:cs typeface="Arial"/>
              </a:rPr>
              <a:t>الهيربارتية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Autofit/>
          </a:bodyPr>
          <a:lstStyle/>
          <a:p>
            <a:r>
              <a:rPr lang="ar-IQ" sz="2000" b="1" dirty="0">
                <a:latin typeface="Andalus" panose="02020603050405020304" pitchFamily="18" charset="-78"/>
                <a:cs typeface="+mj-cs"/>
              </a:rPr>
              <a:t>ثالثا : الربط : </a:t>
            </a:r>
            <a:r>
              <a:rPr lang="ar-IQ" sz="2000" dirty="0">
                <a:latin typeface="Andalus" panose="02020603050405020304" pitchFamily="18" charset="-78"/>
                <a:cs typeface="+mj-cs"/>
              </a:rPr>
              <a:t>في هذه المرحلة يجب ان نربط المعلومات الجديدة ، ونوازن بينها وبين ما يشبهها</a:t>
            </a:r>
          </a:p>
          <a:p>
            <a:pPr marL="0" indent="0">
              <a:buNone/>
            </a:pPr>
            <a:r>
              <a:rPr lang="ar-IQ" sz="2000" dirty="0">
                <a:latin typeface="Andalus" panose="02020603050405020304" pitchFamily="18" charset="-78"/>
                <a:cs typeface="+mj-cs"/>
              </a:rPr>
              <a:t>مما سبق ، والغرض من هذه الخطوة هو البحث عن الصلة بين الجزئيات وموازنة بعضها ببعض</a:t>
            </a:r>
          </a:p>
          <a:p>
            <a:pPr marL="0" indent="0">
              <a:buNone/>
            </a:pPr>
            <a:r>
              <a:rPr lang="ar-IQ" sz="2000" dirty="0" smtClean="0">
                <a:latin typeface="Andalus" panose="02020603050405020304" pitchFamily="18" charset="-78"/>
                <a:cs typeface="+mj-cs"/>
              </a:rPr>
              <a:t>وهذا </a:t>
            </a:r>
            <a:r>
              <a:rPr lang="ar-IQ" sz="2000" dirty="0">
                <a:latin typeface="Andalus" panose="02020603050405020304" pitchFamily="18" charset="-78"/>
                <a:cs typeface="+mj-cs"/>
              </a:rPr>
              <a:t>ليس مقصورا على الحقائق الجديدة بل على القديم والجديد في وقت واحد كموازنة </a:t>
            </a:r>
            <a:r>
              <a:rPr lang="ar-IQ" sz="2000" dirty="0" smtClean="0">
                <a:latin typeface="Andalus" panose="02020603050405020304" pitchFamily="18" charset="-78"/>
                <a:cs typeface="+mj-cs"/>
              </a:rPr>
              <a:t>بين محمد </a:t>
            </a:r>
            <a:r>
              <a:rPr lang="ar-IQ" sz="2000" dirty="0">
                <a:latin typeface="Andalus" panose="02020603050405020304" pitchFamily="18" charset="-78"/>
                <a:cs typeface="+mj-cs"/>
              </a:rPr>
              <a:t>علي ونابليون .</a:t>
            </a:r>
          </a:p>
          <a:p>
            <a:r>
              <a:rPr lang="ar-IQ" sz="2000" b="1" dirty="0">
                <a:latin typeface="Andalus" panose="02020603050405020304" pitchFamily="18" charset="-78"/>
                <a:cs typeface="+mj-cs"/>
              </a:rPr>
              <a:t>رابعا : الاستنباط او التعميم : </a:t>
            </a:r>
            <a:r>
              <a:rPr lang="ar-IQ" sz="2000" dirty="0">
                <a:latin typeface="Andalus" panose="02020603050405020304" pitchFamily="18" charset="-78"/>
                <a:cs typeface="+mj-cs"/>
              </a:rPr>
              <a:t>في هذه الخطوة نصل الى القوانين العامة اي الى القضايا الكلية</a:t>
            </a:r>
          </a:p>
          <a:p>
            <a:pPr marL="0" indent="0">
              <a:buNone/>
            </a:pPr>
            <a:r>
              <a:rPr lang="ar-IQ" sz="2000" dirty="0">
                <a:latin typeface="Andalus" panose="02020603050405020304" pitchFamily="18" charset="-78"/>
                <a:cs typeface="+mj-cs"/>
              </a:rPr>
              <a:t>والى التعاريف والقواعد المتبلورة ، واذا انت سرت في الخطوات السابقة بطريق طبيعي ، فلابد </a:t>
            </a:r>
            <a:r>
              <a:rPr lang="ar-IQ" sz="2000" dirty="0" smtClean="0">
                <a:latin typeface="Andalus" panose="02020603050405020304" pitchFamily="18" charset="-78"/>
                <a:cs typeface="+mj-cs"/>
              </a:rPr>
              <a:t>ان تصل </a:t>
            </a:r>
            <a:r>
              <a:rPr lang="ar-IQ" sz="2000" dirty="0">
                <a:latin typeface="Andalus" panose="02020603050405020304" pitchFamily="18" charset="-78"/>
                <a:cs typeface="+mj-cs"/>
              </a:rPr>
              <a:t>الى هذه الخطوة بسهولة ، فهي لا تكلفك عناء، ويشترط في الاستنباط ان يقوم به </a:t>
            </a:r>
            <a:r>
              <a:rPr lang="ar-IQ" sz="2000" dirty="0" smtClean="0">
                <a:latin typeface="Andalus" panose="02020603050405020304" pitchFamily="18" charset="-78"/>
                <a:cs typeface="+mj-cs"/>
              </a:rPr>
              <a:t>الاطفال نفسهم </a:t>
            </a:r>
            <a:r>
              <a:rPr lang="ar-IQ" sz="2000" dirty="0">
                <a:latin typeface="Andalus" panose="02020603050405020304" pitchFamily="18" charset="-78"/>
                <a:cs typeface="+mj-cs"/>
              </a:rPr>
              <a:t>، ولا يشرع فيه المدرس الا اذا فهم الطلبة الجزئيات فهما تاما .</a:t>
            </a:r>
          </a:p>
          <a:p>
            <a:r>
              <a:rPr lang="ar-IQ" sz="2000" b="1" dirty="0">
                <a:latin typeface="Andalus" panose="02020603050405020304" pitchFamily="18" charset="-78"/>
                <a:cs typeface="+mj-cs"/>
              </a:rPr>
              <a:t>خامسا : التطبيق : </a:t>
            </a:r>
            <a:r>
              <a:rPr lang="ar-IQ" sz="2000" dirty="0">
                <a:latin typeface="Andalus" panose="02020603050405020304" pitchFamily="18" charset="-78"/>
                <a:cs typeface="+mj-cs"/>
              </a:rPr>
              <a:t>وفي هذه المرحلة يستخدم المدرس ما وصل اليه من القواعد والقوانين ويسير</a:t>
            </a:r>
          </a:p>
          <a:p>
            <a:pPr marL="0" indent="0">
              <a:buNone/>
            </a:pPr>
            <a:r>
              <a:rPr lang="ar-IQ" sz="2000" dirty="0">
                <a:latin typeface="Andalus" panose="02020603050405020304" pitchFamily="18" charset="-78"/>
                <a:cs typeface="+mj-cs"/>
              </a:rPr>
              <a:t>سيرا تنازليا ، والغرض منها تأكد المدرس الى اي حد فهم الاطفال الدرس من جهة ، </a:t>
            </a:r>
            <a:r>
              <a:rPr lang="ar-IQ" sz="2000" dirty="0" smtClean="0">
                <a:latin typeface="Andalus" panose="02020603050405020304" pitchFamily="18" charset="-78"/>
                <a:cs typeface="+mj-cs"/>
              </a:rPr>
              <a:t>وتثبيت المعلومات </a:t>
            </a:r>
            <a:r>
              <a:rPr lang="ar-IQ" sz="2000" dirty="0">
                <a:latin typeface="Andalus" panose="02020603050405020304" pitchFamily="18" charset="-78"/>
                <a:cs typeface="+mj-cs"/>
              </a:rPr>
              <a:t>في اذهانهم من جهة اخرى ، </a:t>
            </a:r>
            <a:r>
              <a:rPr lang="ar-IQ" sz="2000" b="1" dirty="0">
                <a:solidFill>
                  <a:srgbClr val="FF0000"/>
                </a:solidFill>
                <a:latin typeface="Andalus" panose="02020603050405020304" pitchFamily="18" charset="-78"/>
                <a:cs typeface="+mj-cs"/>
              </a:rPr>
              <a:t>والتطبيق على نوعين 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ar-IQ" sz="2000" dirty="0" smtClean="0">
                <a:latin typeface="Andalus" panose="02020603050405020304" pitchFamily="18" charset="-78"/>
                <a:cs typeface="+mj-cs"/>
              </a:rPr>
              <a:t>الاسئلة </a:t>
            </a:r>
            <a:r>
              <a:rPr lang="ar-IQ" sz="2000" dirty="0">
                <a:latin typeface="Andalus" panose="02020603050405020304" pitchFamily="18" charset="-78"/>
                <a:cs typeface="+mj-cs"/>
              </a:rPr>
              <a:t>العادية المعروفة والتي تشبه الامتحانات التقليدية وتكون بمثابة استرجاع </a:t>
            </a:r>
            <a:r>
              <a:rPr lang="ar-IQ" sz="2000" dirty="0" smtClean="0">
                <a:latin typeface="Andalus" panose="02020603050405020304" pitchFamily="18" charset="-78"/>
                <a:cs typeface="+mj-cs"/>
              </a:rPr>
              <a:t>للنقط  المختلفة </a:t>
            </a:r>
            <a:r>
              <a:rPr lang="ar-IQ" sz="2000" dirty="0">
                <a:latin typeface="Andalus" panose="02020603050405020304" pitchFamily="18" charset="-78"/>
                <a:cs typeface="+mj-cs"/>
              </a:rPr>
              <a:t>في هذه المادة 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ar-IQ" sz="2000" dirty="0" smtClean="0">
                <a:latin typeface="Andalus" panose="02020603050405020304" pitchFamily="18" charset="-78"/>
                <a:cs typeface="+mj-cs"/>
              </a:rPr>
              <a:t>نوع </a:t>
            </a:r>
            <a:r>
              <a:rPr lang="ar-IQ" sz="2000" dirty="0">
                <a:latin typeface="Andalus" panose="02020603050405020304" pitchFamily="18" charset="-78"/>
                <a:cs typeface="+mj-cs"/>
              </a:rPr>
              <a:t>يستحسن ان يأخذ شكل الاسئلة الحديثة ، اما اشكال هذه الاسئلة فعديدة : منها </a:t>
            </a:r>
            <a:r>
              <a:rPr lang="ar-IQ" sz="2000" dirty="0" smtClean="0">
                <a:latin typeface="Andalus" panose="02020603050405020304" pitchFamily="18" charset="-78"/>
                <a:cs typeface="+mj-cs"/>
              </a:rPr>
              <a:t>اسئلة التكملة </a:t>
            </a:r>
            <a:r>
              <a:rPr lang="ar-IQ" sz="2000" dirty="0">
                <a:latin typeface="Andalus" panose="02020603050405020304" pitchFamily="18" charset="-78"/>
                <a:cs typeface="+mj-cs"/>
              </a:rPr>
              <a:t>، واسئلة التصحيح وغيرها .</a:t>
            </a:r>
          </a:p>
        </p:txBody>
      </p:sp>
    </p:spTree>
    <p:extLst>
      <p:ext uri="{BB962C8B-B14F-4D97-AF65-F5344CB8AC3E}">
        <p14:creationId xmlns:p14="http://schemas.microsoft.com/office/powerpoint/2010/main" val="654821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اسئلة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س/ ماهي خطوات الطريقة </a:t>
            </a:r>
            <a:r>
              <a:rPr lang="ar-IQ" dirty="0" err="1" smtClean="0"/>
              <a:t>الهربارتية</a:t>
            </a:r>
            <a:r>
              <a:rPr lang="ar-IQ" dirty="0" smtClean="0"/>
              <a:t>؟</a:t>
            </a:r>
          </a:p>
          <a:p>
            <a:r>
              <a:rPr lang="ar-IQ" dirty="0" smtClean="0"/>
              <a:t>س/التطبيق وفق الطريقة </a:t>
            </a:r>
            <a:r>
              <a:rPr lang="ar-IQ" dirty="0" err="1" smtClean="0"/>
              <a:t>الهربارتية</a:t>
            </a:r>
            <a:r>
              <a:rPr lang="ar-IQ" dirty="0" smtClean="0"/>
              <a:t> يكون على نوعين ماهيه؟</a:t>
            </a:r>
          </a:p>
          <a:p>
            <a:r>
              <a:rPr lang="ar-IQ" dirty="0" smtClean="0"/>
              <a:t>س/ ماذا نقصد بالربط؟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354560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ar-IQ" sz="3000" b="1" dirty="0" smtClean="0">
                <a:solidFill>
                  <a:prstClr val="black"/>
                </a:solidFill>
                <a:ea typeface="+mn-ea"/>
                <a:cs typeface="Arial"/>
              </a:rPr>
              <a:t/>
            </a:r>
            <a:br>
              <a:rPr lang="ar-IQ" sz="3000" b="1" dirty="0" smtClean="0">
                <a:solidFill>
                  <a:prstClr val="black"/>
                </a:solidFill>
                <a:ea typeface="+mn-ea"/>
                <a:cs typeface="Arial"/>
              </a:rPr>
            </a:br>
            <a:r>
              <a:rPr lang="ar-IQ" sz="3000" b="1" dirty="0" smtClean="0">
                <a:solidFill>
                  <a:prstClr val="black"/>
                </a:solidFill>
                <a:ea typeface="+mn-ea"/>
                <a:cs typeface="Arial"/>
              </a:rPr>
              <a:t>ايجابيات </a:t>
            </a:r>
            <a:r>
              <a:rPr lang="ar-IQ" sz="3000" b="1" dirty="0">
                <a:solidFill>
                  <a:prstClr val="black"/>
                </a:solidFill>
                <a:ea typeface="+mn-ea"/>
                <a:cs typeface="Arial"/>
              </a:rPr>
              <a:t>الطريقة </a:t>
            </a:r>
            <a:r>
              <a:rPr lang="ar-IQ" sz="3000" b="1" dirty="0" err="1">
                <a:solidFill>
                  <a:prstClr val="black"/>
                </a:solidFill>
                <a:ea typeface="+mn-ea"/>
                <a:cs typeface="Arial"/>
              </a:rPr>
              <a:t>الهيربارتية</a:t>
            </a:r>
            <a:r>
              <a:rPr lang="ar-IQ" sz="3000" b="1" dirty="0">
                <a:solidFill>
                  <a:prstClr val="black"/>
                </a:solidFill>
                <a:ea typeface="+mn-ea"/>
                <a:cs typeface="Arial"/>
              </a:rPr>
              <a:t> :</a:t>
            </a:r>
            <a:br>
              <a:rPr lang="ar-IQ" sz="3000" b="1" dirty="0">
                <a:solidFill>
                  <a:prstClr val="black"/>
                </a:solidFill>
                <a:ea typeface="+mn-ea"/>
                <a:cs typeface="Arial"/>
              </a:rPr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7260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ar-IQ" dirty="0" smtClean="0"/>
              <a:t>تهتم </a:t>
            </a:r>
            <a:r>
              <a:rPr lang="ar-IQ" dirty="0"/>
              <a:t>الطريقة بالتنظيم والتسلسل منطقي في عرض المادة .</a:t>
            </a:r>
          </a:p>
          <a:p>
            <a:pPr marL="514350" indent="-514350">
              <a:buFont typeface="+mj-lt"/>
              <a:buAutoNum type="arabicPeriod"/>
            </a:pPr>
            <a:r>
              <a:rPr lang="ar-IQ" dirty="0" smtClean="0"/>
              <a:t> </a:t>
            </a:r>
            <a:r>
              <a:rPr lang="ar-IQ" dirty="0"/>
              <a:t>تركز على عنصر التشويق قبل عرض المادة وهو معمول به حاليا كمقدمة للدرس وما تتضمنه </a:t>
            </a:r>
            <a:r>
              <a:rPr lang="ar-IQ" dirty="0" smtClean="0"/>
              <a:t>من عنصر </a:t>
            </a:r>
            <a:r>
              <a:rPr lang="ar-IQ" dirty="0"/>
              <a:t>التشويق .</a:t>
            </a:r>
          </a:p>
          <a:p>
            <a:pPr marL="514350" indent="-514350">
              <a:buFont typeface="+mj-lt"/>
              <a:buAutoNum type="arabicPeriod"/>
            </a:pPr>
            <a:r>
              <a:rPr lang="ar-IQ" dirty="0" smtClean="0"/>
              <a:t>عملت </a:t>
            </a:r>
            <a:r>
              <a:rPr lang="ar-IQ" dirty="0"/>
              <a:t>هذه الطريقة على الربط بين الموضوعات ، وذلك بربط اجزاء المادة بعضها ببعض </a:t>
            </a:r>
            <a:r>
              <a:rPr lang="ar-IQ" dirty="0" smtClean="0"/>
              <a:t>في التعليم </a:t>
            </a:r>
            <a:r>
              <a:rPr lang="ar-IQ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ar-IQ" dirty="0" smtClean="0"/>
              <a:t>تثير </a:t>
            </a:r>
            <a:r>
              <a:rPr lang="ar-IQ" dirty="0"/>
              <a:t>في الطلبة البحث والتفكير والاعتماد على النفس في الوصول الى القواعد والاحكام العامة </a:t>
            </a:r>
            <a:r>
              <a:rPr lang="ar-IQ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ar-IQ" dirty="0" smtClean="0"/>
              <a:t>تعمل </a:t>
            </a:r>
            <a:r>
              <a:rPr lang="ar-IQ" dirty="0"/>
              <a:t>على تنظيم الحقائق الجديدة وربطها بخبرات الطلبة السابقة </a:t>
            </a:r>
            <a:r>
              <a:rPr lang="ar-IQ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ar-IQ" dirty="0" smtClean="0"/>
              <a:t> </a:t>
            </a:r>
            <a:r>
              <a:rPr lang="ar-IQ" dirty="0"/>
              <a:t>تجعل التعليم محببا الى الطلبة .</a:t>
            </a:r>
          </a:p>
        </p:txBody>
      </p:sp>
    </p:spTree>
    <p:extLst>
      <p:ext uri="{BB962C8B-B14F-4D97-AF65-F5344CB8AC3E}">
        <p14:creationId xmlns:p14="http://schemas.microsoft.com/office/powerpoint/2010/main" val="30229239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328</TotalTime>
  <Words>1589</Words>
  <Application>Microsoft Office PowerPoint</Application>
  <PresentationFormat>عرض على الشاشة (3:4)‏</PresentationFormat>
  <Paragraphs>109</Paragraphs>
  <Slides>24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24</vt:i4>
      </vt:variant>
    </vt:vector>
  </HeadingPairs>
  <TitlesOfParts>
    <vt:vector size="25" baseType="lpstr">
      <vt:lpstr>انقلاب</vt:lpstr>
      <vt:lpstr>     الجامعة المستنصرية-كلية التربية قسم جغرافية محاضرة طرائق تدريس  المرحلة الثالثة-مسائي</vt:lpstr>
      <vt:lpstr>يوهان فريدريك هربارت</vt:lpstr>
      <vt:lpstr>ما معنى الاستقرائية والاستنباطية</vt:lpstr>
      <vt:lpstr>الطريقة الهيربارتية</vt:lpstr>
      <vt:lpstr>اسئلة</vt:lpstr>
      <vt:lpstr>خطوات التدريس بالطريقة الهيربارتية : </vt:lpstr>
      <vt:lpstr>خطوات التدريس بالطريقة الهيربارتية</vt:lpstr>
      <vt:lpstr>اسئلة</vt:lpstr>
      <vt:lpstr> ايجابيات الطريقة الهيربارتية : </vt:lpstr>
      <vt:lpstr>اسئلة</vt:lpstr>
      <vt:lpstr> سلبيات الطريقة الهيربارتية : </vt:lpstr>
      <vt:lpstr>اسئلة</vt:lpstr>
      <vt:lpstr>5. طريقة حل المشكلات</vt:lpstr>
      <vt:lpstr>اسئلة</vt:lpstr>
      <vt:lpstr> أنواع المشكلات : </vt:lpstr>
      <vt:lpstr>اسئلة</vt:lpstr>
      <vt:lpstr>طرائق حل المشكلات : </vt:lpstr>
      <vt:lpstr>  خطوات حل المشكلة : </vt:lpstr>
      <vt:lpstr>س/ ماهو نوع المشكلة</vt:lpstr>
      <vt:lpstr>اسئلة</vt:lpstr>
      <vt:lpstr>عرض تقديمي في PowerPoint</vt:lpstr>
      <vt:lpstr> ميزات طريقة حل المشكلات : </vt:lpstr>
      <vt:lpstr>النقد الموجه لطريقة حل المشكلات :</vt:lpstr>
      <vt:lpstr>اسئلة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Dr.Rasha Ali</dc:creator>
  <cp:lastModifiedBy>rashaali</cp:lastModifiedBy>
  <cp:revision>12</cp:revision>
  <dcterms:created xsi:type="dcterms:W3CDTF">2024-02-07T13:03:59Z</dcterms:created>
  <dcterms:modified xsi:type="dcterms:W3CDTF">2025-01-24T20:39:36Z</dcterms:modified>
</cp:coreProperties>
</file>