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256" r:id="rId2"/>
    <p:sldId id="362" r:id="rId3"/>
    <p:sldId id="379" r:id="rId4"/>
    <p:sldId id="354" r:id="rId5"/>
    <p:sldId id="367" r:id="rId6"/>
    <p:sldId id="380" r:id="rId7"/>
    <p:sldId id="378" r:id="rId8"/>
    <p:sldId id="371" r:id="rId9"/>
    <p:sldId id="376" r:id="rId10"/>
    <p:sldId id="384" r:id="rId11"/>
    <p:sldId id="382" r:id="rId12"/>
    <p:sldId id="383" r:id="rId13"/>
    <p:sldId id="386" r:id="rId14"/>
    <p:sldId id="292" r:id="rId15"/>
  </p:sldIdLst>
  <p:sldSz cx="9144000" cy="6858000" type="screen4x3"/>
  <p:notesSz cx="6946900" cy="9283700"/>
  <p:custDataLst>
    <p:tags r:id="rId1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00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rtl="1">
              <a:defRPr sz="1200">
                <a:ea typeface="굴림" pitchFamily="34" charset="-127"/>
              </a:defRPr>
            </a:lvl1pPr>
          </a:lstStyle>
          <a:p>
            <a:endParaRPr lang="ar-SA" altLang="ar-IQ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l" defTabSz="925513" rtl="1">
              <a:defRPr sz="1200">
                <a:ea typeface="굴림" pitchFamily="34" charset="-127"/>
              </a:defRPr>
            </a:lvl1pPr>
          </a:lstStyle>
          <a:p>
            <a:endParaRPr lang="ar-SA" altLang="ar-IQ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/>
              <a:t>انقر لتحريرأنماط نص الشريحة الرئيسية</a:t>
            </a:r>
          </a:p>
          <a:p>
            <a:pPr lvl="1"/>
            <a:r>
              <a:rPr lang="ar-SA" altLang="ar-IQ"/>
              <a:t>المستوى الثاني</a:t>
            </a:r>
          </a:p>
          <a:p>
            <a:pPr lvl="2"/>
            <a:r>
              <a:rPr lang="ar-SA" altLang="ar-IQ"/>
              <a:t>المستوى الثالث</a:t>
            </a:r>
          </a:p>
          <a:p>
            <a:pPr lvl="3"/>
            <a:r>
              <a:rPr lang="ar-SA" altLang="ar-IQ"/>
              <a:t>المستوى الرابع</a:t>
            </a:r>
          </a:p>
          <a:p>
            <a:pPr lvl="4"/>
            <a:r>
              <a:rPr lang="ar-SA" altLang="ar-IQ"/>
              <a:t>المستوى الخامس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rtl="1">
              <a:defRPr sz="1200">
                <a:ea typeface="굴림" pitchFamily="34" charset="-127"/>
              </a:defRPr>
            </a:lvl1pPr>
          </a:lstStyle>
          <a:p>
            <a:endParaRPr lang="ar-SA" altLang="ar-IQ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l" defTabSz="925513" rtl="1">
              <a:defRPr sz="1200">
                <a:ea typeface="굴림" pitchFamily="34" charset="-127"/>
              </a:defRPr>
            </a:lvl1pPr>
          </a:lstStyle>
          <a:p>
            <a:fld id="{405D1C12-8E8F-4E9C-BDD2-C0882A9EDD42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631770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r" rtl="1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altLang="ar-IQ" noProof="0"/>
              <a:t>انقر لتحرير نمط العنوان الرئيسي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ar-SA" altLang="ar-IQ" noProof="0"/>
              <a:t>انقر لتحرير نمط العنوان الثانوي الرئيسي</a:t>
            </a:r>
          </a:p>
        </p:txBody>
      </p:sp>
      <p:sp>
        <p:nvSpPr>
          <p:cNvPr id="4624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4625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BC3B4B-E9D0-4275-936D-724755C6F291}" type="slidenum">
              <a:rPr lang="ar-SA" altLang="ar-IQ"/>
              <a:t>‹#›</a:t>
            </a:fld>
            <a:endParaRPr lang="ar-SA" alt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2BD24-A532-4653-888D-7803212BB478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22181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9050B-056F-487D-84CA-E5C31179D47D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21298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15CC81AA-61AB-4B6E-8D92-A4DECCC543C7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5830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0E56D4CF-54C2-4D97-83C7-D1DBBADF684A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3491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026E5-56A9-4AF8-8CA6-DBA85DDF1696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2317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27595-81F1-4DC4-B978-A94813136EA0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38574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3819F-7AC4-4E5E-93E4-31C8F1C72D58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37914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5E09-2D97-4B29-9727-6BC2E00431B4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32648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5CE3-8B10-4BEA-89A9-9E0EEF2C3139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1378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92C04-236D-4BFE-A30E-A29865C985E2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077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D687-4F31-4588-B1A1-159DEBB8B4BD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1242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D865D-B7FD-4E9C-81F0-5A2941A6C88A}" type="slidenum">
              <a:rPr lang="ar-SA" altLang="ar-IQ"/>
              <a:t>‹#›</a:t>
            </a:fld>
            <a:endParaRPr lang="ar-SA" altLang="ar-IQ"/>
          </a:p>
        </p:txBody>
      </p:sp>
    </p:spTree>
    <p:extLst>
      <p:ext uri="{BB962C8B-B14F-4D97-AF65-F5344CB8AC3E}">
        <p14:creationId xmlns:p14="http://schemas.microsoft.com/office/powerpoint/2010/main" val="14500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/>
              <a:t>انقر لتحرير نمط عنوان الشريحة الرئيسية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/>
              <a:t>انقر لتحريرأنماط نص الشريحة الرئيسية</a:t>
            </a:r>
          </a:p>
          <a:p>
            <a:pPr lvl="1"/>
            <a:r>
              <a:rPr lang="ar-SA" altLang="ar-IQ"/>
              <a:t>المستوى الثاني</a:t>
            </a:r>
          </a:p>
          <a:p>
            <a:pPr lvl="2"/>
            <a:r>
              <a:rPr lang="ar-SA" altLang="ar-IQ"/>
              <a:t>المستوى الثالث</a:t>
            </a:r>
          </a:p>
          <a:p>
            <a:pPr lvl="3"/>
            <a:r>
              <a:rPr lang="ar-SA" altLang="ar-IQ"/>
              <a:t>المستوى الرابع</a:t>
            </a:r>
          </a:p>
          <a:p>
            <a:pPr lvl="4"/>
            <a:r>
              <a:rPr lang="ar-SA" altLang="ar-IQ"/>
              <a:t>المستوى الخامس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000">
                <a:latin typeface="+mn-lt"/>
                <a:ea typeface="굴림" pitchFamily="34" charset="-127"/>
              </a:defRPr>
            </a:lvl1pPr>
          </a:lstStyle>
          <a:p>
            <a:endParaRPr lang="ar-SA" altLang="ar-IQ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000">
                <a:latin typeface="+mn-lt"/>
                <a:ea typeface="굴림" pitchFamily="34" charset="-127"/>
              </a:defRPr>
            </a:lvl1pPr>
          </a:lstStyle>
          <a:p>
            <a:endParaRPr lang="ar-SA" altLang="ar-IQ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000">
                <a:latin typeface="+mn-lt"/>
                <a:ea typeface="굴림" pitchFamily="34" charset="-127"/>
              </a:defRPr>
            </a:lvl1pPr>
          </a:lstStyle>
          <a:p>
            <a:fld id="{4F20EAA7-A23E-4F87-AC6B-228AC2615768}" type="slidenum">
              <a:rPr lang="ar-SA" altLang="ar-IQ"/>
              <a:t>‹#›</a:t>
            </a:fld>
            <a:endParaRPr lang="ar-SA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59832" y="2708920"/>
            <a:ext cx="5976664" cy="79208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br>
              <a:rPr lang="ar-IQ" sz="2400" b="1">
                <a:solidFill>
                  <a:schemeClr val="tx2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</a:br>
            <a:endParaRPr lang="ar-SA" altLang="ar-IQ" sz="2400" b="1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771801" y="2348880"/>
            <a:ext cx="6108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 fontAlgn="auto">
              <a:spcBef>
                <a:spcPct val="0"/>
              </a:spcBef>
              <a:spcAft>
                <a:spcPct val="0"/>
              </a:spcAft>
            </a:pPr>
            <a:endParaRPr lang="ar-IQ" sz="18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71801" y="404664"/>
            <a:ext cx="6192687" cy="4896544"/>
          </a:xfrm>
        </p:spPr>
        <p:txBody>
          <a:bodyPr/>
          <a:lstStyle/>
          <a:p>
            <a:pPr lvl="0" indent="-306705"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IQ" sz="3200" b="1" dirty="0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محاضرات في مادة جغرافية </a:t>
            </a:r>
            <a:r>
              <a:rPr lang="ar-IQ" sz="3200" b="1" dirty="0" err="1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أوراسيا</a:t>
            </a:r>
            <a:r>
              <a:rPr lang="ar-IQ" sz="3200" b="1" dirty="0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 </a:t>
            </a:r>
          </a:p>
          <a:p>
            <a:pPr lvl="0" indent="-306705"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IQ" sz="3200" b="1" dirty="0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المرحلة الثانية/ صباحي قسم الجغرافية </a:t>
            </a:r>
          </a:p>
          <a:p>
            <a:pPr lvl="0" indent="-306705"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IQ" sz="3200" b="1" dirty="0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كلية التربية –الجامعة المستنصرية</a:t>
            </a:r>
          </a:p>
          <a:p>
            <a:pPr lvl="0" indent="-306705"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IQ" sz="3200" b="1" dirty="0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قارة </a:t>
            </a:r>
            <a:r>
              <a:rPr lang="ar-IQ" sz="3200" b="1" dirty="0" err="1">
                <a:solidFill>
                  <a:srgbClr val="00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اوربا</a:t>
            </a:r>
            <a:endParaRPr lang="ar-IQ" sz="3200" b="1" dirty="0">
              <a:solidFill>
                <a:srgbClr val="000000"/>
              </a:solidFill>
              <a:latin typeface="Andalus" panose="02020603050405020304" pitchFamily="18" charset="-78"/>
              <a:ea typeface="Calibri"/>
              <a:cs typeface="Andalus" panose="02020603050405020304" pitchFamily="18" charset="-78"/>
            </a:endParaRPr>
          </a:p>
          <a:p>
            <a:pPr lvl="0" indent="-306705" algn="ctr">
              <a:lnSpc>
                <a:spcPct val="150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IQ" sz="3200" b="1" dirty="0" err="1">
                <a:solidFill>
                  <a:srgbClr val="FF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م.م</a:t>
            </a:r>
            <a:r>
              <a:rPr lang="ar-IQ" sz="3200" b="1" dirty="0">
                <a:solidFill>
                  <a:srgbClr val="FF0000"/>
                </a:solidFill>
                <a:latin typeface="Andalus" panose="02020603050405020304" pitchFamily="18" charset="-78"/>
                <a:ea typeface="Calibri"/>
                <a:cs typeface="Andalus" panose="02020603050405020304" pitchFamily="18" charset="-78"/>
              </a:rPr>
              <a:t>.  رغد حسين علي</a:t>
            </a:r>
            <a:endParaRPr lang="en-US" sz="3200" b="1" dirty="0">
              <a:solidFill>
                <a:srgbClr val="FF0000"/>
              </a:solidFill>
              <a:latin typeface="Andalus" panose="02020603050405020304" pitchFamily="18" charset="-78"/>
              <a:ea typeface="Calibri"/>
              <a:cs typeface="Andalus" panose="02020603050405020304" pitchFamily="18" charset="-78"/>
            </a:endParaRPr>
          </a:p>
          <a:p>
            <a:pPr indent="-306705" algn="ctr">
              <a:lnSpc>
                <a:spcPct val="150000"/>
              </a:lnSpc>
              <a:spcAft>
                <a:spcPts val="1000"/>
              </a:spcAft>
            </a:pPr>
            <a:endParaRPr lang="en-US" sz="2000" b="1" u="sng" dirty="0">
              <a:latin typeface="Andalus" panose="02020603050405020304" pitchFamily="18" charset="-78"/>
              <a:ea typeface="Calibri"/>
              <a:cs typeface="Andalus" panose="02020603050405020304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9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" y="14595"/>
            <a:ext cx="9109953" cy="684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5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" y="0"/>
            <a:ext cx="91342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1157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وجة 6"/>
          <p:cNvSpPr/>
          <p:nvPr/>
        </p:nvSpPr>
        <p:spPr bwMode="auto">
          <a:xfrm>
            <a:off x="566096" y="2708920"/>
            <a:ext cx="8136904" cy="2714600"/>
          </a:xfrm>
          <a:prstGeom prst="wave">
            <a:avLst>
              <a:gd name="adj1" fmla="val 12500"/>
              <a:gd name="adj2" fmla="val 39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4294967294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ar-IQ" sz="4800" b="1" i="1" u="none" strike="noStrike" cap="all" normalizeH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نهاية المحاضرة</a:t>
            </a:r>
          </a:p>
        </p:txBody>
      </p:sp>
    </p:spTree>
    <p:extLst>
      <p:ext uri="{BB962C8B-B14F-4D97-AF65-F5344CB8AC3E}">
        <p14:creationId xmlns:p14="http://schemas.microsoft.com/office/powerpoint/2010/main" val="23406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304925"/>
            <a:ext cx="8209161" cy="489585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IQ" sz="2800" b="1" dirty="0">
                <a:latin typeface="Times New Roman"/>
                <a:ea typeface="Calibri"/>
                <a:cs typeface="Arabic Transparent"/>
              </a:rPr>
              <a:t>قــــارة </a:t>
            </a:r>
            <a:r>
              <a:rPr lang="ar-IQ" sz="2800" b="1" dirty="0" err="1">
                <a:latin typeface="Times New Roman"/>
                <a:ea typeface="Calibri"/>
                <a:cs typeface="Arabic Transparent"/>
              </a:rPr>
              <a:t>اوربـــــا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justLow">
              <a:lnSpc>
                <a:spcPct val="115000"/>
              </a:lnSpc>
              <a:spcAft>
                <a:spcPts val="0"/>
              </a:spcAft>
            </a:pPr>
            <a:r>
              <a:rPr lang="ar-IQ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أولاً- اصل التسمية:- 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spcAft>
                <a:spcPts val="0"/>
              </a:spcAft>
            </a:pPr>
            <a:r>
              <a:rPr lang="ar-IQ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ar-IQ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يعتقد ان اسم أوربا مشتق من </a:t>
            </a:r>
            <a:r>
              <a:rPr lang="ar-IQ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الأسم</a:t>
            </a:r>
            <a:r>
              <a:rPr lang="ar-IQ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السامي القديم  </a:t>
            </a:r>
            <a:r>
              <a:rPr lang="en-US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Areb</a:t>
            </a:r>
            <a:r>
              <a:rPr lang="ar-IQ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وهو </a:t>
            </a:r>
            <a:r>
              <a:rPr lang="ar-IQ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الأسم</a:t>
            </a:r>
            <a:r>
              <a:rPr lang="ar-IQ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الذي كان يطلقه البحارة الآشوريون على المنطقة الممتدة غربي بحر </a:t>
            </a:r>
            <a:r>
              <a:rPr lang="ar-IQ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أيجة</a:t>
            </a:r>
            <a:r>
              <a:rPr lang="ar-IQ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وكانوا يقصدون بذلك الأرض التي تغرب عنها الشمس . 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spcAft>
                <a:spcPts val="0"/>
              </a:spcAft>
            </a:pPr>
            <a:r>
              <a:rPr lang="ar-IQ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ثانياً- خصائص الموقع :-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spcAft>
                <a:spcPts val="0"/>
              </a:spcAft>
            </a:pPr>
            <a:r>
              <a:rPr lang="ar-IQ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 تعد القارة الأوربية من الناحية الجغرافية العامة </a:t>
            </a:r>
            <a:r>
              <a:rPr lang="ar-IQ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إمتداداً</a:t>
            </a:r>
            <a:r>
              <a:rPr lang="ar-IQ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لقارة آسيا فهي شبه جزيرة لها, ويمكن تقسيمها الى قسمين رئيسيين :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20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اوربا</a:t>
            </a:r>
            <a:r>
              <a:rPr lang="ar-IQ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البحرية :</a:t>
            </a:r>
            <a:r>
              <a:rPr lang="ar-IQ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 او شبه الجزيرة ) وتشمل اشباه الجزر والجزر .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IQ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الجذع الأوربي :</a:t>
            </a:r>
            <a:r>
              <a:rPr lang="ar-IQ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ويقصد به الجزء الداخلي من القارة الذي يربطها بقارة آسيا .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spcAft>
                <a:spcPts val="0"/>
              </a:spcAft>
            </a:pPr>
            <a:r>
              <a:rPr lang="ar-IQ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تعد </a:t>
            </a:r>
            <a:r>
              <a:rPr lang="ar-IQ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اوربا</a:t>
            </a:r>
            <a:r>
              <a:rPr lang="ar-IQ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من أصغر القارات مساحةً بعد أستراليا إذ تبلغ مساحتها حوالي 10 ملايين كيلومتر مربع ,( أي نحو 3,8 مليون ميل مربع )	وهي بهذه المساحة تصل الى حوالي 7% من مساحة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78"/>
            <a:ext cx="9144000" cy="692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1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11560" y="1340768"/>
            <a:ext cx="8209532" cy="4895850"/>
          </a:xfrm>
        </p:spPr>
        <p:txBody>
          <a:bodyPr/>
          <a:lstStyle/>
          <a:p>
            <a:pPr lvl="0" algn="justLow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ar-IQ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اليابس العالمي , والقارة ذات سواحل طويلة بالنسبة لمساحتها, وهي بذلك تفوق سواحل اية قارة اخرى وذلك بسبب تداخل كثير من البحار في يابسها , فنجد اذرعاً من المحيطين المنجمد الشمالي و الأطلسي تتوغل في يابسها الشمالي والغربي , أما في الجنوب فيكتنفها البحر المتوسط والبحر </a:t>
            </a:r>
            <a:r>
              <a:rPr lang="ar-IQ" sz="20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الدرياتي</a:t>
            </a:r>
            <a:r>
              <a:rPr lang="ar-IQ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وبحر </a:t>
            </a:r>
            <a:r>
              <a:rPr lang="ar-IQ" sz="20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أيجة</a:t>
            </a:r>
            <a:r>
              <a:rPr lang="ar-IQ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, هذا وفضلاً عن البحر الاسود في الجنوب الشرقي.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Low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ar-IQ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ويكتظ في قارة أوربا السكان فهي تعول( عدا الاتحاد السوفييتي سابقاً ) 536 مليون نسمة عام (1982) اي حوالي 11,7% من سكان العالم , وهي اكثف القارات بعد </a:t>
            </a:r>
            <a:r>
              <a:rPr lang="ar-IQ" sz="20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بعد</a:t>
            </a:r>
            <a:r>
              <a:rPr lang="ar-IQ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آسيا حيث تبلغ كثافتها 94 شخصاً في الكيلومتر المربع الواحد.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Low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ar-IQ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وتبدو حدود قارة </a:t>
            </a:r>
            <a:r>
              <a:rPr lang="ar-IQ" sz="20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اوربا</a:t>
            </a:r>
            <a:r>
              <a:rPr lang="ar-IQ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واضحة في الشمال حيث يحدها المحيط المنجمد الشمالي , وفي الغرب المحيط الأطلسي , وفي الجنوب تحدها مياه البحر المتوسط ومياه مضيق البسفور والدردنيل وبحر مرمرة ثم البحر الأسود , أما في الشرق فتبدو غير واضحة بينها وبين قارة آسيا , الا أن يمكن تحديدها على </a:t>
            </a:r>
            <a:r>
              <a:rPr lang="ar-IQ" sz="20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أعتبار</a:t>
            </a:r>
            <a:r>
              <a:rPr lang="ar-IQ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جبال الأورال ونهر الأورال ومرتفعات القوقاز حدوداً فاصلة بين القارتين 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Low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ar-IQ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Low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ar-IQ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969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1222319"/>
            <a:ext cx="8316416" cy="260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</a:pPr>
            <a:r>
              <a:rPr lang="ar-IQ" sz="2000" b="1" kern="0" dirty="0">
                <a:solidFill>
                  <a:srgbClr val="FF0000"/>
                </a:solidFill>
                <a:latin typeface="Century Schoolbook"/>
                <a:cs typeface="Times New Roman"/>
              </a:rPr>
              <a:t>. </a:t>
            </a:r>
            <a:r>
              <a:rPr lang="ar-IQ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هذا وتقع معظم قارة أوربا في نطاق العروض المعتدلة , ولا يمتد  منها سوى قسم صغير داخل الدائرة القطبية الشمالية , حيث يقع أقصى شمال النرويج عند دائرة عرض 71 شمالاً , اما في الجنوب فتمتد اراضيها الى دائرة عرض 36 شمالاً , حيث يقع رأس طريفة  </a:t>
            </a:r>
            <a:r>
              <a:rPr lang="en-US" sz="20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Tarifa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ar-IQ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في اقصى جنوب شبه جزيرة أيبريا, وهي بذلك تشغل حوالي 35 دائرة عرض , كما يمتد يابسها من الغرب الى الشرق بنحو 70 خط طول فهي تقع بين خطي طول 10 غرباً ( من غرب </a:t>
            </a:r>
            <a:r>
              <a:rPr lang="ar-IQ" sz="20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آيرلنده</a:t>
            </a:r>
            <a:r>
              <a:rPr lang="ar-IQ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و 60 شرقاً ( عند جبال الأورال ) .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</a:pPr>
            <a:r>
              <a:rPr lang="ar-IQ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8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0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" y="188640"/>
            <a:ext cx="9135033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0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5"/>
  <p:tag name="AS_OS" val="Microsoft Windows NT 10.0.20348.0"/>
  <p:tag name="AS_RELEASE_DATE" val="2023.12.14"/>
  <p:tag name="AS_TITLE" val="Aspose.Slides for .NET6"/>
  <p:tag name="AS_VERSION" val="23.12"/>
</p:tagLst>
</file>

<file path=ppt/theme/theme1.xml><?xml version="1.0" encoding="utf-8"?>
<a:theme xmlns:a="http://schemas.openxmlformats.org/drawingml/2006/main" name="Presentation for report on country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Century Schoolbook"/>
        <a:cs typeface="Times New Roman"/>
      </a:majorFont>
      <a:minorFont>
        <a:latin typeface="Century Schoolbook"/>
        <a:ea typeface="Century Schoolbook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IQ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IQ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5771</TotalTime>
  <Words>435</Words>
  <Application>Microsoft Office PowerPoint</Application>
  <PresentationFormat>عرض على الشاشة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Andalus</vt:lpstr>
      <vt:lpstr>Arial</vt:lpstr>
      <vt:lpstr>Calibri</vt:lpstr>
      <vt:lpstr>Century Schoolbook</vt:lpstr>
      <vt:lpstr>Tahoma</vt:lpstr>
      <vt:lpstr>Times New Roman</vt:lpstr>
      <vt:lpstr>Presentation for report on country</vt:lpstr>
      <vt:lpstr>   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التحليل المكانـي للصناعات الجبسيـة في محافظـة الأنبـار</dc:title>
  <dc:creator>Mariam Hamid</dc:creator>
  <cp:lastModifiedBy>lenovo</cp:lastModifiedBy>
  <cp:revision>190</cp:revision>
  <dcterms:created xsi:type="dcterms:W3CDTF">2020-05-31T18:35:16Z</dcterms:created>
  <dcterms:modified xsi:type="dcterms:W3CDTF">2025-02-06T18:39:47Z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TC010183711025</vt:lpwstr>
  </property>
</Properties>
</file>