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5"/>
  </p:notesMasterIdLst>
  <p:sldIdLst>
    <p:sldId id="256" r:id="rId2"/>
    <p:sldId id="413" r:id="rId3"/>
    <p:sldId id="414" r:id="rId4"/>
    <p:sldId id="416" r:id="rId5"/>
    <p:sldId id="415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292" r:id="rId14"/>
  </p:sldIdLst>
  <p:sldSz cx="9144000" cy="6858000" type="screen4x3"/>
  <p:notesSz cx="6946900" cy="9283700"/>
  <p:custDataLst>
    <p:tags r:id="rId16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500" autoAdjust="0"/>
  </p:normalViewPr>
  <p:slideViewPr>
    <p:cSldViewPr>
      <p:cViewPr varScale="1">
        <p:scale>
          <a:sx n="79" d="100"/>
          <a:sy n="79" d="100"/>
        </p:scale>
        <p:origin x="157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rtl="1">
              <a:defRPr sz="1200">
                <a:ea typeface="굴림" pitchFamily="34" charset="-127"/>
              </a:defRPr>
            </a:lvl1pPr>
          </a:lstStyle>
          <a:p>
            <a:endParaRPr lang="ar-SA" altLang="ar-IQ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l" defTabSz="925513" rtl="1">
              <a:defRPr sz="1200">
                <a:ea typeface="굴림" pitchFamily="34" charset="-127"/>
              </a:defRPr>
            </a:lvl1pPr>
          </a:lstStyle>
          <a:p>
            <a:endParaRPr lang="ar-SA" altLang="ar-IQ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IQ"/>
              <a:t>انقر لتحريرأنماط نص الشريحة الرئيسية</a:t>
            </a:r>
          </a:p>
          <a:p>
            <a:pPr lvl="1"/>
            <a:r>
              <a:rPr lang="ar-SA" altLang="ar-IQ"/>
              <a:t>المستوى الثاني</a:t>
            </a:r>
          </a:p>
          <a:p>
            <a:pPr lvl="2"/>
            <a:r>
              <a:rPr lang="ar-SA" altLang="ar-IQ"/>
              <a:t>المستوى الثالث</a:t>
            </a:r>
          </a:p>
          <a:p>
            <a:pPr lvl="3"/>
            <a:r>
              <a:rPr lang="ar-SA" altLang="ar-IQ"/>
              <a:t>المستوى الرابع</a:t>
            </a:r>
          </a:p>
          <a:p>
            <a:pPr lvl="4"/>
            <a:r>
              <a:rPr lang="ar-SA" altLang="ar-IQ"/>
              <a:t>المستوى الخامس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rtl="1">
              <a:defRPr sz="1200">
                <a:ea typeface="굴림" pitchFamily="34" charset="-127"/>
              </a:defRPr>
            </a:lvl1pPr>
          </a:lstStyle>
          <a:p>
            <a:endParaRPr lang="ar-SA" altLang="ar-IQ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l" defTabSz="925513" rtl="1">
              <a:defRPr sz="1200">
                <a:ea typeface="굴림" pitchFamily="34" charset="-127"/>
              </a:defRPr>
            </a:lvl1pPr>
          </a:lstStyle>
          <a:p>
            <a:fld id="{405D1C12-8E8F-4E9C-BDD2-C0882A9EDD42}" type="slidenum">
              <a:rPr lang="ar-SA" altLang="ar-IQ"/>
              <a:t>‹#›</a:t>
            </a:fld>
            <a:endParaRPr lang="ar-SA" altLang="ar-IQ"/>
          </a:p>
        </p:txBody>
      </p:sp>
    </p:spTree>
    <p:extLst>
      <p:ext uri="{BB962C8B-B14F-4D97-AF65-F5344CB8AC3E}">
        <p14:creationId xmlns:p14="http://schemas.microsoft.com/office/powerpoint/2010/main" val="1631770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r" rtl="1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r" rtl="1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r" rtl="1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r" rtl="1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1828800"/>
            <a:ext cx="5343525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ar-SA" altLang="ar-IQ" noProof="0"/>
              <a:t>انقر لتحرير نمط العنوان الرئيسي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6350" y="4184650"/>
            <a:ext cx="4946650" cy="1368425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ar-SA" altLang="ar-IQ" noProof="0"/>
              <a:t>انقر لتحرير نمط العنوان الثانوي الرئيسي</a:t>
            </a:r>
          </a:p>
        </p:txBody>
      </p:sp>
      <p:sp>
        <p:nvSpPr>
          <p:cNvPr id="46249" name="Rectangle 169"/>
          <p:cNvSpPr>
            <a:spLocks noGrp="1" noChangeArrowheads="1"/>
          </p:cNvSpPr>
          <p:nvPr>
            <p:ph type="dt" sz="half" idx="2"/>
          </p:nvPr>
        </p:nvSpPr>
        <p:spPr>
          <a:xfrm>
            <a:off x="1225550" y="62007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46250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3303588" y="6200775"/>
            <a:ext cx="3636962" cy="457200"/>
          </a:xfrm>
        </p:spPr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46251" name="Rectangle 1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2950" y="62007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DBC3B4B-E9D0-4275-936D-724755C6F291}" type="slidenum">
              <a:rPr lang="ar-SA" altLang="ar-IQ"/>
              <a:t>‹#›</a:t>
            </a:fld>
            <a:endParaRPr lang="ar-SA" altLang="ar-IQ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2BD24-A532-4653-888D-7803212BB478}" type="slidenum">
              <a:rPr lang="ar-SA" altLang="ar-IQ"/>
              <a:t>‹#›</a:t>
            </a:fld>
            <a:endParaRPr lang="ar-SA" altLang="ar-IQ"/>
          </a:p>
        </p:txBody>
      </p:sp>
    </p:spTree>
    <p:extLst>
      <p:ext uri="{BB962C8B-B14F-4D97-AF65-F5344CB8AC3E}">
        <p14:creationId xmlns:p14="http://schemas.microsoft.com/office/powerpoint/2010/main" val="221819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23075" y="225425"/>
            <a:ext cx="1925638" cy="5975350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042988" y="225425"/>
            <a:ext cx="5627687" cy="597535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9050B-056F-487D-84CA-E5C31179D47D}" type="slidenum">
              <a:rPr lang="ar-SA" altLang="ar-IQ"/>
              <a:t>‹#›</a:t>
            </a:fld>
            <a:endParaRPr lang="ar-SA" altLang="ar-IQ"/>
          </a:p>
        </p:txBody>
      </p:sp>
    </p:spTree>
    <p:extLst>
      <p:ext uri="{BB962C8B-B14F-4D97-AF65-F5344CB8AC3E}">
        <p14:creationId xmlns:p14="http://schemas.microsoft.com/office/powerpoint/2010/main" val="212984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عنوان، ونص، وقصاصة فن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قصاصة الفنية 3"/>
          <p:cNvSpPr>
            <a:spLocks noGrp="1"/>
          </p:cNvSpPr>
          <p:nvPr>
            <p:ph type="clipArt"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/>
          <a:p>
            <a:r>
              <a:rPr lang="ar-SA"/>
              <a:t>انقر فوق الأيقونة لإضافة صورة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1042988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54350" y="6308725"/>
            <a:ext cx="3636963" cy="349250"/>
          </a:xfrm>
        </p:spPr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15CC81AA-61AB-4B6E-8D92-A4DECCC543C7}" type="slidenum">
              <a:rPr lang="ar-SA" altLang="ar-IQ"/>
              <a:t>‹#›</a:t>
            </a:fld>
            <a:endParaRPr lang="ar-SA" altLang="ar-IQ"/>
          </a:p>
        </p:txBody>
      </p:sp>
    </p:spTree>
    <p:extLst>
      <p:ext uri="{BB962C8B-B14F-4D97-AF65-F5344CB8AC3E}">
        <p14:creationId xmlns:p14="http://schemas.microsoft.com/office/powerpoint/2010/main" val="158307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عنوان ونص فوق 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7705725" cy="2371725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042988" y="3829050"/>
            <a:ext cx="7705725" cy="2371725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1042988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54350" y="6308725"/>
            <a:ext cx="3636963" cy="349250"/>
          </a:xfrm>
        </p:spPr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0E56D4CF-54C2-4D97-83C7-D1DBBADF684A}" type="slidenum">
              <a:rPr lang="ar-SA" altLang="ar-IQ"/>
              <a:t>‹#›</a:t>
            </a:fld>
            <a:endParaRPr lang="ar-SA" altLang="ar-IQ"/>
          </a:p>
        </p:txBody>
      </p:sp>
    </p:spTree>
    <p:extLst>
      <p:ext uri="{BB962C8B-B14F-4D97-AF65-F5344CB8AC3E}">
        <p14:creationId xmlns:p14="http://schemas.microsoft.com/office/powerpoint/2010/main" val="134919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026E5-56A9-4AF8-8CA6-DBA85DDF1696}" type="slidenum">
              <a:rPr lang="ar-SA" altLang="ar-IQ"/>
              <a:t>‹#›</a:t>
            </a:fld>
            <a:endParaRPr lang="ar-SA" altLang="ar-IQ"/>
          </a:p>
        </p:txBody>
      </p:sp>
    </p:spTree>
    <p:extLst>
      <p:ext uri="{BB962C8B-B14F-4D97-AF65-F5344CB8AC3E}">
        <p14:creationId xmlns:p14="http://schemas.microsoft.com/office/powerpoint/2010/main" val="23178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27595-81F1-4DC4-B978-A94813136EA0}" type="slidenum">
              <a:rPr lang="ar-SA" altLang="ar-IQ"/>
              <a:t>‹#›</a:t>
            </a:fld>
            <a:endParaRPr lang="ar-SA" altLang="ar-IQ"/>
          </a:p>
        </p:txBody>
      </p:sp>
    </p:spTree>
    <p:extLst>
      <p:ext uri="{BB962C8B-B14F-4D97-AF65-F5344CB8AC3E}">
        <p14:creationId xmlns:p14="http://schemas.microsoft.com/office/powerpoint/2010/main" val="38574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3819F-7AC4-4E5E-93E4-31C8F1C72D58}" type="slidenum">
              <a:rPr lang="ar-SA" altLang="ar-IQ"/>
              <a:t>‹#›</a:t>
            </a:fld>
            <a:endParaRPr lang="ar-SA" altLang="ar-IQ"/>
          </a:p>
        </p:txBody>
      </p:sp>
    </p:spTree>
    <p:extLst>
      <p:ext uri="{BB962C8B-B14F-4D97-AF65-F5344CB8AC3E}">
        <p14:creationId xmlns:p14="http://schemas.microsoft.com/office/powerpoint/2010/main" val="379142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15E09-2D97-4B29-9727-6BC2E00431B4}" type="slidenum">
              <a:rPr lang="ar-SA" altLang="ar-IQ"/>
              <a:t>‹#›</a:t>
            </a:fld>
            <a:endParaRPr lang="ar-SA" altLang="ar-IQ"/>
          </a:p>
        </p:txBody>
      </p:sp>
    </p:spTree>
    <p:extLst>
      <p:ext uri="{BB962C8B-B14F-4D97-AF65-F5344CB8AC3E}">
        <p14:creationId xmlns:p14="http://schemas.microsoft.com/office/powerpoint/2010/main" val="32648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15CE3-8B10-4BEA-89A9-9E0EEF2C3139}" type="slidenum">
              <a:rPr lang="ar-SA" altLang="ar-IQ"/>
              <a:t>‹#›</a:t>
            </a:fld>
            <a:endParaRPr lang="ar-SA" altLang="ar-IQ"/>
          </a:p>
        </p:txBody>
      </p:sp>
    </p:spTree>
    <p:extLst>
      <p:ext uri="{BB962C8B-B14F-4D97-AF65-F5344CB8AC3E}">
        <p14:creationId xmlns:p14="http://schemas.microsoft.com/office/powerpoint/2010/main" val="113787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92C04-236D-4BFE-A30E-A29865C985E2}" type="slidenum">
              <a:rPr lang="ar-SA" altLang="ar-IQ"/>
              <a:t>‹#›</a:t>
            </a:fld>
            <a:endParaRPr lang="ar-SA" altLang="ar-IQ"/>
          </a:p>
        </p:txBody>
      </p:sp>
    </p:spTree>
    <p:extLst>
      <p:ext uri="{BB962C8B-B14F-4D97-AF65-F5344CB8AC3E}">
        <p14:creationId xmlns:p14="http://schemas.microsoft.com/office/powerpoint/2010/main" val="10773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ED687-4F31-4588-B1A1-159DEBB8B4BD}" type="slidenum">
              <a:rPr lang="ar-SA" altLang="ar-IQ"/>
              <a:t>‹#›</a:t>
            </a:fld>
            <a:endParaRPr lang="ar-SA" altLang="ar-IQ"/>
          </a:p>
        </p:txBody>
      </p:sp>
    </p:spTree>
    <p:extLst>
      <p:ext uri="{BB962C8B-B14F-4D97-AF65-F5344CB8AC3E}">
        <p14:creationId xmlns:p14="http://schemas.microsoft.com/office/powerpoint/2010/main" val="112422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D865D-B7FD-4E9C-81F0-5A2941A6C88A}" type="slidenum">
              <a:rPr lang="ar-SA" altLang="ar-IQ"/>
              <a:t>‹#›</a:t>
            </a:fld>
            <a:endParaRPr lang="ar-SA" altLang="ar-IQ"/>
          </a:p>
        </p:txBody>
      </p:sp>
    </p:spTree>
    <p:extLst>
      <p:ext uri="{BB962C8B-B14F-4D97-AF65-F5344CB8AC3E}">
        <p14:creationId xmlns:p14="http://schemas.microsoft.com/office/powerpoint/2010/main" val="145000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25425"/>
            <a:ext cx="77057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IQ"/>
              <a:t>انقر لتحرير نمط عنوان الشريحة الرئيسية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04925"/>
            <a:ext cx="77057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IQ"/>
              <a:t>انقر لتحريرأنماط نص الشريحة الرئيسية</a:t>
            </a:r>
          </a:p>
          <a:p>
            <a:pPr lvl="1"/>
            <a:r>
              <a:rPr lang="ar-SA" altLang="ar-IQ"/>
              <a:t>المستوى الثاني</a:t>
            </a:r>
          </a:p>
          <a:p>
            <a:pPr lvl="2"/>
            <a:r>
              <a:rPr lang="ar-SA" altLang="ar-IQ"/>
              <a:t>المستوى الثالث</a:t>
            </a:r>
          </a:p>
          <a:p>
            <a:pPr lvl="3"/>
            <a:r>
              <a:rPr lang="ar-SA" altLang="ar-IQ"/>
              <a:t>المستوى الرابع</a:t>
            </a:r>
          </a:p>
          <a:p>
            <a:pPr lvl="4"/>
            <a:r>
              <a:rPr lang="ar-SA" altLang="ar-IQ"/>
              <a:t>المستوى الخامس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2988" y="6308725"/>
            <a:ext cx="18383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000">
                <a:latin typeface="+mn-lt"/>
                <a:ea typeface="굴림" pitchFamily="34" charset="-127"/>
              </a:defRPr>
            </a:lvl1pPr>
          </a:lstStyle>
          <a:p>
            <a:endParaRPr lang="ar-SA" altLang="ar-IQ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308725"/>
            <a:ext cx="363696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000">
                <a:latin typeface="+mn-lt"/>
                <a:ea typeface="굴림" pitchFamily="34" charset="-127"/>
              </a:defRPr>
            </a:lvl1pPr>
          </a:lstStyle>
          <a:p>
            <a:endParaRPr lang="ar-SA" altLang="ar-IQ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713" y="6308725"/>
            <a:ext cx="19050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>
              <a:defRPr sz="1000">
                <a:latin typeface="+mn-lt"/>
                <a:ea typeface="굴림" pitchFamily="34" charset="-127"/>
              </a:defRPr>
            </a:lvl1pPr>
          </a:lstStyle>
          <a:p>
            <a:fld id="{4F20EAA7-A23E-4F87-AC6B-228AC2615768}" type="slidenum">
              <a:rPr lang="ar-SA" altLang="ar-IQ"/>
              <a:t>‹#›</a:t>
            </a:fld>
            <a:endParaRPr lang="ar-SA" alt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xStyles>
    <p:titleStyle>
      <a:lvl1pPr algn="r" rtl="1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2pPr>
      <a:lvl3pPr algn="r" rtl="1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3pPr>
      <a:lvl4pPr algn="r" rtl="1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4pPr>
      <a:lvl5pPr algn="r" rtl="1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5pPr>
      <a:lvl6pPr marL="457200" algn="r" rtl="1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6pPr>
      <a:lvl7pPr marL="914400" algn="r" rtl="1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7pPr>
      <a:lvl8pPr marL="1371600" algn="r" rtl="1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8pPr>
      <a:lvl9pPr marL="1828800" algn="r" rtl="1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59832" y="2708920"/>
            <a:ext cx="5976664" cy="792088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ct val="0"/>
              </a:spcAft>
            </a:pPr>
            <a:br>
              <a:rPr lang="ar-IQ" sz="2400" b="1">
                <a:solidFill>
                  <a:schemeClr val="tx2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</a:br>
            <a:br>
              <a:rPr lang="ar-IQ" sz="2400" b="1">
                <a:solidFill>
                  <a:schemeClr val="tx2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</a:br>
            <a:br>
              <a:rPr lang="ar-IQ" sz="2400" b="1">
                <a:solidFill>
                  <a:schemeClr val="tx2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</a:br>
            <a:br>
              <a:rPr lang="ar-IQ" sz="2400" b="1">
                <a:solidFill>
                  <a:schemeClr val="tx2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</a:br>
            <a:br>
              <a:rPr lang="ar-IQ" sz="2400" b="1">
                <a:solidFill>
                  <a:schemeClr val="tx2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</a:br>
            <a:br>
              <a:rPr lang="ar-IQ" sz="2400" b="1">
                <a:solidFill>
                  <a:schemeClr val="tx2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</a:br>
            <a:br>
              <a:rPr lang="ar-IQ" sz="2400" b="1">
                <a:solidFill>
                  <a:schemeClr val="tx2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</a:br>
            <a:br>
              <a:rPr lang="ar-IQ" sz="2400" b="1">
                <a:solidFill>
                  <a:schemeClr val="tx2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</a:br>
            <a:br>
              <a:rPr lang="ar-IQ" sz="2400" b="1">
                <a:solidFill>
                  <a:schemeClr val="tx2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</a:br>
            <a:br>
              <a:rPr lang="ar-IQ" sz="2400" b="1">
                <a:solidFill>
                  <a:schemeClr val="tx2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</a:br>
            <a:br>
              <a:rPr lang="ar-IQ" sz="2400" b="1">
                <a:solidFill>
                  <a:schemeClr val="tx2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</a:br>
            <a:br>
              <a:rPr lang="ar-IQ" sz="2400" b="1">
                <a:solidFill>
                  <a:schemeClr val="tx2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</a:br>
            <a:br>
              <a:rPr lang="ar-IQ" sz="2400" b="1">
                <a:solidFill>
                  <a:schemeClr val="tx2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</a:br>
            <a:br>
              <a:rPr lang="ar-IQ" sz="2400" b="1">
                <a:solidFill>
                  <a:schemeClr val="tx2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</a:br>
            <a:br>
              <a:rPr lang="ar-IQ" sz="2400" b="1">
                <a:solidFill>
                  <a:schemeClr val="tx2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</a:br>
            <a:endParaRPr lang="ar-SA" altLang="ar-IQ" sz="2400" b="1">
              <a:solidFill>
                <a:schemeClr val="tx2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771801" y="2348880"/>
            <a:ext cx="6108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1" fontAlgn="auto">
              <a:spcBef>
                <a:spcPct val="0"/>
              </a:spcBef>
              <a:spcAft>
                <a:spcPct val="0"/>
              </a:spcAft>
            </a:pPr>
            <a:endParaRPr lang="ar-IQ" sz="1800" b="1"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771801" y="404664"/>
            <a:ext cx="6192687" cy="4896544"/>
          </a:xfrm>
        </p:spPr>
        <p:txBody>
          <a:bodyPr/>
          <a:lstStyle/>
          <a:p>
            <a:pPr lvl="0" indent="-306705" algn="ctr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</a:pPr>
            <a:r>
              <a:rPr lang="ar-IQ" sz="3200" b="1" dirty="0">
                <a:solidFill>
                  <a:srgbClr val="000000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  <a:t>محاضرات في مادة جغرافية </a:t>
            </a:r>
            <a:r>
              <a:rPr lang="ar-IQ" sz="3200" b="1" dirty="0" err="1">
                <a:solidFill>
                  <a:srgbClr val="000000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  <a:t>أوراسيا</a:t>
            </a:r>
            <a:r>
              <a:rPr lang="ar-IQ" sz="3200" b="1" dirty="0">
                <a:solidFill>
                  <a:srgbClr val="000000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  <a:t> </a:t>
            </a:r>
          </a:p>
          <a:p>
            <a:pPr lvl="0" indent="-306705" algn="ctr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</a:pPr>
            <a:r>
              <a:rPr lang="ar-IQ" sz="3200" b="1" dirty="0">
                <a:solidFill>
                  <a:srgbClr val="000000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  <a:t>المرحلة الثانية/ صباحي قسم الجغرافية </a:t>
            </a:r>
          </a:p>
          <a:p>
            <a:pPr lvl="0" indent="-306705" algn="ctr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</a:pPr>
            <a:r>
              <a:rPr lang="ar-IQ" sz="3200" b="1" dirty="0">
                <a:solidFill>
                  <a:srgbClr val="000000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  <a:t>كلية التربية –الجامعة المستنصرية</a:t>
            </a:r>
          </a:p>
          <a:p>
            <a:pPr lvl="0" indent="-306705" algn="ctr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</a:pPr>
            <a:r>
              <a:rPr lang="ar-IQ" sz="3200" b="1" dirty="0">
                <a:solidFill>
                  <a:srgbClr val="000000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  <a:t>تكملة محاضرة البنية الجيولوجية لقارة </a:t>
            </a:r>
            <a:r>
              <a:rPr lang="ar-IQ" sz="3200" b="1" dirty="0" err="1">
                <a:solidFill>
                  <a:srgbClr val="000000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  <a:t>اوربا</a:t>
            </a:r>
            <a:endParaRPr lang="ar-IQ" sz="3200" b="1" dirty="0">
              <a:solidFill>
                <a:srgbClr val="000000"/>
              </a:solidFill>
              <a:latin typeface="Andalus" panose="02020603050405020304" pitchFamily="18" charset="-78"/>
              <a:ea typeface="Calibri"/>
              <a:cs typeface="Andalus" panose="02020603050405020304" pitchFamily="18" charset="-78"/>
            </a:endParaRPr>
          </a:p>
          <a:p>
            <a:pPr lvl="0" indent="-306705" algn="ctr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</a:pPr>
            <a:r>
              <a:rPr lang="ar-IQ" sz="3200" b="1" u="sng" dirty="0" err="1">
                <a:solidFill>
                  <a:srgbClr val="FF0000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  <a:t>م.م</a:t>
            </a:r>
            <a:r>
              <a:rPr lang="ar-IQ" sz="3200" b="1" u="sng" dirty="0">
                <a:solidFill>
                  <a:srgbClr val="FF0000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  <a:t>.  رغد حسين علي</a:t>
            </a:r>
            <a:endParaRPr lang="en-US" sz="3200" b="1" u="sng" dirty="0">
              <a:solidFill>
                <a:srgbClr val="FF0000"/>
              </a:solidFill>
              <a:latin typeface="Andalus" panose="02020603050405020304" pitchFamily="18" charset="-78"/>
              <a:ea typeface="Calibri"/>
              <a:cs typeface="Andalus" panose="02020603050405020304" pitchFamily="18" charset="-78"/>
            </a:endParaRPr>
          </a:p>
          <a:p>
            <a:pPr indent="-306705" algn="ctr">
              <a:lnSpc>
                <a:spcPct val="150000"/>
              </a:lnSpc>
              <a:spcAft>
                <a:spcPts val="1000"/>
              </a:spcAft>
            </a:pPr>
            <a:endParaRPr lang="en-US" sz="2000" b="1" u="sng" dirty="0">
              <a:latin typeface="Andalus" panose="02020603050405020304" pitchFamily="18" charset="-78"/>
              <a:ea typeface="Calibri"/>
              <a:cs typeface="Andalus" panose="02020603050405020304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5B2B46-1A69-4D7D-2D27-7BFDB8B0D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ECEA6B8B-50CC-C2EC-DACE-ED1C87D3F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5025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0D851F-32BE-7FD3-7FB1-1CEAFF29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0CE5F19-8B2D-BBE1-2B29-B1514AFB4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04925"/>
            <a:ext cx="8353177" cy="4895850"/>
          </a:xfrm>
        </p:spPr>
        <p:txBody>
          <a:bodyPr/>
          <a:lstStyle/>
          <a:p>
            <a:r>
              <a:rPr lang="ar-IQ" dirty="0"/>
              <a:t> الثاني هو الكتلة </a:t>
            </a:r>
            <a:r>
              <a:rPr lang="ar-IQ" dirty="0" err="1"/>
              <a:t>البلطية</a:t>
            </a:r>
            <a:endParaRPr lang="ar-IQ" dirty="0"/>
          </a:p>
          <a:p>
            <a:endParaRPr lang="ar-IQ" dirty="0"/>
          </a:p>
          <a:p>
            <a:r>
              <a:rPr lang="ar-IQ" dirty="0"/>
              <a:t>التي تكون ظاهرة على السطح في الأراضي المجاورة للبحر البلطي والتي تعرف باسم المدرج البحر البلطيق البلطي وهي صخور ترجع إلى </a:t>
            </a:r>
            <a:r>
              <a:rPr lang="ar-IQ" dirty="0" err="1"/>
              <a:t>الأركي</a:t>
            </a:r>
            <a:r>
              <a:rPr lang="ar-IQ" dirty="0"/>
              <a:t> وتعرضت للطغيان البحري الذي غطاها بالرواسب البحرية وتعرضت المجموعة من دورات التعرية على مر الأزمن الجيولوجية المختلفة لذلك يظهر سطحها مضرس به منخفضات منها ممتلئ بالمياه مثل بحيرتي </a:t>
            </a:r>
            <a:r>
              <a:rPr lang="ar-IQ" dirty="0" err="1"/>
              <a:t>أونجا</a:t>
            </a:r>
            <a:r>
              <a:rPr lang="ar-IQ" dirty="0"/>
              <a:t> ولادوجا، إلى جانب الحركات التكتونية أدت إلى نشأة أشكال التوائية وانكسارية مختلفة، بالإضافة إلى تعرضها لفعل تراكم الجليد في الزمن الرابع أدي إلى توسيع المنخفضات وتعميق الأودية الانكسارية ونشأة </a:t>
            </a:r>
            <a:r>
              <a:rPr lang="ar-IQ" dirty="0" err="1"/>
              <a:t>الفيوردات</a:t>
            </a:r>
            <a:r>
              <a:rPr lang="ar-IQ" dirty="0"/>
              <a:t> على سواحل الترويج وأيسلندا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4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7E7A15-7BDC-6BC8-FAD8-8E7E1A3BC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727DC938-A5A6-2D8B-8532-ADFBD5CC8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7" y="0"/>
            <a:ext cx="9108503" cy="6858000"/>
          </a:xfrm>
        </p:spPr>
      </p:pic>
    </p:spTree>
    <p:extLst>
      <p:ext uri="{BB962C8B-B14F-4D97-AF65-F5344CB8AC3E}">
        <p14:creationId xmlns:p14="http://schemas.microsoft.com/office/powerpoint/2010/main" val="427676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وجة 6"/>
          <p:cNvSpPr/>
          <p:nvPr/>
        </p:nvSpPr>
        <p:spPr bwMode="auto">
          <a:xfrm>
            <a:off x="566096" y="2708920"/>
            <a:ext cx="8136904" cy="2714600"/>
          </a:xfrm>
          <a:prstGeom prst="wave">
            <a:avLst>
              <a:gd name="adj1" fmla="val 12500"/>
              <a:gd name="adj2" fmla="val 392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4294967294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IQ" sz="4800" b="1" i="1" u="none" strike="noStrike" cap="all" normalizeH="0" baseline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نهاية المحاضرة</a:t>
            </a:r>
          </a:p>
        </p:txBody>
      </p:sp>
    </p:spTree>
    <p:extLst>
      <p:ext uri="{BB962C8B-B14F-4D97-AF65-F5344CB8AC3E}">
        <p14:creationId xmlns:p14="http://schemas.microsoft.com/office/powerpoint/2010/main" val="234064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A3F1D2-9CF4-2A68-1615-696A7D328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83F01681-4DF4-55A8-3F8F-28ED4907F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4837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D5009F0-C3E5-B842-8D43-3BE400D6B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/>
              <a:t> تعرض هذه الجبال لفترات طويلة لعوامل تعرية</a:t>
            </a:r>
          </a:p>
          <a:p>
            <a:pPr marL="0" indent="0">
              <a:buNone/>
            </a:pPr>
            <a:r>
              <a:rPr lang="ar-IQ" dirty="0"/>
              <a:t>. تأثر قارة أوربا </a:t>
            </a:r>
            <a:r>
              <a:rPr lang="ar-IQ" dirty="0" err="1"/>
              <a:t>لغزء</a:t>
            </a:r>
            <a:r>
              <a:rPr lang="ar-IQ" dirty="0"/>
              <a:t> بشري مسكور في الزمن الثاني مما نتج عنه </a:t>
            </a:r>
            <a:r>
              <a:rPr lang="ar-IQ" dirty="0" err="1"/>
              <a:t>ارسابات</a:t>
            </a:r>
            <a:r>
              <a:rPr lang="ar-IQ" dirty="0"/>
              <a:t> ساعدت على قيام عملية التسوية الواسعة ولكنها غير </a:t>
            </a:r>
            <a:r>
              <a:rPr lang="ar-IQ" dirty="0" err="1"/>
              <a:t>مناسلة</a:t>
            </a:r>
            <a:endParaRPr lang="ar-IQ" dirty="0"/>
          </a:p>
          <a:p>
            <a:endParaRPr lang="ar-IQ" dirty="0"/>
          </a:p>
          <a:p>
            <a:r>
              <a:rPr lang="ar-IQ" dirty="0"/>
              <a:t>تأثر قارة </a:t>
            </a:r>
            <a:r>
              <a:rPr lang="ar-IQ" dirty="0" err="1"/>
              <a:t>اوربا</a:t>
            </a:r>
            <a:r>
              <a:rPr lang="ar-IQ" dirty="0"/>
              <a:t> بالحركة </a:t>
            </a:r>
            <a:r>
              <a:rPr lang="ar-IQ" dirty="0" err="1"/>
              <a:t>الارسابية</a:t>
            </a:r>
            <a:r>
              <a:rPr lang="ar-IQ" dirty="0"/>
              <a:t> الناتجة عن الفعل البحري المتكرر في الزمن الثاني </a:t>
            </a:r>
            <a:r>
              <a:rPr lang="ar-IQ" dirty="0" err="1"/>
              <a:t>الميزوزوي</a:t>
            </a:r>
            <a:r>
              <a:rPr lang="ar-IQ" dirty="0"/>
              <a:t> نتج عنها عمليات تسوية واسعة ولكنها غير متناسقة الفعل في سطح الارض</a:t>
            </a:r>
          </a:p>
          <a:p>
            <a:r>
              <a:rPr lang="ar-IQ" dirty="0"/>
              <a:t>تعرضت المناطق </a:t>
            </a:r>
            <a:r>
              <a:rPr lang="ar-IQ" dirty="0" err="1"/>
              <a:t>الهرسينية</a:t>
            </a:r>
            <a:r>
              <a:rPr lang="ar-IQ" dirty="0"/>
              <a:t> اثناء الحركة </a:t>
            </a:r>
            <a:r>
              <a:rPr lang="ar-IQ" dirty="0" err="1"/>
              <a:t>الألبية</a:t>
            </a:r>
            <a:r>
              <a:rPr lang="ar-IQ" dirty="0"/>
              <a:t> إلى هزات عنيفة كانت ذات أثر واضح في التضاريس الأرضية الناتجة عن الحركة </a:t>
            </a:r>
            <a:r>
              <a:rPr lang="ar-IQ" dirty="0" err="1"/>
              <a:t>الهرسينية</a:t>
            </a:r>
            <a:r>
              <a:rPr lang="ar-IQ" dirty="0"/>
              <a:t> اصلاً ولاسيما في الجنوب</a:t>
            </a:r>
          </a:p>
        </p:txBody>
      </p:sp>
    </p:spTree>
    <p:extLst>
      <p:ext uri="{BB962C8B-B14F-4D97-AF65-F5344CB8AC3E}">
        <p14:creationId xmlns:p14="http://schemas.microsoft.com/office/powerpoint/2010/main" val="90288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AA09D1-CD3A-5B88-71B7-1694358DB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11D90D67-5DFB-B8DA-C3D3-B7542B254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08504" cy="6858000"/>
          </a:xfrm>
        </p:spPr>
      </p:pic>
    </p:spTree>
    <p:extLst>
      <p:ext uri="{BB962C8B-B14F-4D97-AF65-F5344CB8AC3E}">
        <p14:creationId xmlns:p14="http://schemas.microsoft.com/office/powerpoint/2010/main" val="194437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66B704-2305-F8A3-B4BB-43CFCC157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A2081DE-8D46-3928-472A-3ABBE29FF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04925"/>
            <a:ext cx="8425185" cy="4895850"/>
          </a:xfrm>
        </p:spPr>
        <p:txBody>
          <a:bodyPr/>
          <a:lstStyle/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ar-IQ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cs typeface="Times New Roman"/>
              </a:rPr>
              <a:t>رابعا الحركة </a:t>
            </a:r>
            <a:r>
              <a:rPr kumimoji="0" lang="ar-IQ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cs typeface="Times New Roman"/>
              </a:rPr>
              <a:t>الألبية</a:t>
            </a:r>
            <a:r>
              <a:rPr kumimoji="0" lang="ar-IQ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cs typeface="Times New Roman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cs typeface="Times New Roman"/>
              </a:rPr>
              <a:t>Alpine </a:t>
            </a:r>
            <a:r>
              <a:rPr kumimoji="0" lang="ar-IQ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cs typeface="Times New Roman"/>
              </a:rPr>
              <a:t>بدأت هذه الحركة في أواخر الزمن الجيولوجي الثاني واستمرت خلال الزمن الجيولوجي الثالث، حيث بلغت ذروتها في عصر الميوسين نهاية الزمن الثالث .  وقد نتج عنها النظام الجبلي </a:t>
            </a:r>
            <a:r>
              <a:rPr kumimoji="0" lang="ar-IQ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cs typeface="Times New Roman"/>
              </a:rPr>
              <a:t>الألبي</a:t>
            </a:r>
            <a:r>
              <a:rPr kumimoji="0" lang="ar-IQ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cs typeface="Times New Roman"/>
              </a:rPr>
              <a:t> الهائل الي شمل قارة </a:t>
            </a:r>
            <a:r>
              <a:rPr kumimoji="0" lang="ar-IQ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cs typeface="Times New Roman"/>
              </a:rPr>
              <a:t>اوربا</a:t>
            </a:r>
            <a:r>
              <a:rPr kumimoji="0" lang="ar-IQ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cs typeface="Times New Roman"/>
              </a:rPr>
              <a:t> ومعظم قارات العالم وامتداده في القارة </a:t>
            </a:r>
            <a:r>
              <a:rPr kumimoji="0" lang="ar-IQ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cs typeface="Times New Roman"/>
              </a:rPr>
              <a:t>بأتجاه</a:t>
            </a:r>
            <a:r>
              <a:rPr kumimoji="0" lang="ar-IQ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cs typeface="Times New Roman"/>
              </a:rPr>
              <a:t> غربي شرقي ويشمل الجبال في شبه الجزيرة </a:t>
            </a:r>
            <a:r>
              <a:rPr kumimoji="0" lang="ar-IQ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cs typeface="Times New Roman"/>
              </a:rPr>
              <a:t>الأيبيرية</a:t>
            </a:r>
            <a:r>
              <a:rPr kumimoji="0" lang="ar-IQ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cs typeface="Times New Roman"/>
              </a:rPr>
              <a:t> وجبال فرنسا وسويسرا والنمسا وإيطاليا.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34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03CC15-B062-B60D-8221-3BBF01BFD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056AEB42-40E6-A00C-79FE-695786AFF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60370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41CA6E-11A1-E930-5851-EA9A2C866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C646449-8137-727C-92B3-C2DB0BA93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04925"/>
            <a:ext cx="8569201" cy="4895850"/>
          </a:xfrm>
        </p:spPr>
        <p:txBody>
          <a:bodyPr/>
          <a:lstStyle/>
          <a:p>
            <a:r>
              <a:rPr lang="ar-IQ" dirty="0"/>
              <a:t>يمكن تقسيم قارة أوربا على أساس تركيبها الجيولوجي ومظاهر السطح إلى ما يلي ..</a:t>
            </a:r>
          </a:p>
          <a:p>
            <a:endParaRPr lang="ar-IQ" dirty="0"/>
          </a:p>
          <a:p>
            <a:r>
              <a:rPr lang="ar-IQ" dirty="0"/>
              <a:t>أولاً:-  الكتل أو الدروع القديمة : تشغل هذه الدروع </a:t>
            </a:r>
            <a:r>
              <a:rPr lang="ar-IQ" dirty="0" err="1"/>
              <a:t>الأركية</a:t>
            </a:r>
            <a:r>
              <a:rPr lang="ar-IQ" dirty="0"/>
              <a:t> مساحات فسيحة من شرق أوربا وشمالها الغربي، وهي تشمل القسم الأوربي من روسيا </a:t>
            </a:r>
            <a:r>
              <a:rPr lang="ar-IQ" dirty="0" err="1"/>
              <a:t>وفلندا</a:t>
            </a:r>
            <a:r>
              <a:rPr lang="ar-IQ" dirty="0"/>
              <a:t> وشبه جزيرة </a:t>
            </a:r>
            <a:r>
              <a:rPr lang="ar-IQ" dirty="0" err="1"/>
              <a:t>اسكنديناوه</a:t>
            </a:r>
            <a:r>
              <a:rPr lang="ar-IQ" dirty="0"/>
              <a:t> وشمال </a:t>
            </a:r>
            <a:r>
              <a:rPr lang="ar-IQ" dirty="0" err="1"/>
              <a:t>أسكتلنده</a:t>
            </a:r>
            <a:r>
              <a:rPr lang="ar-IQ" dirty="0"/>
              <a:t> وأجراء من بريطانيا </a:t>
            </a:r>
            <a:r>
              <a:rPr lang="ar-IQ" dirty="0" err="1"/>
              <a:t>وأيرلنده</a:t>
            </a:r>
            <a:r>
              <a:rPr lang="ar-IQ" dirty="0"/>
              <a:t>).</a:t>
            </a:r>
          </a:p>
          <a:p>
            <a:r>
              <a:rPr lang="ar-IQ" dirty="0"/>
              <a:t> وهي مع الدرع السيبيري الأوسط : </a:t>
            </a:r>
            <a:r>
              <a:rPr lang="ar-IQ" dirty="0" err="1"/>
              <a:t>أنجارا</a:t>
            </a:r>
            <a:r>
              <a:rPr lang="ar-IQ" dirty="0"/>
              <a:t> . والدرع الكندي وأجزاء كبيره من </a:t>
            </a:r>
            <a:r>
              <a:rPr lang="ar-IQ" dirty="0" err="1"/>
              <a:t>كرينلند</a:t>
            </a:r>
            <a:r>
              <a:rPr lang="ar-IQ" dirty="0"/>
              <a:t> تمثل بقايا لقارة شمالية قديمة ( </a:t>
            </a:r>
            <a:r>
              <a:rPr lang="ar-IQ" dirty="0" err="1"/>
              <a:t>لوراسيا</a:t>
            </a:r>
            <a:r>
              <a:rPr lang="ar-IQ" dirty="0"/>
              <a:t> ) ، وهي نواة اليابس الاوربي، إذ تمثل كتلا صلبة دفعت و رفعت معظم النظم الجبلية الالتوائية وهي جميعا تتركب عن صخور </a:t>
            </a:r>
            <a:r>
              <a:rPr lang="ar-IQ" dirty="0" err="1"/>
              <a:t>كرانيتية</a:t>
            </a:r>
            <a:r>
              <a:rPr lang="ar-IQ" dirty="0"/>
              <a:t> ومتحولة وتقسم أراضي هذا </a:t>
            </a:r>
            <a:r>
              <a:rPr lang="ar-IQ" dirty="0" err="1"/>
              <a:t>الأقليم</a:t>
            </a:r>
            <a:r>
              <a:rPr lang="ar-IQ" dirty="0"/>
              <a:t> إلى قسمين :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3371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BA1B81-92DC-5F8E-7A9A-113C235CA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9A464829-6011-71EB-1064-1C4365B87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69845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7402D6-B8C7-DC72-A546-81D225A06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F2AEB36-6F9E-0175-4675-80551504F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304925"/>
            <a:ext cx="8065145" cy="4895850"/>
          </a:xfrm>
        </p:spPr>
        <p:txBody>
          <a:bodyPr/>
          <a:lstStyle/>
          <a:p>
            <a:r>
              <a:rPr lang="ar-IQ" dirty="0"/>
              <a:t>1- كتلة الرصيف الروسي : يمتد هذا الرصف على شكل سهل فسيح في شرق أوربا . يحده من جهة الغرب خط يمتد من خليج </a:t>
            </a:r>
            <a:r>
              <a:rPr lang="ar-IQ" dirty="0" err="1"/>
              <a:t>دانزج</a:t>
            </a:r>
            <a:r>
              <a:rPr lang="ar-IQ" dirty="0"/>
              <a:t> إلى السفوح الشرقية من جبال الكريات وهو يشمل أراضي روسيا الأوربية والقسم الشرقي من بولندا . لم تتعرض كتلة الرصيف الروسي من الزمن الأول الا لحركات رأسية طفيفة، ولهذا فقد غمرتها مياه ضحلة وأرسبت فوقها  غطاءات من الرواسب </a:t>
            </a:r>
            <a:r>
              <a:rPr lang="ar-IQ" dirty="0" err="1"/>
              <a:t>الصلصالية</a:t>
            </a:r>
            <a:r>
              <a:rPr lang="ar-IQ" dirty="0"/>
              <a:t> والرملية وتكوينات من المجمعات الصخرية فضلاً من طبقات من الصخور  الجيرية</a:t>
            </a:r>
          </a:p>
          <a:p>
            <a:endParaRPr lang="ar-IQ" dirty="0"/>
          </a:p>
          <a:p>
            <a:r>
              <a:rPr lang="ar-IQ" dirty="0"/>
              <a:t>الكتل والمرتفعات الشمالية الغربية وتشمل شبه جزيرة </a:t>
            </a:r>
            <a:r>
              <a:rPr lang="ar-IQ" dirty="0" err="1"/>
              <a:t>اسكنديناوه</a:t>
            </a:r>
            <a:r>
              <a:rPr lang="ar-IQ" dirty="0"/>
              <a:t> </a:t>
            </a:r>
            <a:r>
              <a:rPr lang="ar-IQ" dirty="0" err="1"/>
              <a:t>وفلندا</a:t>
            </a:r>
            <a:r>
              <a:rPr lang="ar-IQ" dirty="0"/>
              <a:t> وشبه جزيرة كوالا وكتلة اسكتلندا وويلز وممكن تقسيم المنطقة من الوجهة التكتونية الى قسمين رئيسيين الأول - ويشمل النطاق الجبلي الغربي الذي نشأ في أثناء  الالتواءات </a:t>
            </a:r>
            <a:r>
              <a:rPr lang="ar-IQ" dirty="0" err="1"/>
              <a:t>الكاليدونية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7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25"/>
  <p:tag name="AS_OS" val="Microsoft Windows NT 10.0.20348.0"/>
  <p:tag name="AS_RELEASE_DATE" val="2023.12.14"/>
  <p:tag name="AS_TITLE" val="Aspose.Slides for .NET6"/>
  <p:tag name="AS_VERSION" val="23.12"/>
</p:tagLst>
</file>

<file path=ppt/theme/theme1.xml><?xml version="1.0" encoding="utf-8"?>
<a:theme xmlns:a="http://schemas.openxmlformats.org/drawingml/2006/main" name="Presentation for report on country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Century Schoolbook"/>
        <a:ea typeface="Century Schoolbook"/>
        <a:cs typeface="Times New Roman"/>
      </a:majorFont>
      <a:minorFont>
        <a:latin typeface="Century Schoolbook"/>
        <a:ea typeface="Century Schoolbook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ar-IQ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ar-IQ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نسق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6360</TotalTime>
  <Words>495</Words>
  <Application>Microsoft Office PowerPoint</Application>
  <PresentationFormat>عرض على الشاشة (4:3)</PresentationFormat>
  <Paragraphs>23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9" baseType="lpstr">
      <vt:lpstr>Andalus</vt:lpstr>
      <vt:lpstr>Arial</vt:lpstr>
      <vt:lpstr>Century Schoolbook</vt:lpstr>
      <vt:lpstr>Tahoma</vt:lpstr>
      <vt:lpstr>Times New Roman</vt:lpstr>
      <vt:lpstr>Presentation for report on country</vt:lpstr>
      <vt:lpstr>            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التحليل المكانـي للصناعات الجبسيـة في محافظـة الأنبـار</dc:title>
  <dc:creator>Mariam Hamid</dc:creator>
  <cp:lastModifiedBy>lenovo</cp:lastModifiedBy>
  <cp:revision>199</cp:revision>
  <dcterms:created xsi:type="dcterms:W3CDTF">2020-05-31T18:35:16Z</dcterms:created>
  <dcterms:modified xsi:type="dcterms:W3CDTF">2025-02-06T19:13:10Z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TC010183711025</vt:lpwstr>
  </property>
</Properties>
</file>