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7" r:id="rId5"/>
    <p:sldId id="270" r:id="rId6"/>
    <p:sldId id="259" r:id="rId7"/>
    <p:sldId id="269" r:id="rId8"/>
    <p:sldId id="261" r:id="rId9"/>
    <p:sldId id="260" r:id="rId10"/>
    <p:sldId id="262" r:id="rId11"/>
    <p:sldId id="263" r:id="rId12"/>
    <p:sldId id="264" r:id="rId13"/>
    <p:sldId id="265" r:id="rId14"/>
    <p:sldId id="266" r:id="rId15"/>
    <p:sldId id="268"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356514-30FA-43B3-A8E7-27D0CF31453B}" type="doc">
      <dgm:prSet loTypeId="urn:microsoft.com/office/officeart/2005/8/layout/hierarchy1" loCatId="hierarchy" qsTypeId="urn:microsoft.com/office/officeart/2005/8/quickstyle/simple5" qsCatId="simple" csTypeId="urn:microsoft.com/office/officeart/2005/8/colors/accent5_1" csCatId="accent5" phldr="1"/>
      <dgm:spPr/>
      <dgm:t>
        <a:bodyPr/>
        <a:lstStyle/>
        <a:p>
          <a:pPr rtl="1"/>
          <a:endParaRPr lang="ar-IQ"/>
        </a:p>
      </dgm:t>
    </dgm:pt>
    <dgm:pt modelId="{C05157F5-1031-44C5-BD5F-CC6694E2A3CE}">
      <dgm:prSet phldrT="[نص]"/>
      <dgm:spPr/>
      <dgm:t>
        <a:bodyPr/>
        <a:lstStyle/>
        <a:p>
          <a:pPr rtl="1"/>
          <a:r>
            <a:rPr lang="ar-IQ" dirty="0" smtClean="0"/>
            <a:t>انواع التعلم المبرمج</a:t>
          </a:r>
          <a:endParaRPr lang="ar-IQ" dirty="0"/>
        </a:p>
      </dgm:t>
    </dgm:pt>
    <dgm:pt modelId="{032C1A6A-1D5B-478B-810A-4CD1A6DFC84D}" type="parTrans" cxnId="{D88EDD66-BE36-4A1E-BCF7-46218324F4A9}">
      <dgm:prSet/>
      <dgm:spPr/>
      <dgm:t>
        <a:bodyPr/>
        <a:lstStyle/>
        <a:p>
          <a:pPr rtl="1"/>
          <a:endParaRPr lang="ar-IQ"/>
        </a:p>
      </dgm:t>
    </dgm:pt>
    <dgm:pt modelId="{1CAC001C-26A9-4961-8385-C10A2E940305}" type="sibTrans" cxnId="{D88EDD66-BE36-4A1E-BCF7-46218324F4A9}">
      <dgm:prSet/>
      <dgm:spPr/>
      <dgm:t>
        <a:bodyPr/>
        <a:lstStyle/>
        <a:p>
          <a:pPr rtl="1"/>
          <a:endParaRPr lang="ar-IQ"/>
        </a:p>
      </dgm:t>
    </dgm:pt>
    <dgm:pt modelId="{E56101B2-8F15-4080-8E58-2EB25F14B420}">
      <dgm:prSet phldrT="[نص]"/>
      <dgm:spPr/>
      <dgm:t>
        <a:bodyPr/>
        <a:lstStyle/>
        <a:p>
          <a:pPr rtl="1"/>
          <a:r>
            <a:rPr lang="ar-IQ" dirty="0" smtClean="0"/>
            <a:t>الفرعي</a:t>
          </a:r>
          <a:endParaRPr lang="ar-IQ" dirty="0"/>
        </a:p>
      </dgm:t>
    </dgm:pt>
    <dgm:pt modelId="{A92DA83D-5814-4B4A-BD4D-6C83CCF92955}" type="parTrans" cxnId="{F4217A33-7BFF-4C19-A168-34F227B1B0B4}">
      <dgm:prSet/>
      <dgm:spPr/>
      <dgm:t>
        <a:bodyPr/>
        <a:lstStyle/>
        <a:p>
          <a:pPr rtl="1"/>
          <a:endParaRPr lang="ar-IQ"/>
        </a:p>
      </dgm:t>
    </dgm:pt>
    <dgm:pt modelId="{73BDFAC8-3B56-4CBF-BD71-261D2B95783F}" type="sibTrans" cxnId="{F4217A33-7BFF-4C19-A168-34F227B1B0B4}">
      <dgm:prSet/>
      <dgm:spPr/>
      <dgm:t>
        <a:bodyPr/>
        <a:lstStyle/>
        <a:p>
          <a:pPr rtl="1"/>
          <a:endParaRPr lang="ar-IQ"/>
        </a:p>
      </dgm:t>
    </dgm:pt>
    <dgm:pt modelId="{C56A1F22-CE46-4646-A016-96ABB804F908}">
      <dgm:prSet phldrT="[نص]"/>
      <dgm:spPr/>
      <dgm:t>
        <a:bodyPr/>
        <a:lstStyle/>
        <a:p>
          <a:pPr rtl="1"/>
          <a:r>
            <a:rPr lang="ar-IQ" dirty="0" smtClean="0"/>
            <a:t>الخطي</a:t>
          </a:r>
          <a:endParaRPr lang="ar-IQ" dirty="0"/>
        </a:p>
      </dgm:t>
    </dgm:pt>
    <dgm:pt modelId="{1B15C331-C793-45CD-93FE-B19BC6088972}" type="parTrans" cxnId="{3E9CF0F4-5F4D-4E9B-8333-FC0702D1BD8E}">
      <dgm:prSet/>
      <dgm:spPr/>
      <dgm:t>
        <a:bodyPr/>
        <a:lstStyle/>
        <a:p>
          <a:pPr rtl="1"/>
          <a:endParaRPr lang="ar-IQ"/>
        </a:p>
      </dgm:t>
    </dgm:pt>
    <dgm:pt modelId="{CE2AD9C4-2BC1-4FD2-9B33-02F6D068C4AD}" type="sibTrans" cxnId="{3E9CF0F4-5F4D-4E9B-8333-FC0702D1BD8E}">
      <dgm:prSet/>
      <dgm:spPr/>
      <dgm:t>
        <a:bodyPr/>
        <a:lstStyle/>
        <a:p>
          <a:pPr rtl="1"/>
          <a:endParaRPr lang="ar-IQ"/>
        </a:p>
      </dgm:t>
    </dgm:pt>
    <dgm:pt modelId="{C6EB5EA7-3FE7-4C73-A979-34FE2D201196}" type="pres">
      <dgm:prSet presAssocID="{ED356514-30FA-43B3-A8E7-27D0CF31453B}" presName="hierChild1" presStyleCnt="0">
        <dgm:presLayoutVars>
          <dgm:chPref val="1"/>
          <dgm:dir/>
          <dgm:animOne val="branch"/>
          <dgm:animLvl val="lvl"/>
          <dgm:resizeHandles/>
        </dgm:presLayoutVars>
      </dgm:prSet>
      <dgm:spPr/>
    </dgm:pt>
    <dgm:pt modelId="{E9F18C94-D093-409B-BF78-2479AA0A8FC4}" type="pres">
      <dgm:prSet presAssocID="{C05157F5-1031-44C5-BD5F-CC6694E2A3CE}" presName="hierRoot1" presStyleCnt="0"/>
      <dgm:spPr/>
    </dgm:pt>
    <dgm:pt modelId="{257743A0-947E-42D8-AF35-2C2E0C053809}" type="pres">
      <dgm:prSet presAssocID="{C05157F5-1031-44C5-BD5F-CC6694E2A3CE}" presName="composite" presStyleCnt="0"/>
      <dgm:spPr/>
    </dgm:pt>
    <dgm:pt modelId="{B52E07F7-EE3D-417D-A505-5011580FF8BB}" type="pres">
      <dgm:prSet presAssocID="{C05157F5-1031-44C5-BD5F-CC6694E2A3CE}" presName="background" presStyleLbl="node0" presStyleIdx="0" presStyleCnt="1"/>
      <dgm:spPr/>
    </dgm:pt>
    <dgm:pt modelId="{291B0839-1C97-47AD-9F2C-BBBAF25BF1B8}" type="pres">
      <dgm:prSet presAssocID="{C05157F5-1031-44C5-BD5F-CC6694E2A3CE}" presName="text" presStyleLbl="fgAcc0" presStyleIdx="0" presStyleCnt="1" custScaleX="131432">
        <dgm:presLayoutVars>
          <dgm:chPref val="3"/>
        </dgm:presLayoutVars>
      </dgm:prSet>
      <dgm:spPr/>
    </dgm:pt>
    <dgm:pt modelId="{B898D9D9-C319-4520-87D4-971AC055449D}" type="pres">
      <dgm:prSet presAssocID="{C05157F5-1031-44C5-BD5F-CC6694E2A3CE}" presName="hierChild2" presStyleCnt="0"/>
      <dgm:spPr/>
    </dgm:pt>
    <dgm:pt modelId="{609ED1B1-F1BE-4D94-9418-220DEE4F42BB}" type="pres">
      <dgm:prSet presAssocID="{A92DA83D-5814-4B4A-BD4D-6C83CCF92955}" presName="Name10" presStyleLbl="parChTrans1D2" presStyleIdx="0" presStyleCnt="2"/>
      <dgm:spPr/>
    </dgm:pt>
    <dgm:pt modelId="{CAB96E25-4F3A-4F71-B22B-1A2326DA6BB4}" type="pres">
      <dgm:prSet presAssocID="{E56101B2-8F15-4080-8E58-2EB25F14B420}" presName="hierRoot2" presStyleCnt="0"/>
      <dgm:spPr/>
    </dgm:pt>
    <dgm:pt modelId="{06F48DA2-4A00-4548-A51B-8890E8F91C78}" type="pres">
      <dgm:prSet presAssocID="{E56101B2-8F15-4080-8E58-2EB25F14B420}" presName="composite2" presStyleCnt="0"/>
      <dgm:spPr/>
    </dgm:pt>
    <dgm:pt modelId="{0906DE29-83E5-4ADD-9D8A-1335FE521965}" type="pres">
      <dgm:prSet presAssocID="{E56101B2-8F15-4080-8E58-2EB25F14B420}" presName="background2" presStyleLbl="node2" presStyleIdx="0" presStyleCnt="2"/>
      <dgm:spPr/>
    </dgm:pt>
    <dgm:pt modelId="{C5A8C3BD-72F6-4541-AA6E-77446E28ED37}" type="pres">
      <dgm:prSet presAssocID="{E56101B2-8F15-4080-8E58-2EB25F14B420}" presName="text2" presStyleLbl="fgAcc2" presStyleIdx="0" presStyleCnt="2" custScaleX="142586">
        <dgm:presLayoutVars>
          <dgm:chPref val="3"/>
        </dgm:presLayoutVars>
      </dgm:prSet>
      <dgm:spPr/>
      <dgm:t>
        <a:bodyPr/>
        <a:lstStyle/>
        <a:p>
          <a:pPr rtl="1"/>
          <a:endParaRPr lang="ar-IQ"/>
        </a:p>
      </dgm:t>
    </dgm:pt>
    <dgm:pt modelId="{64380081-591E-4066-989A-B556DD28FA85}" type="pres">
      <dgm:prSet presAssocID="{E56101B2-8F15-4080-8E58-2EB25F14B420}" presName="hierChild3" presStyleCnt="0"/>
      <dgm:spPr/>
    </dgm:pt>
    <dgm:pt modelId="{8567784C-B8A6-4A96-A47A-57FF3BBB0C05}" type="pres">
      <dgm:prSet presAssocID="{1B15C331-C793-45CD-93FE-B19BC6088972}" presName="Name10" presStyleLbl="parChTrans1D2" presStyleIdx="1" presStyleCnt="2"/>
      <dgm:spPr/>
    </dgm:pt>
    <dgm:pt modelId="{A9BD30E7-B9CE-4FE6-8F6C-5D8E891DAEE4}" type="pres">
      <dgm:prSet presAssocID="{C56A1F22-CE46-4646-A016-96ABB804F908}" presName="hierRoot2" presStyleCnt="0"/>
      <dgm:spPr/>
    </dgm:pt>
    <dgm:pt modelId="{0CCF3B3A-CE4A-469A-90CA-A21454D56464}" type="pres">
      <dgm:prSet presAssocID="{C56A1F22-CE46-4646-A016-96ABB804F908}" presName="composite2" presStyleCnt="0"/>
      <dgm:spPr/>
    </dgm:pt>
    <dgm:pt modelId="{4D125D99-AB84-4FFB-BBC9-A5207A0B105C}" type="pres">
      <dgm:prSet presAssocID="{C56A1F22-CE46-4646-A016-96ABB804F908}" presName="background2" presStyleLbl="node2" presStyleIdx="1" presStyleCnt="2"/>
      <dgm:spPr/>
    </dgm:pt>
    <dgm:pt modelId="{5B2E06AF-0452-488D-971C-67FAA8784F9C}" type="pres">
      <dgm:prSet presAssocID="{C56A1F22-CE46-4646-A016-96ABB804F908}" presName="text2" presStyleLbl="fgAcc2" presStyleIdx="1" presStyleCnt="2" custScaleX="144502">
        <dgm:presLayoutVars>
          <dgm:chPref val="3"/>
        </dgm:presLayoutVars>
      </dgm:prSet>
      <dgm:spPr/>
    </dgm:pt>
    <dgm:pt modelId="{4CE1B30C-F658-4448-93DE-F12BF5DF5ECF}" type="pres">
      <dgm:prSet presAssocID="{C56A1F22-CE46-4646-A016-96ABB804F908}" presName="hierChild3" presStyleCnt="0"/>
      <dgm:spPr/>
    </dgm:pt>
  </dgm:ptLst>
  <dgm:cxnLst>
    <dgm:cxn modelId="{9E1617B2-ACA9-4538-A7E0-53C6411918F8}" type="presOf" srcId="{E56101B2-8F15-4080-8E58-2EB25F14B420}" destId="{C5A8C3BD-72F6-4541-AA6E-77446E28ED37}" srcOrd="0" destOrd="0" presId="urn:microsoft.com/office/officeart/2005/8/layout/hierarchy1"/>
    <dgm:cxn modelId="{86EA7E29-A334-4DB2-98BC-B3C921078A70}" type="presOf" srcId="{C56A1F22-CE46-4646-A016-96ABB804F908}" destId="{5B2E06AF-0452-488D-971C-67FAA8784F9C}" srcOrd="0" destOrd="0" presId="urn:microsoft.com/office/officeart/2005/8/layout/hierarchy1"/>
    <dgm:cxn modelId="{3CECAB58-B4BD-49DA-8A48-FCFB06B01E8B}" type="presOf" srcId="{ED356514-30FA-43B3-A8E7-27D0CF31453B}" destId="{C6EB5EA7-3FE7-4C73-A979-34FE2D201196}" srcOrd="0" destOrd="0" presId="urn:microsoft.com/office/officeart/2005/8/layout/hierarchy1"/>
    <dgm:cxn modelId="{F4217A33-7BFF-4C19-A168-34F227B1B0B4}" srcId="{C05157F5-1031-44C5-BD5F-CC6694E2A3CE}" destId="{E56101B2-8F15-4080-8E58-2EB25F14B420}" srcOrd="0" destOrd="0" parTransId="{A92DA83D-5814-4B4A-BD4D-6C83CCF92955}" sibTransId="{73BDFAC8-3B56-4CBF-BD71-261D2B95783F}"/>
    <dgm:cxn modelId="{0203F9CC-C380-4C66-957A-C9DB0283C63E}" type="presOf" srcId="{A92DA83D-5814-4B4A-BD4D-6C83CCF92955}" destId="{609ED1B1-F1BE-4D94-9418-220DEE4F42BB}" srcOrd="0" destOrd="0" presId="urn:microsoft.com/office/officeart/2005/8/layout/hierarchy1"/>
    <dgm:cxn modelId="{D88EDD66-BE36-4A1E-BCF7-46218324F4A9}" srcId="{ED356514-30FA-43B3-A8E7-27D0CF31453B}" destId="{C05157F5-1031-44C5-BD5F-CC6694E2A3CE}" srcOrd="0" destOrd="0" parTransId="{032C1A6A-1D5B-478B-810A-4CD1A6DFC84D}" sibTransId="{1CAC001C-26A9-4961-8385-C10A2E940305}"/>
    <dgm:cxn modelId="{E4EC7C44-2031-4586-949A-4419C3BF0E44}" type="presOf" srcId="{1B15C331-C793-45CD-93FE-B19BC6088972}" destId="{8567784C-B8A6-4A96-A47A-57FF3BBB0C05}" srcOrd="0" destOrd="0" presId="urn:microsoft.com/office/officeart/2005/8/layout/hierarchy1"/>
    <dgm:cxn modelId="{3E9CF0F4-5F4D-4E9B-8333-FC0702D1BD8E}" srcId="{C05157F5-1031-44C5-BD5F-CC6694E2A3CE}" destId="{C56A1F22-CE46-4646-A016-96ABB804F908}" srcOrd="1" destOrd="0" parTransId="{1B15C331-C793-45CD-93FE-B19BC6088972}" sibTransId="{CE2AD9C4-2BC1-4FD2-9B33-02F6D068C4AD}"/>
    <dgm:cxn modelId="{E0AEAA6B-46B1-441F-B6B5-E85FB9B1DE08}" type="presOf" srcId="{C05157F5-1031-44C5-BD5F-CC6694E2A3CE}" destId="{291B0839-1C97-47AD-9F2C-BBBAF25BF1B8}" srcOrd="0" destOrd="0" presId="urn:microsoft.com/office/officeart/2005/8/layout/hierarchy1"/>
    <dgm:cxn modelId="{8B8FCD8A-48FE-4CCC-A03C-4ED89D0D10CB}" type="presParOf" srcId="{C6EB5EA7-3FE7-4C73-A979-34FE2D201196}" destId="{E9F18C94-D093-409B-BF78-2479AA0A8FC4}" srcOrd="0" destOrd="0" presId="urn:microsoft.com/office/officeart/2005/8/layout/hierarchy1"/>
    <dgm:cxn modelId="{76DEF3EF-0AB4-42AA-A5D9-D39E3107B77A}" type="presParOf" srcId="{E9F18C94-D093-409B-BF78-2479AA0A8FC4}" destId="{257743A0-947E-42D8-AF35-2C2E0C053809}" srcOrd="0" destOrd="0" presId="urn:microsoft.com/office/officeart/2005/8/layout/hierarchy1"/>
    <dgm:cxn modelId="{3ACF16FF-CFD4-46DC-868D-59962BA2AD9A}" type="presParOf" srcId="{257743A0-947E-42D8-AF35-2C2E0C053809}" destId="{B52E07F7-EE3D-417D-A505-5011580FF8BB}" srcOrd="0" destOrd="0" presId="urn:microsoft.com/office/officeart/2005/8/layout/hierarchy1"/>
    <dgm:cxn modelId="{BD114A13-15C8-4354-B884-8C3C94E78AA0}" type="presParOf" srcId="{257743A0-947E-42D8-AF35-2C2E0C053809}" destId="{291B0839-1C97-47AD-9F2C-BBBAF25BF1B8}" srcOrd="1" destOrd="0" presId="urn:microsoft.com/office/officeart/2005/8/layout/hierarchy1"/>
    <dgm:cxn modelId="{6F2E46CF-595C-4FED-9354-69AB7EA7C45D}" type="presParOf" srcId="{E9F18C94-D093-409B-BF78-2479AA0A8FC4}" destId="{B898D9D9-C319-4520-87D4-971AC055449D}" srcOrd="1" destOrd="0" presId="urn:microsoft.com/office/officeart/2005/8/layout/hierarchy1"/>
    <dgm:cxn modelId="{079AC5E3-037C-4621-A61F-ABD2EF2908BF}" type="presParOf" srcId="{B898D9D9-C319-4520-87D4-971AC055449D}" destId="{609ED1B1-F1BE-4D94-9418-220DEE4F42BB}" srcOrd="0" destOrd="0" presId="urn:microsoft.com/office/officeart/2005/8/layout/hierarchy1"/>
    <dgm:cxn modelId="{4AF5AC6A-6086-43DD-82A6-2F70AECB2C14}" type="presParOf" srcId="{B898D9D9-C319-4520-87D4-971AC055449D}" destId="{CAB96E25-4F3A-4F71-B22B-1A2326DA6BB4}" srcOrd="1" destOrd="0" presId="urn:microsoft.com/office/officeart/2005/8/layout/hierarchy1"/>
    <dgm:cxn modelId="{C5AC3B29-D44C-403F-AF88-D338212284C1}" type="presParOf" srcId="{CAB96E25-4F3A-4F71-B22B-1A2326DA6BB4}" destId="{06F48DA2-4A00-4548-A51B-8890E8F91C78}" srcOrd="0" destOrd="0" presId="urn:microsoft.com/office/officeart/2005/8/layout/hierarchy1"/>
    <dgm:cxn modelId="{92D9CCCE-A36F-4982-815D-720BE58F5BB3}" type="presParOf" srcId="{06F48DA2-4A00-4548-A51B-8890E8F91C78}" destId="{0906DE29-83E5-4ADD-9D8A-1335FE521965}" srcOrd="0" destOrd="0" presId="urn:microsoft.com/office/officeart/2005/8/layout/hierarchy1"/>
    <dgm:cxn modelId="{02713CFC-500E-4F70-9D60-5D27E3369509}" type="presParOf" srcId="{06F48DA2-4A00-4548-A51B-8890E8F91C78}" destId="{C5A8C3BD-72F6-4541-AA6E-77446E28ED37}" srcOrd="1" destOrd="0" presId="urn:microsoft.com/office/officeart/2005/8/layout/hierarchy1"/>
    <dgm:cxn modelId="{E02C4174-AB75-4AA0-A871-7E479AABCEBE}" type="presParOf" srcId="{CAB96E25-4F3A-4F71-B22B-1A2326DA6BB4}" destId="{64380081-591E-4066-989A-B556DD28FA85}" srcOrd="1" destOrd="0" presId="urn:microsoft.com/office/officeart/2005/8/layout/hierarchy1"/>
    <dgm:cxn modelId="{1C36637B-1DA9-48B1-82D2-6B56990F388D}" type="presParOf" srcId="{B898D9D9-C319-4520-87D4-971AC055449D}" destId="{8567784C-B8A6-4A96-A47A-57FF3BBB0C05}" srcOrd="2" destOrd="0" presId="urn:microsoft.com/office/officeart/2005/8/layout/hierarchy1"/>
    <dgm:cxn modelId="{3CD187FE-3A27-439D-A360-1C0C53FC9F10}" type="presParOf" srcId="{B898D9D9-C319-4520-87D4-971AC055449D}" destId="{A9BD30E7-B9CE-4FE6-8F6C-5D8E891DAEE4}" srcOrd="3" destOrd="0" presId="urn:microsoft.com/office/officeart/2005/8/layout/hierarchy1"/>
    <dgm:cxn modelId="{A95F79E8-8BD9-4BF9-B180-66E30371FFF7}" type="presParOf" srcId="{A9BD30E7-B9CE-4FE6-8F6C-5D8E891DAEE4}" destId="{0CCF3B3A-CE4A-469A-90CA-A21454D56464}" srcOrd="0" destOrd="0" presId="urn:microsoft.com/office/officeart/2005/8/layout/hierarchy1"/>
    <dgm:cxn modelId="{D78960E4-4AEB-4705-91B9-B9A67FBCCC46}" type="presParOf" srcId="{0CCF3B3A-CE4A-469A-90CA-A21454D56464}" destId="{4D125D99-AB84-4FFB-BBC9-A5207A0B105C}" srcOrd="0" destOrd="0" presId="urn:microsoft.com/office/officeart/2005/8/layout/hierarchy1"/>
    <dgm:cxn modelId="{5DA0BBDF-A492-4699-BDAF-88688B701ED0}" type="presParOf" srcId="{0CCF3B3A-CE4A-469A-90CA-A21454D56464}" destId="{5B2E06AF-0452-488D-971C-67FAA8784F9C}" srcOrd="1" destOrd="0" presId="urn:microsoft.com/office/officeart/2005/8/layout/hierarchy1"/>
    <dgm:cxn modelId="{CE9F38C4-0295-4FAF-A0D3-540B79873EC2}" type="presParOf" srcId="{A9BD30E7-B9CE-4FE6-8F6C-5D8E891DAEE4}" destId="{4CE1B30C-F658-4448-93DE-F12BF5DF5EC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7784C-B8A6-4A96-A47A-57FF3BBB0C05}">
      <dsp:nvSpPr>
        <dsp:cNvPr id="0" name=""/>
        <dsp:cNvSpPr/>
      </dsp:nvSpPr>
      <dsp:spPr>
        <a:xfrm>
          <a:off x="3539728" y="1348760"/>
          <a:ext cx="1748362" cy="617059"/>
        </a:xfrm>
        <a:custGeom>
          <a:avLst/>
          <a:gdLst/>
          <a:ahLst/>
          <a:cxnLst/>
          <a:rect l="0" t="0" r="0" b="0"/>
          <a:pathLst>
            <a:path>
              <a:moveTo>
                <a:pt x="0" y="0"/>
              </a:moveTo>
              <a:lnTo>
                <a:pt x="0" y="420507"/>
              </a:lnTo>
              <a:lnTo>
                <a:pt x="1748362" y="420507"/>
              </a:lnTo>
              <a:lnTo>
                <a:pt x="1748362" y="617059"/>
              </a:lnTo>
            </a:path>
          </a:pathLst>
        </a:custGeom>
        <a:noFill/>
        <a:ln w="55000" cap="flat" cmpd="thickThin"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9ED1B1-F1BE-4D94-9418-220DEE4F42BB}">
      <dsp:nvSpPr>
        <dsp:cNvPr id="0" name=""/>
        <dsp:cNvSpPr/>
      </dsp:nvSpPr>
      <dsp:spPr>
        <a:xfrm>
          <a:off x="1771039" y="1348760"/>
          <a:ext cx="1768688" cy="617059"/>
        </a:xfrm>
        <a:custGeom>
          <a:avLst/>
          <a:gdLst/>
          <a:ahLst/>
          <a:cxnLst/>
          <a:rect l="0" t="0" r="0" b="0"/>
          <a:pathLst>
            <a:path>
              <a:moveTo>
                <a:pt x="1768688" y="0"/>
              </a:moveTo>
              <a:lnTo>
                <a:pt x="1768688" y="420507"/>
              </a:lnTo>
              <a:lnTo>
                <a:pt x="0" y="420507"/>
              </a:lnTo>
              <a:lnTo>
                <a:pt x="0" y="617059"/>
              </a:lnTo>
            </a:path>
          </a:pathLst>
        </a:custGeom>
        <a:noFill/>
        <a:ln w="55000" cap="flat" cmpd="thickThin"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2E07F7-EE3D-417D-A505-5011580FF8BB}">
      <dsp:nvSpPr>
        <dsp:cNvPr id="0" name=""/>
        <dsp:cNvSpPr/>
      </dsp:nvSpPr>
      <dsp:spPr>
        <a:xfrm>
          <a:off x="2145435" y="1485"/>
          <a:ext cx="2788584" cy="1347275"/>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291B0839-1C97-47AD-9F2C-BBBAF25BF1B8}">
      <dsp:nvSpPr>
        <dsp:cNvPr id="0" name=""/>
        <dsp:cNvSpPr/>
      </dsp:nvSpPr>
      <dsp:spPr>
        <a:xfrm>
          <a:off x="2381179" y="225441"/>
          <a:ext cx="2788584" cy="1347275"/>
        </a:xfrm>
        <a:prstGeom prst="roundRect">
          <a:avLst>
            <a:gd name="adj" fmla="val 10000"/>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IQ" sz="3700" kern="1200" dirty="0" smtClean="0"/>
            <a:t>انواع التعلم المبرمج</a:t>
          </a:r>
          <a:endParaRPr lang="ar-IQ" sz="3700" kern="1200" dirty="0"/>
        </a:p>
      </dsp:txBody>
      <dsp:txXfrm>
        <a:off x="2420639" y="264901"/>
        <a:ext cx="2709664" cy="1268355"/>
      </dsp:txXfrm>
    </dsp:sp>
    <dsp:sp modelId="{0906DE29-83E5-4ADD-9D8A-1335FE521965}">
      <dsp:nvSpPr>
        <dsp:cNvPr id="0" name=""/>
        <dsp:cNvSpPr/>
      </dsp:nvSpPr>
      <dsp:spPr>
        <a:xfrm>
          <a:off x="258420" y="1965819"/>
          <a:ext cx="3025238" cy="1347275"/>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C5A8C3BD-72F6-4541-AA6E-77446E28ED37}">
      <dsp:nvSpPr>
        <dsp:cNvPr id="0" name=""/>
        <dsp:cNvSpPr/>
      </dsp:nvSpPr>
      <dsp:spPr>
        <a:xfrm>
          <a:off x="494164" y="2189776"/>
          <a:ext cx="3025238" cy="1347275"/>
        </a:xfrm>
        <a:prstGeom prst="roundRect">
          <a:avLst>
            <a:gd name="adj" fmla="val 10000"/>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IQ" sz="3700" kern="1200" dirty="0" smtClean="0"/>
            <a:t>الفرعي</a:t>
          </a:r>
          <a:endParaRPr lang="ar-IQ" sz="3700" kern="1200" dirty="0"/>
        </a:p>
      </dsp:txBody>
      <dsp:txXfrm>
        <a:off x="533624" y="2229236"/>
        <a:ext cx="2946318" cy="1268355"/>
      </dsp:txXfrm>
    </dsp:sp>
    <dsp:sp modelId="{4D125D99-AB84-4FFB-BBC9-A5207A0B105C}">
      <dsp:nvSpPr>
        <dsp:cNvPr id="0" name=""/>
        <dsp:cNvSpPr/>
      </dsp:nvSpPr>
      <dsp:spPr>
        <a:xfrm>
          <a:off x="3755146" y="1965819"/>
          <a:ext cx="3065889" cy="1347275"/>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5B2E06AF-0452-488D-971C-67FAA8784F9C}">
      <dsp:nvSpPr>
        <dsp:cNvPr id="0" name=""/>
        <dsp:cNvSpPr/>
      </dsp:nvSpPr>
      <dsp:spPr>
        <a:xfrm>
          <a:off x="3990889" y="2189776"/>
          <a:ext cx="3065889" cy="1347275"/>
        </a:xfrm>
        <a:prstGeom prst="roundRect">
          <a:avLst>
            <a:gd name="adj" fmla="val 10000"/>
          </a:avLst>
        </a:prstGeom>
        <a:solidFill>
          <a:schemeClr val="accent5">
            <a:alpha val="90000"/>
            <a:tint val="4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IQ" sz="3700" kern="1200" dirty="0" smtClean="0"/>
            <a:t>الخطي</a:t>
          </a:r>
          <a:endParaRPr lang="ar-IQ" sz="3700" kern="1200" dirty="0"/>
        </a:p>
      </dsp:txBody>
      <dsp:txXfrm>
        <a:off x="4030349" y="2229236"/>
        <a:ext cx="2986969" cy="126835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t>25/08/1446</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25/08/1446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t>25/08/1446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t>25/08/1446</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t>25/08/1446</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116632"/>
            <a:ext cx="7772400" cy="2808312"/>
          </a:xfrm>
        </p:spPr>
        <p:txBody>
          <a:bodyPr>
            <a:normAutofit fontScale="90000"/>
          </a:bodyPr>
          <a:lstStyle/>
          <a:p>
            <a:r>
              <a:rPr lang="ar-IQ" sz="3200" dirty="0" smtClean="0"/>
              <a:t/>
            </a:r>
            <a:br>
              <a:rPr lang="ar-IQ" sz="3200" dirty="0" smtClean="0"/>
            </a:br>
            <a:r>
              <a:rPr lang="ar-IQ" sz="3200" dirty="0" smtClean="0"/>
              <a:t/>
            </a:r>
            <a:br>
              <a:rPr lang="ar-IQ" sz="3200" dirty="0" smtClean="0"/>
            </a:br>
            <a:r>
              <a:rPr lang="ar-IQ" sz="3200" dirty="0"/>
              <a:t/>
            </a:r>
            <a:br>
              <a:rPr lang="ar-IQ" sz="3200" dirty="0"/>
            </a:br>
            <a:r>
              <a:rPr lang="ar-IQ" sz="3200" dirty="0" smtClean="0"/>
              <a:t/>
            </a:r>
            <a:br>
              <a:rPr lang="ar-IQ" sz="3200" dirty="0" smtClean="0"/>
            </a:br>
            <a:r>
              <a:rPr lang="ar-IQ" sz="3200" dirty="0"/>
              <a:t/>
            </a:r>
            <a:br>
              <a:rPr lang="ar-IQ" sz="3200" dirty="0"/>
            </a:br>
            <a:r>
              <a:rPr lang="ar-IQ" sz="3200" dirty="0" smtClean="0"/>
              <a:t/>
            </a:r>
            <a:br>
              <a:rPr lang="ar-IQ" sz="3200" dirty="0" smtClean="0"/>
            </a:br>
            <a:r>
              <a:rPr lang="ar-IQ" sz="3200" dirty="0"/>
              <a:t/>
            </a:r>
            <a:br>
              <a:rPr lang="ar-IQ" sz="3200" dirty="0"/>
            </a:br>
            <a:r>
              <a:rPr lang="ar-IQ" sz="3200" dirty="0" smtClean="0"/>
              <a:t/>
            </a:r>
            <a:br>
              <a:rPr lang="ar-IQ" sz="3200" dirty="0" smtClean="0"/>
            </a:br>
            <a:r>
              <a:rPr lang="ar-IQ" sz="3200" dirty="0"/>
              <a:t/>
            </a:r>
            <a:br>
              <a:rPr lang="ar-IQ" sz="3200" dirty="0"/>
            </a:br>
            <a:endParaRPr lang="ar-IQ" dirty="0"/>
          </a:p>
        </p:txBody>
      </p:sp>
      <p:sp>
        <p:nvSpPr>
          <p:cNvPr id="3" name="عنوان فرعي 2"/>
          <p:cNvSpPr>
            <a:spLocks noGrp="1"/>
          </p:cNvSpPr>
          <p:nvPr>
            <p:ph type="subTitle" idx="1"/>
          </p:nvPr>
        </p:nvSpPr>
        <p:spPr>
          <a:xfrm>
            <a:off x="2249850" y="3140968"/>
            <a:ext cx="4536504" cy="3024336"/>
          </a:xfrm>
        </p:spPr>
        <p:txBody>
          <a:bodyPr/>
          <a:lstStyle/>
          <a:p>
            <a:endParaRPr lang="ar-IQ"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49850" y="3140968"/>
            <a:ext cx="4536504" cy="3024336"/>
          </a:xfrm>
          <a:prstGeom prst="rect">
            <a:avLst/>
          </a:prstGeom>
        </p:spPr>
      </p:pic>
      <p:sp>
        <p:nvSpPr>
          <p:cNvPr id="5" name="مستطيل 4"/>
          <p:cNvSpPr/>
          <p:nvPr/>
        </p:nvSpPr>
        <p:spPr>
          <a:xfrm>
            <a:off x="2192515" y="548680"/>
            <a:ext cx="4572000" cy="2369880"/>
          </a:xfrm>
          <a:prstGeom prst="rect">
            <a:avLst/>
          </a:prstGeom>
        </p:spPr>
        <p:txBody>
          <a:bodyPr>
            <a:spAutoFit/>
          </a:bodyPr>
          <a:lstStyle/>
          <a:p>
            <a:pPr algn="ctr"/>
            <a:r>
              <a:rPr lang="ar-SA" sz="2400" b="1" dirty="0"/>
              <a:t>الجامعة المستنصرية/كلية التربية</a:t>
            </a:r>
            <a:br>
              <a:rPr lang="ar-SA" sz="2400" b="1" dirty="0"/>
            </a:br>
            <a:r>
              <a:rPr lang="ar-SA" sz="2400" b="1" dirty="0"/>
              <a:t>قسم الجغرافية</a:t>
            </a:r>
            <a:r>
              <a:rPr lang="ar-IQ" sz="2400" b="1" dirty="0"/>
              <a:t> </a:t>
            </a:r>
            <a:r>
              <a:rPr lang="ar-SA" sz="2400" b="1" dirty="0"/>
              <a:t>المادة:</a:t>
            </a:r>
            <a:r>
              <a:rPr lang="ar-IQ" sz="2400" b="1" dirty="0"/>
              <a:t> </a:t>
            </a:r>
            <a:r>
              <a:rPr lang="ar-SA" sz="2400" b="1" dirty="0"/>
              <a:t>طرائق تدريس </a:t>
            </a:r>
            <a:br>
              <a:rPr lang="ar-SA" sz="2400" b="1" dirty="0"/>
            </a:br>
            <a:r>
              <a:rPr lang="ar-SA" sz="2400" b="1" dirty="0"/>
              <a:t>المرحلة الثالثة :مسائي</a:t>
            </a:r>
            <a:r>
              <a:rPr lang="ar-IQ" sz="2400" b="1" dirty="0"/>
              <a:t/>
            </a:r>
            <a:br>
              <a:rPr lang="ar-IQ" sz="2400" b="1" dirty="0"/>
            </a:br>
            <a:r>
              <a:rPr lang="ar-IQ" sz="4400" b="1" dirty="0">
                <a:solidFill>
                  <a:srgbClr val="0070C0"/>
                </a:solidFill>
              </a:rPr>
              <a:t>التعليم المبرمج</a:t>
            </a:r>
            <a:r>
              <a:rPr lang="ar-IQ" sz="2400" b="1" dirty="0"/>
              <a:t/>
            </a:r>
            <a:br>
              <a:rPr lang="ar-IQ" sz="2400" b="1" dirty="0"/>
            </a:br>
            <a:r>
              <a:rPr lang="ar-SA" sz="3200" b="1" dirty="0" err="1">
                <a:solidFill>
                  <a:srgbClr val="FF0000"/>
                </a:solidFill>
              </a:rPr>
              <a:t>م.د</a:t>
            </a:r>
            <a:r>
              <a:rPr lang="ar-SA" sz="3200" b="1" dirty="0">
                <a:solidFill>
                  <a:srgbClr val="FF0000"/>
                </a:solidFill>
              </a:rPr>
              <a:t>.</a:t>
            </a:r>
            <a:r>
              <a:rPr lang="ar-IQ" sz="3200" b="1" dirty="0">
                <a:solidFill>
                  <a:srgbClr val="FF0000"/>
                </a:solidFill>
              </a:rPr>
              <a:t> </a:t>
            </a:r>
            <a:r>
              <a:rPr lang="ar-SA" sz="3200" b="1" dirty="0">
                <a:solidFill>
                  <a:srgbClr val="FF0000"/>
                </a:solidFill>
              </a:rPr>
              <a:t>رشا علي فهد</a:t>
            </a:r>
            <a:endParaRPr lang="ar-IQ" sz="3200" b="1" dirty="0"/>
          </a:p>
        </p:txBody>
      </p:sp>
    </p:spTree>
    <p:extLst>
      <p:ext uri="{BB962C8B-B14F-4D97-AF65-F5344CB8AC3E}">
        <p14:creationId xmlns:p14="http://schemas.microsoft.com/office/powerpoint/2010/main" val="35532802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5472608"/>
          </a:xfrm>
        </p:spPr>
        <p:txBody>
          <a:bodyPr>
            <a:normAutofit fontScale="92500"/>
          </a:bodyPr>
          <a:lstStyle/>
          <a:p>
            <a:pPr marL="514350" indent="-514350">
              <a:buFont typeface="+mj-lt"/>
              <a:buAutoNum type="arabicPeriod"/>
            </a:pPr>
            <a:r>
              <a:rPr lang="ar-IQ" dirty="0" smtClean="0"/>
              <a:t>تعليم </a:t>
            </a:r>
            <a:r>
              <a:rPr lang="ar-IQ" dirty="0"/>
              <a:t>الطلبة </a:t>
            </a:r>
            <a:r>
              <a:rPr lang="ar-IQ" dirty="0" smtClean="0"/>
              <a:t>كافة </a:t>
            </a:r>
            <a:r>
              <a:rPr lang="ar-IQ" dirty="0"/>
              <a:t>الخبرات التعليمية </a:t>
            </a:r>
            <a:r>
              <a:rPr lang="ar-IQ" dirty="0" smtClean="0"/>
              <a:t>تعليما</a:t>
            </a:r>
            <a:r>
              <a:rPr lang="ar-IQ" dirty="0"/>
              <a:t> </a:t>
            </a:r>
            <a:r>
              <a:rPr lang="ar-IQ" dirty="0" smtClean="0"/>
              <a:t>ذاتيا </a:t>
            </a:r>
            <a:endParaRPr lang="ar-IQ" dirty="0"/>
          </a:p>
          <a:p>
            <a:pPr marL="514350" indent="-514350">
              <a:buFont typeface="+mj-lt"/>
              <a:buAutoNum type="arabicPeriod"/>
            </a:pPr>
            <a:r>
              <a:rPr lang="ar-IQ" dirty="0" smtClean="0"/>
              <a:t>دعم </a:t>
            </a:r>
            <a:r>
              <a:rPr lang="ar-IQ" dirty="0"/>
              <a:t>ومساعدة الطلبة على إدراك المعلومات المخصصة للبرنامجِ التعليمي.</a:t>
            </a:r>
          </a:p>
          <a:p>
            <a:pPr marL="514350" indent="-514350">
              <a:buFont typeface="+mj-lt"/>
              <a:buAutoNum type="arabicPeriod"/>
            </a:pPr>
            <a:r>
              <a:rPr lang="ar-IQ" dirty="0" smtClean="0"/>
              <a:t>استخدام </a:t>
            </a:r>
            <a:r>
              <a:rPr lang="ar-IQ" dirty="0"/>
              <a:t>الطلبة لقدراتِهِ الشخصية لتطبيقِ التعليم المبرمج، مثل: اعتماد الطلبة على </a:t>
            </a:r>
            <a:r>
              <a:rPr lang="ar-IQ" dirty="0" smtClean="0"/>
              <a:t>دراسته السابقة </a:t>
            </a:r>
            <a:r>
              <a:rPr lang="ar-IQ" dirty="0"/>
              <a:t>في معرفةِ المقاطع العروضية للأبيات الشعرية.</a:t>
            </a:r>
          </a:p>
          <a:p>
            <a:pPr marL="514350" indent="-514350">
              <a:buFont typeface="+mj-lt"/>
              <a:buAutoNum type="arabicPeriod"/>
            </a:pPr>
            <a:r>
              <a:rPr lang="ar-IQ" dirty="0" smtClean="0"/>
              <a:t>توفير </a:t>
            </a:r>
            <a:r>
              <a:rPr lang="ar-IQ" dirty="0"/>
              <a:t>الوقت الكافي للطلبة </a:t>
            </a:r>
            <a:r>
              <a:rPr lang="ar-IQ" dirty="0" smtClean="0"/>
              <a:t>مِن </a:t>
            </a:r>
            <a:r>
              <a:rPr lang="ar-IQ" dirty="0"/>
              <a:t>أجل تنفيذ الوحدات الدراسية المطلوبة منه بشكلٍ صحيح </a:t>
            </a:r>
            <a:r>
              <a:rPr lang="ar-IQ" dirty="0" smtClean="0"/>
              <a:t>وتام.</a:t>
            </a:r>
          </a:p>
          <a:p>
            <a:pPr marL="514350" indent="-514350">
              <a:buFont typeface="+mj-lt"/>
              <a:buAutoNum type="arabicPeriod"/>
            </a:pPr>
            <a:r>
              <a:rPr lang="ar-IQ" dirty="0" smtClean="0"/>
              <a:t>تعزيز </a:t>
            </a:r>
            <a:r>
              <a:rPr lang="ar-IQ" dirty="0"/>
              <a:t>الشعور بالمسؤوليةِ الشخصية عند الطلبة أثناء تطبيقه لبرنامج التعليم المبرمج </a:t>
            </a:r>
            <a:r>
              <a:rPr lang="ar-IQ" dirty="0" smtClean="0"/>
              <a:t>بشكلٍ فردي</a:t>
            </a:r>
            <a:r>
              <a:rPr lang="ar-IQ" dirty="0"/>
              <a:t>، ودون وجود رقابةٍ مباشرةٍ من قبل المدرس.</a:t>
            </a:r>
          </a:p>
          <a:p>
            <a:pPr marL="514350" indent="-514350">
              <a:buFont typeface="+mj-lt"/>
              <a:buAutoNum type="arabicPeriod"/>
            </a:pPr>
            <a:r>
              <a:rPr lang="ar-IQ" dirty="0" smtClean="0"/>
              <a:t>مدى </a:t>
            </a:r>
            <a:r>
              <a:rPr lang="ar-IQ" dirty="0"/>
              <a:t>نجاح تطبيق التعليم المبرمج على فئةٍ مِن الطلبة داخل صفٍ معيّن، أو في </a:t>
            </a:r>
            <a:r>
              <a:rPr lang="ar-IQ" dirty="0" smtClean="0"/>
              <a:t>كافةِ معرفة</a:t>
            </a:r>
            <a:r>
              <a:rPr lang="ar-IQ" dirty="0"/>
              <a:t> </a:t>
            </a:r>
            <a:r>
              <a:rPr lang="ar-IQ" dirty="0" smtClean="0"/>
              <a:t>صفوف </a:t>
            </a:r>
            <a:r>
              <a:rPr lang="ar-IQ" dirty="0"/>
              <a:t>المؤسّسة التعليميّة.</a:t>
            </a:r>
          </a:p>
          <a:p>
            <a:pPr marL="514350" indent="-514350">
              <a:buFont typeface="+mj-lt"/>
              <a:buAutoNum type="arabicPeriod"/>
            </a:pPr>
            <a:r>
              <a:rPr lang="ar-IQ" dirty="0" smtClean="0"/>
              <a:t>المرونة </a:t>
            </a:r>
            <a:r>
              <a:rPr lang="ar-IQ" dirty="0"/>
              <a:t>في الممارسة العملية .</a:t>
            </a:r>
          </a:p>
        </p:txBody>
      </p:sp>
      <p:sp>
        <p:nvSpPr>
          <p:cNvPr id="2" name="عنوان 1"/>
          <p:cNvSpPr>
            <a:spLocks noGrp="1"/>
          </p:cNvSpPr>
          <p:nvPr>
            <p:ph type="title"/>
          </p:nvPr>
        </p:nvSpPr>
        <p:spPr>
          <a:xfrm>
            <a:off x="467544" y="188640"/>
            <a:ext cx="8229600" cy="1066130"/>
          </a:xfrm>
        </p:spPr>
        <p:txBody>
          <a:bodyPr>
            <a:normAutofit fontScale="90000"/>
          </a:bodyPr>
          <a:lstStyle/>
          <a:p>
            <a:r>
              <a:rPr lang="ar-IQ" b="1" dirty="0" smtClean="0"/>
              <a:t/>
            </a:r>
            <a:br>
              <a:rPr lang="ar-IQ" b="1" dirty="0" smtClean="0"/>
            </a:br>
            <a:r>
              <a:rPr lang="ar-IQ" b="1" dirty="0" smtClean="0"/>
              <a:t/>
            </a:r>
            <a:br>
              <a:rPr lang="ar-IQ" b="1" dirty="0" smtClean="0"/>
            </a:br>
            <a:r>
              <a:rPr lang="ar-IQ" b="1" dirty="0"/>
              <a:t/>
            </a:r>
            <a:br>
              <a:rPr lang="ar-IQ" b="1" dirty="0"/>
            </a:br>
            <a:r>
              <a:rPr lang="ar-IQ" b="1" dirty="0" smtClean="0"/>
              <a:t/>
            </a:r>
            <a:br>
              <a:rPr lang="ar-IQ" b="1" dirty="0" smtClean="0"/>
            </a:br>
            <a:r>
              <a:rPr lang="ar-IQ" b="1" dirty="0" smtClean="0"/>
              <a:t/>
            </a:r>
            <a:br>
              <a:rPr lang="ar-IQ" b="1" dirty="0" smtClean="0"/>
            </a:br>
            <a:r>
              <a:rPr lang="ar-IQ" b="1" dirty="0"/>
              <a:t/>
            </a:r>
            <a:br>
              <a:rPr lang="ar-IQ" b="1" dirty="0"/>
            </a:br>
            <a:r>
              <a:rPr lang="ar-IQ" b="1" dirty="0" smtClean="0"/>
              <a:t/>
            </a:r>
            <a:br>
              <a:rPr lang="ar-IQ" b="1" dirty="0" smtClean="0"/>
            </a:br>
            <a:r>
              <a:rPr lang="ar-IQ" b="1" dirty="0" smtClean="0"/>
              <a:t>أهداف </a:t>
            </a:r>
            <a:r>
              <a:rPr lang="ar-IQ" b="1" dirty="0"/>
              <a:t>طريقة التعليم المبرمج :</a:t>
            </a:r>
            <a:br>
              <a:rPr lang="ar-IQ" b="1" dirty="0"/>
            </a:br>
            <a:endParaRPr lang="ar-IQ" dirty="0"/>
          </a:p>
        </p:txBody>
      </p:sp>
    </p:spTree>
    <p:extLst>
      <p:ext uri="{BB962C8B-B14F-4D97-AF65-F5344CB8AC3E}">
        <p14:creationId xmlns:p14="http://schemas.microsoft.com/office/powerpoint/2010/main" val="1718524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13657" y="2524352"/>
            <a:ext cx="8229600" cy="1143000"/>
          </a:xfrm>
        </p:spPr>
        <p:txBody>
          <a:bodyPr/>
          <a:lstStyle/>
          <a:p>
            <a:r>
              <a:rPr lang="ar-IQ" dirty="0" smtClean="0"/>
              <a:t>س/بين اهداف طريقة التعليم المبرمج؟</a:t>
            </a:r>
            <a:endParaRPr lang="ar-IQ" dirty="0"/>
          </a:p>
        </p:txBody>
      </p:sp>
    </p:spTree>
    <p:extLst>
      <p:ext uri="{BB962C8B-B14F-4D97-AF65-F5344CB8AC3E}">
        <p14:creationId xmlns:p14="http://schemas.microsoft.com/office/powerpoint/2010/main" val="2926425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268760"/>
            <a:ext cx="8784976" cy="5472608"/>
          </a:xfrm>
        </p:spPr>
        <p:txBody>
          <a:bodyPr>
            <a:normAutofit/>
          </a:bodyPr>
          <a:lstStyle/>
          <a:p>
            <a:pPr marL="514350" indent="-514350">
              <a:buFont typeface="+mj-lt"/>
              <a:buAutoNum type="arabicPeriod"/>
            </a:pPr>
            <a:r>
              <a:rPr lang="ar-IQ" dirty="0" smtClean="0"/>
              <a:t>تحليل </a:t>
            </a:r>
            <a:r>
              <a:rPr lang="ar-IQ" dirty="0"/>
              <a:t>المادة العلمية وتفسيرها إلى أجزاء صغيرة .</a:t>
            </a:r>
          </a:p>
          <a:p>
            <a:pPr marL="514350" indent="-514350">
              <a:buFont typeface="+mj-lt"/>
              <a:buAutoNum type="arabicPeriod"/>
            </a:pPr>
            <a:r>
              <a:rPr lang="ar-IQ" dirty="0" smtClean="0"/>
              <a:t> </a:t>
            </a:r>
            <a:r>
              <a:rPr lang="ar-IQ" dirty="0"/>
              <a:t>إخضاع عملية البرمجة للقاعدة التي تستوجب تكييف المادة لتتناسب مع أعداد كبيرة من </a:t>
            </a:r>
            <a:r>
              <a:rPr lang="ar-IQ" dirty="0" err="1" smtClean="0"/>
              <a:t>الطلبةعن</a:t>
            </a:r>
            <a:r>
              <a:rPr lang="ar-IQ" dirty="0" smtClean="0"/>
              <a:t> </a:t>
            </a:r>
            <a:r>
              <a:rPr lang="ar-IQ" dirty="0"/>
              <a:t>طريق التقويم أو المراجعة المستمرة .</a:t>
            </a:r>
          </a:p>
          <a:p>
            <a:pPr marL="514350" indent="-514350">
              <a:buFont typeface="+mj-lt"/>
              <a:buAutoNum type="arabicPeriod"/>
            </a:pPr>
            <a:r>
              <a:rPr lang="ar-IQ" dirty="0" smtClean="0"/>
              <a:t>عمل </a:t>
            </a:r>
            <a:r>
              <a:rPr lang="ar-IQ" dirty="0"/>
              <a:t>البرنامج على هيئة مواقف تعليمية مصممة لتعليم الطلبة المنهج </a:t>
            </a:r>
          </a:p>
          <a:p>
            <a:pPr marL="514350" indent="-514350">
              <a:buFont typeface="+mj-lt"/>
              <a:buAutoNum type="arabicPeriod"/>
            </a:pPr>
            <a:r>
              <a:rPr lang="ar-IQ" dirty="0" smtClean="0"/>
              <a:t>أن </a:t>
            </a:r>
            <a:r>
              <a:rPr lang="ar-IQ" dirty="0"/>
              <a:t>تكون البرامج تؤكد على ضرورة بقاء الطلبة فاعلا ايجابيا نشطا </a:t>
            </a:r>
          </a:p>
          <a:p>
            <a:pPr marL="514350" indent="-514350">
              <a:buFont typeface="+mj-lt"/>
              <a:buAutoNum type="arabicPeriod"/>
            </a:pPr>
            <a:r>
              <a:rPr lang="ar-IQ" dirty="0" smtClean="0"/>
              <a:t>أن </a:t>
            </a:r>
            <a:r>
              <a:rPr lang="ar-IQ" dirty="0"/>
              <a:t>تكون البرامج تلم الطلبة بنتائج تعلمه مباشرة مع تقويمه</a:t>
            </a:r>
          </a:p>
        </p:txBody>
      </p:sp>
      <p:sp>
        <p:nvSpPr>
          <p:cNvPr id="2" name="عنوان 1"/>
          <p:cNvSpPr>
            <a:spLocks noGrp="1"/>
          </p:cNvSpPr>
          <p:nvPr>
            <p:ph type="title"/>
          </p:nvPr>
        </p:nvSpPr>
        <p:spPr>
          <a:xfrm>
            <a:off x="457200" y="274638"/>
            <a:ext cx="8229600" cy="922114"/>
          </a:xfrm>
        </p:spPr>
        <p:txBody>
          <a:bodyPr>
            <a:normAutofit fontScale="90000"/>
          </a:bodyPr>
          <a:lstStyle/>
          <a:p>
            <a:r>
              <a:rPr lang="ar-IQ" b="1" dirty="0" smtClean="0"/>
              <a:t/>
            </a:r>
            <a:br>
              <a:rPr lang="ar-IQ" b="1" dirty="0" smtClean="0"/>
            </a:br>
            <a:r>
              <a:rPr lang="ar-IQ" b="1" dirty="0" smtClean="0"/>
              <a:t>خطوات </a:t>
            </a:r>
            <a:r>
              <a:rPr lang="ar-IQ" b="1" dirty="0"/>
              <a:t>تنفيذ طريقة التعليم </a:t>
            </a:r>
            <a:r>
              <a:rPr lang="ar-IQ" b="1" dirty="0" smtClean="0"/>
              <a:t>المبرمج</a:t>
            </a:r>
            <a:r>
              <a:rPr lang="ar-IQ" b="1" dirty="0"/>
              <a:t/>
            </a:r>
            <a:br>
              <a:rPr lang="ar-IQ" b="1" dirty="0"/>
            </a:br>
            <a:endParaRPr lang="ar-IQ" dirty="0"/>
          </a:p>
        </p:txBody>
      </p:sp>
    </p:spTree>
    <p:extLst>
      <p:ext uri="{BB962C8B-B14F-4D97-AF65-F5344CB8AC3E}">
        <p14:creationId xmlns:p14="http://schemas.microsoft.com/office/powerpoint/2010/main" val="3509444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340768"/>
            <a:ext cx="8712968" cy="5256584"/>
          </a:xfrm>
        </p:spPr>
        <p:txBody>
          <a:bodyPr/>
          <a:lstStyle/>
          <a:p>
            <a:pPr marL="514350" indent="-514350">
              <a:buFont typeface="+mj-lt"/>
              <a:buAutoNum type="arabicPeriod"/>
            </a:pPr>
            <a:r>
              <a:rPr lang="ar-IQ" dirty="0" smtClean="0"/>
              <a:t> </a:t>
            </a:r>
            <a:r>
              <a:rPr lang="ar-IQ" dirty="0"/>
              <a:t>لا يصل هذا النوع من التعلم لتحقيق الأهداف الانفعالية فمعظم اهتمامه بتحقيق </a:t>
            </a:r>
            <a:r>
              <a:rPr lang="ar-IQ" dirty="0" smtClean="0"/>
              <a:t>الأهداف المعرفية </a:t>
            </a:r>
            <a:r>
              <a:rPr lang="ar-IQ" dirty="0"/>
              <a:t>و المهارات الأدائية.</a:t>
            </a:r>
          </a:p>
          <a:p>
            <a:pPr marL="514350" indent="-514350">
              <a:buFont typeface="+mj-lt"/>
              <a:buAutoNum type="arabicPeriod"/>
            </a:pPr>
            <a:r>
              <a:rPr lang="ar-IQ" dirty="0" smtClean="0"/>
              <a:t>قد </a:t>
            </a:r>
            <a:r>
              <a:rPr lang="ar-IQ" dirty="0"/>
              <a:t>يؤدي إلى الملل بسبب خطواته الصغيرة المتتالية التي تؤدي إلى طول البرنامج.</a:t>
            </a:r>
          </a:p>
          <a:p>
            <a:pPr marL="514350" indent="-514350">
              <a:buFont typeface="+mj-lt"/>
              <a:buAutoNum type="arabicPeriod"/>
            </a:pPr>
            <a:r>
              <a:rPr lang="ar-IQ" dirty="0" smtClean="0"/>
              <a:t>قد </a:t>
            </a:r>
            <a:r>
              <a:rPr lang="ar-IQ" dirty="0"/>
              <a:t>يتحول التعليم المبرمج إلى عمل آلي يهتم الطلبة فيه بالاستجابة بصورة آلية بكل خطوة </a:t>
            </a:r>
            <a:r>
              <a:rPr lang="ar-IQ" dirty="0" smtClean="0"/>
              <a:t>على حدة </a:t>
            </a:r>
            <a:r>
              <a:rPr lang="ar-IQ" dirty="0"/>
              <a:t>دون مقارنتها أو ربطها بخطوة سابقة</a:t>
            </a:r>
          </a:p>
        </p:txBody>
      </p:sp>
      <p:sp>
        <p:nvSpPr>
          <p:cNvPr id="2" name="عنوان 1"/>
          <p:cNvSpPr>
            <a:spLocks noGrp="1"/>
          </p:cNvSpPr>
          <p:nvPr>
            <p:ph type="title"/>
          </p:nvPr>
        </p:nvSpPr>
        <p:spPr>
          <a:xfrm>
            <a:off x="457200" y="274638"/>
            <a:ext cx="8229600" cy="922114"/>
          </a:xfrm>
        </p:spPr>
        <p:txBody>
          <a:bodyPr>
            <a:normAutofit fontScale="90000"/>
          </a:bodyPr>
          <a:lstStyle/>
          <a:p>
            <a:r>
              <a:rPr lang="ar-IQ" b="1" dirty="0" smtClean="0"/>
              <a:t/>
            </a:r>
            <a:br>
              <a:rPr lang="ar-IQ" b="1" dirty="0" smtClean="0"/>
            </a:br>
            <a:r>
              <a:rPr lang="ar-IQ" b="1" dirty="0" smtClean="0"/>
              <a:t>سلبيات </a:t>
            </a:r>
            <a:r>
              <a:rPr lang="ar-IQ" b="1" dirty="0"/>
              <a:t>طريقة التعليم </a:t>
            </a:r>
            <a:r>
              <a:rPr lang="ar-IQ" b="1" dirty="0" smtClean="0"/>
              <a:t>المبرمج</a:t>
            </a:r>
            <a:r>
              <a:rPr lang="ar-IQ" b="1" dirty="0"/>
              <a:t/>
            </a:r>
            <a:br>
              <a:rPr lang="ar-IQ" b="1" dirty="0"/>
            </a:br>
            <a:endParaRPr lang="ar-IQ" dirty="0"/>
          </a:p>
        </p:txBody>
      </p:sp>
    </p:spTree>
    <p:extLst>
      <p:ext uri="{BB962C8B-B14F-4D97-AF65-F5344CB8AC3E}">
        <p14:creationId xmlns:p14="http://schemas.microsoft.com/office/powerpoint/2010/main" val="1799468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204864"/>
            <a:ext cx="8229600" cy="1719064"/>
          </a:xfrm>
        </p:spPr>
        <p:txBody>
          <a:bodyPr/>
          <a:lstStyle/>
          <a:p>
            <a:r>
              <a:rPr lang="ar-IQ" dirty="0" smtClean="0"/>
              <a:t>س/ تتبع خطوات تنفيذ طريقة التعلم المبرمج؟</a:t>
            </a:r>
            <a:br>
              <a:rPr lang="ar-IQ" dirty="0" smtClean="0"/>
            </a:br>
            <a:r>
              <a:rPr lang="ar-IQ" dirty="0" smtClean="0"/>
              <a:t>س/ وضح سلبيات طريقة التعليم المبرمج؟</a:t>
            </a:r>
            <a:endParaRPr lang="ar-IQ" dirty="0"/>
          </a:p>
        </p:txBody>
      </p:sp>
    </p:spTree>
    <p:extLst>
      <p:ext uri="{BB962C8B-B14F-4D97-AF65-F5344CB8AC3E}">
        <p14:creationId xmlns:p14="http://schemas.microsoft.com/office/powerpoint/2010/main" val="691935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99592" y="2492896"/>
            <a:ext cx="7315200" cy="1296144"/>
          </a:xfrm>
        </p:spPr>
        <p:txBody>
          <a:bodyPr/>
          <a:lstStyle/>
          <a:p>
            <a:pPr algn="ctr"/>
            <a:r>
              <a:rPr lang="ar-IQ" dirty="0" smtClean="0"/>
              <a:t>نهاية المحاضرة</a:t>
            </a:r>
            <a:endParaRPr lang="ar-IQ" dirty="0"/>
          </a:p>
        </p:txBody>
      </p:sp>
    </p:spTree>
    <p:extLst>
      <p:ext uri="{BB962C8B-B14F-4D97-AF65-F5344CB8AC3E}">
        <p14:creationId xmlns:p14="http://schemas.microsoft.com/office/powerpoint/2010/main" val="397421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400600"/>
          </a:xfrm>
        </p:spPr>
        <p:txBody>
          <a:bodyPr>
            <a:normAutofit lnSpcReduction="10000"/>
          </a:bodyPr>
          <a:lstStyle/>
          <a:p>
            <a:r>
              <a:rPr lang="ar-IQ" b="1" dirty="0"/>
              <a:t>مفهومه </a:t>
            </a:r>
            <a:r>
              <a:rPr lang="ar-IQ" b="1" dirty="0" smtClean="0"/>
              <a:t>:</a:t>
            </a:r>
            <a:r>
              <a:rPr lang="ar-IQ" dirty="0"/>
              <a:t>وهو احد أساليب التعلم الذاتي و التي تمكن الفرد من أن يعلم نفسه بنفسه ذاتيا بواسطة برنامج اعد بأسلوب خاص</a:t>
            </a:r>
            <a:r>
              <a:rPr lang="ar-IQ" dirty="0" smtClean="0"/>
              <a:t>.</a:t>
            </a:r>
          </a:p>
          <a:p>
            <a:r>
              <a:rPr lang="ar-IQ" b="1" dirty="0" smtClean="0"/>
              <a:t>وهو </a:t>
            </a:r>
            <a:r>
              <a:rPr lang="ar-IQ" dirty="0"/>
              <a:t>عن نوعٍ من أنواع التعليم الذي ظهرَ في القرن العشرين الميلادي، واعتمد </a:t>
            </a:r>
            <a:r>
              <a:rPr lang="ar-IQ" dirty="0" smtClean="0"/>
              <a:t>على</a:t>
            </a:r>
            <a:r>
              <a:rPr lang="ar-IQ" dirty="0"/>
              <a:t> </a:t>
            </a:r>
            <a:r>
              <a:rPr lang="ar-IQ" dirty="0" smtClean="0"/>
              <a:t>فكرةِ </a:t>
            </a:r>
            <a:r>
              <a:rPr lang="ar-IQ" dirty="0"/>
              <a:t>تقسيم المنهجِ </a:t>
            </a:r>
            <a:r>
              <a:rPr lang="ar-IQ" dirty="0" smtClean="0"/>
              <a:t>الدراسي </a:t>
            </a:r>
            <a:r>
              <a:rPr lang="ar-IQ" dirty="0"/>
              <a:t>إلى </a:t>
            </a:r>
            <a:r>
              <a:rPr lang="ar-IQ" dirty="0" smtClean="0"/>
              <a:t>مجموعة من البرامج الدراسية (الخطط )حتى </a:t>
            </a:r>
            <a:r>
              <a:rPr lang="ar-IQ" dirty="0"/>
              <a:t>يسهل فهمها </a:t>
            </a:r>
            <a:r>
              <a:rPr lang="ar-IQ" dirty="0" smtClean="0"/>
              <a:t>مِن قبل الطلبة ،</a:t>
            </a:r>
          </a:p>
          <a:p>
            <a:r>
              <a:rPr lang="ar-IQ" dirty="0" smtClean="0"/>
              <a:t>ايضا يعرف التعليم المبرمج  احد وسائل التعليم الذاتي التي توفر للطلبة برامجا دراسية يختار منها كل الطلبة  البرنامج الذي يناسبه ،</a:t>
            </a:r>
            <a:r>
              <a:rPr lang="ar-IQ" dirty="0"/>
              <a:t> مِن أجل تطبيقه خلال فترةٍ زمنيةٍ </a:t>
            </a:r>
            <a:r>
              <a:rPr lang="ar-IQ" dirty="0" smtClean="0"/>
              <a:t>يتم الاتفاق </a:t>
            </a:r>
            <a:r>
              <a:rPr lang="ar-IQ" dirty="0"/>
              <a:t>عليها </a:t>
            </a:r>
            <a:r>
              <a:rPr lang="ar-IQ" dirty="0" smtClean="0"/>
              <a:t>مسبقا مع المؤسسة الأكاديميّة </a:t>
            </a:r>
          </a:p>
          <a:p>
            <a:r>
              <a:rPr lang="ar-IQ" dirty="0" smtClean="0"/>
              <a:t>يهدف التعليم  المبرمج </a:t>
            </a:r>
            <a:r>
              <a:rPr lang="ar-IQ" dirty="0"/>
              <a:t>إلى شرحِ المواد التعليمية بالاعتمادِ على فكرةِ تقسيمها إلى مجموعةٍ مِن الأجزاء </a:t>
            </a:r>
            <a:r>
              <a:rPr lang="ar-IQ" dirty="0" smtClean="0"/>
              <a:t>الصغيرة، ويجب </a:t>
            </a:r>
            <a:r>
              <a:rPr lang="ar-IQ" dirty="0"/>
              <a:t>على الطلبة أن يحققَ متطلبات النجاح في كل جزءٍ </a:t>
            </a:r>
            <a:r>
              <a:rPr lang="ar-IQ" dirty="0" smtClean="0"/>
              <a:t>دراسي </a:t>
            </a:r>
            <a:r>
              <a:rPr lang="ar-IQ" dirty="0"/>
              <a:t>حتى يتمكنَ من الانتقال </a:t>
            </a:r>
            <a:r>
              <a:rPr lang="ar-IQ" dirty="0" smtClean="0"/>
              <a:t>إلى الجزء </a:t>
            </a:r>
            <a:r>
              <a:rPr lang="ar-IQ" dirty="0"/>
              <a:t>الذي يليه، وهكذا </a:t>
            </a:r>
            <a:r>
              <a:rPr lang="ar-IQ" dirty="0" smtClean="0"/>
              <a:t>يتمكن </a:t>
            </a:r>
            <a:r>
              <a:rPr lang="ar-IQ" dirty="0"/>
              <a:t>مِن الانتهاء مِن سلسلةِ الوحدات </a:t>
            </a:r>
            <a:r>
              <a:rPr lang="ar-IQ" dirty="0" smtClean="0"/>
              <a:t>الأقسام</a:t>
            </a:r>
            <a:r>
              <a:rPr lang="ar-IQ" dirty="0"/>
              <a:t> </a:t>
            </a:r>
            <a:r>
              <a:rPr lang="ar-IQ" dirty="0" smtClean="0"/>
              <a:t> المخصصة لبرنامج التعليم المبرمج خلال السنة الدراسية.</a:t>
            </a:r>
            <a:endParaRPr lang="ar-IQ" dirty="0"/>
          </a:p>
        </p:txBody>
      </p:sp>
    </p:spTree>
    <p:extLst>
      <p:ext uri="{BB962C8B-B14F-4D97-AF65-F5344CB8AC3E}">
        <p14:creationId xmlns:p14="http://schemas.microsoft.com/office/powerpoint/2010/main" val="52545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514350" indent="-514350">
              <a:buFont typeface="+mj-lt"/>
              <a:buAutoNum type="arabicPeriod"/>
            </a:pPr>
            <a:r>
              <a:rPr lang="ar-IQ" sz="2800" dirty="0" smtClean="0"/>
              <a:t>إعطاء </a:t>
            </a:r>
            <a:r>
              <a:rPr lang="ar-IQ" sz="2800" dirty="0"/>
              <a:t>فرصة لجميع الطلبة في التعلم الذاتي .</a:t>
            </a:r>
          </a:p>
          <a:p>
            <a:pPr marL="514350" indent="-514350">
              <a:buFont typeface="+mj-lt"/>
              <a:buAutoNum type="arabicPeriod"/>
            </a:pPr>
            <a:r>
              <a:rPr lang="ar-IQ" sz="2800" dirty="0" smtClean="0"/>
              <a:t>زيادة </a:t>
            </a:r>
            <a:r>
              <a:rPr lang="ar-IQ" sz="2800" dirty="0"/>
              <a:t>تفاعل الطلبة </a:t>
            </a:r>
            <a:r>
              <a:rPr lang="ar-IQ" sz="2800" dirty="0" smtClean="0"/>
              <a:t>.</a:t>
            </a:r>
          </a:p>
          <a:p>
            <a:pPr marL="514350" indent="-514350">
              <a:buFont typeface="+mj-lt"/>
              <a:buAutoNum type="arabicPeriod"/>
            </a:pPr>
            <a:r>
              <a:rPr lang="ar-IQ" sz="2800" dirty="0" smtClean="0"/>
              <a:t>تقليل </a:t>
            </a:r>
            <a:r>
              <a:rPr lang="ar-IQ" sz="2800" dirty="0"/>
              <a:t>العبء الزائد على المدرس .</a:t>
            </a:r>
          </a:p>
          <a:p>
            <a:pPr marL="514350" indent="-514350">
              <a:buFont typeface="+mj-lt"/>
              <a:buAutoNum type="arabicPeriod"/>
            </a:pPr>
            <a:r>
              <a:rPr lang="ar-IQ" sz="2800" dirty="0" smtClean="0"/>
              <a:t> </a:t>
            </a:r>
            <a:r>
              <a:rPr lang="ar-IQ" sz="2800" dirty="0"/>
              <a:t>مراعاة الفروق التعلمية في سرعة التعلم والكشف عنها .</a:t>
            </a:r>
          </a:p>
          <a:p>
            <a:pPr marL="514350" indent="-514350">
              <a:buFont typeface="+mj-lt"/>
              <a:buAutoNum type="arabicPeriod"/>
            </a:pPr>
            <a:r>
              <a:rPr lang="ar-IQ" sz="2800" dirty="0" smtClean="0"/>
              <a:t> التغلب </a:t>
            </a:r>
            <a:r>
              <a:rPr lang="ar-IQ" sz="2800" dirty="0"/>
              <a:t>على الأعداد الكبيرة من الطلبة .</a:t>
            </a:r>
          </a:p>
          <a:p>
            <a:pPr marL="514350" indent="-514350">
              <a:buFont typeface="+mj-lt"/>
              <a:buAutoNum type="arabicPeriod"/>
            </a:pPr>
            <a:r>
              <a:rPr lang="ar-IQ" sz="2800" dirty="0" smtClean="0"/>
              <a:t> </a:t>
            </a:r>
            <a:r>
              <a:rPr lang="ar-IQ" sz="2800" dirty="0"/>
              <a:t>اكتساب الطلبة الجوانب المعرفية في المنهج</a:t>
            </a:r>
          </a:p>
        </p:txBody>
      </p:sp>
      <p:sp>
        <p:nvSpPr>
          <p:cNvPr id="2" name="عنوان 1"/>
          <p:cNvSpPr>
            <a:spLocks noGrp="1"/>
          </p:cNvSpPr>
          <p:nvPr>
            <p:ph type="title"/>
          </p:nvPr>
        </p:nvSpPr>
        <p:spPr>
          <a:xfrm>
            <a:off x="395536" y="332656"/>
            <a:ext cx="8229600" cy="1152128"/>
          </a:xfrm>
        </p:spPr>
        <p:txBody>
          <a:bodyPr>
            <a:normAutofit fontScale="90000"/>
          </a:bodyPr>
          <a:lstStyle/>
          <a:p>
            <a:r>
              <a:rPr lang="ar-IQ" b="1" dirty="0" smtClean="0"/>
              <a:t/>
            </a:r>
            <a:br>
              <a:rPr lang="ar-IQ" b="1" dirty="0" smtClean="0"/>
            </a:br>
            <a:r>
              <a:rPr lang="ar-IQ" b="1" dirty="0" smtClean="0"/>
              <a:t/>
            </a:r>
            <a:br>
              <a:rPr lang="ar-IQ" b="1" dirty="0" smtClean="0"/>
            </a:br>
            <a:r>
              <a:rPr lang="ar-IQ" b="1" dirty="0"/>
              <a:t/>
            </a:r>
            <a:br>
              <a:rPr lang="ar-IQ" b="1" dirty="0"/>
            </a:br>
            <a:r>
              <a:rPr lang="ar-IQ" b="1" dirty="0" smtClean="0"/>
              <a:t>أهمية </a:t>
            </a:r>
            <a:r>
              <a:rPr lang="ar-IQ" b="1" dirty="0"/>
              <a:t>طريقة التعليم </a:t>
            </a:r>
            <a:r>
              <a:rPr lang="ar-IQ" b="1" dirty="0" smtClean="0"/>
              <a:t>المبرمج</a:t>
            </a:r>
            <a:r>
              <a:rPr lang="ar-IQ" b="1" dirty="0"/>
              <a:t/>
            </a:r>
            <a:br>
              <a:rPr lang="ar-IQ" b="1" dirty="0"/>
            </a:br>
            <a:endParaRPr lang="ar-IQ" dirty="0"/>
          </a:p>
        </p:txBody>
      </p:sp>
      <p:pic>
        <p:nvPicPr>
          <p:cNvPr id="4" name="صورة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592" y="4509120"/>
            <a:ext cx="3096344" cy="1437628"/>
          </a:xfrm>
          <a:prstGeom prst="rect">
            <a:avLst/>
          </a:prstGeom>
        </p:spPr>
      </p:pic>
    </p:spTree>
    <p:extLst>
      <p:ext uri="{BB962C8B-B14F-4D97-AF65-F5344CB8AC3E}">
        <p14:creationId xmlns:p14="http://schemas.microsoft.com/office/powerpoint/2010/main" val="1000507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3284984"/>
            <a:ext cx="8229600" cy="1440160"/>
          </a:xfrm>
        </p:spPr>
        <p:txBody>
          <a:bodyPr>
            <a:normAutofit fontScale="90000"/>
          </a:bodyPr>
          <a:lstStyle/>
          <a:p>
            <a:r>
              <a:rPr lang="ar-IQ" sz="3200" b="1" dirty="0" smtClean="0"/>
              <a:t>س/ماذا نقصد بالتعليم المبرمج ؟</a:t>
            </a:r>
            <a:br>
              <a:rPr lang="ar-IQ" sz="3200" b="1" dirty="0" smtClean="0"/>
            </a:br>
            <a:r>
              <a:rPr lang="ar-IQ" sz="3200" b="1" dirty="0" smtClean="0"/>
              <a:t>س/ وضح اهمية طريقة التعليم المبرمج؟</a:t>
            </a:r>
            <a:br>
              <a:rPr lang="ar-IQ" sz="3200" b="1" dirty="0" smtClean="0"/>
            </a:br>
            <a:endParaRPr lang="ar-IQ" sz="3200" b="1" dirty="0"/>
          </a:p>
        </p:txBody>
      </p:sp>
      <p:pic>
        <p:nvPicPr>
          <p:cNvPr id="3" name="صورة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3848" y="764704"/>
            <a:ext cx="3140968" cy="2304256"/>
          </a:xfrm>
          <a:prstGeom prst="rect">
            <a:avLst/>
          </a:prstGeom>
        </p:spPr>
      </p:pic>
    </p:spTree>
    <p:extLst>
      <p:ext uri="{BB962C8B-B14F-4D97-AF65-F5344CB8AC3E}">
        <p14:creationId xmlns:p14="http://schemas.microsoft.com/office/powerpoint/2010/main" val="2453397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755637859"/>
              </p:ext>
            </p:extLst>
          </p:nvPr>
        </p:nvGraphicFramePr>
        <p:xfrm>
          <a:off x="683568" y="2204864"/>
          <a:ext cx="7315200" cy="3538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عنوان 1"/>
          <p:cNvSpPr>
            <a:spLocks noGrp="1"/>
          </p:cNvSpPr>
          <p:nvPr>
            <p:ph type="title"/>
          </p:nvPr>
        </p:nvSpPr>
        <p:spPr>
          <a:xfrm>
            <a:off x="395536" y="332656"/>
            <a:ext cx="7315200" cy="1154097"/>
          </a:xfrm>
        </p:spPr>
        <p:txBody>
          <a:bodyPr/>
          <a:lstStyle/>
          <a:p>
            <a:r>
              <a:rPr lang="ar-IQ" dirty="0" smtClean="0"/>
              <a:t>انواع التعلم المبرمج</a:t>
            </a:r>
            <a:endParaRPr lang="ar-IQ" dirty="0"/>
          </a:p>
        </p:txBody>
      </p:sp>
    </p:spTree>
    <p:extLst>
      <p:ext uri="{BB962C8B-B14F-4D97-AF65-F5344CB8AC3E}">
        <p14:creationId xmlns:p14="http://schemas.microsoft.com/office/powerpoint/2010/main" val="3832214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196752"/>
            <a:ext cx="8784976" cy="5544616"/>
          </a:xfrm>
        </p:spPr>
        <p:txBody>
          <a:bodyPr>
            <a:normAutofit fontScale="85000" lnSpcReduction="20000"/>
          </a:bodyPr>
          <a:lstStyle/>
          <a:p>
            <a:r>
              <a:rPr lang="ar-IQ" b="1" dirty="0" smtClean="0"/>
              <a:t>يحلل </a:t>
            </a:r>
            <a:r>
              <a:rPr lang="ar-IQ" b="1" dirty="0" smtClean="0"/>
              <a:t>المنهاج الدراسي </a:t>
            </a:r>
            <a:r>
              <a:rPr lang="ar-IQ" b="1" dirty="0"/>
              <a:t>ضمن </a:t>
            </a:r>
            <a:r>
              <a:rPr lang="ar-IQ" b="1" dirty="0" smtClean="0"/>
              <a:t>نمطٍ،</a:t>
            </a:r>
            <a:r>
              <a:rPr lang="ar-IQ" b="1" dirty="0"/>
              <a:t> </a:t>
            </a:r>
            <a:r>
              <a:rPr lang="ar-IQ" b="1" dirty="0" smtClean="0"/>
              <a:t>هو الذي </a:t>
            </a:r>
            <a:r>
              <a:rPr lang="ar-IQ" b="1" dirty="0"/>
              <a:t>يحل أو </a:t>
            </a:r>
            <a:r>
              <a:rPr lang="ar-IQ" b="1" dirty="0" smtClean="0"/>
              <a:t>إطارٍ تعليمي </a:t>
            </a:r>
            <a:r>
              <a:rPr lang="ar-IQ" b="1" dirty="0"/>
              <a:t>معيّن، وبعد الانتهاء من تطبيق النمط الأول يتم الانتقال إلى النمط الثاني، وهكذا </a:t>
            </a:r>
            <a:r>
              <a:rPr lang="ar-IQ" b="1" dirty="0" smtClean="0"/>
              <a:t>حتّى الوصول </a:t>
            </a:r>
            <a:r>
              <a:rPr lang="ar-IQ" b="1" dirty="0"/>
              <a:t>إلى نهايةِ الخط التعليمي، و </a:t>
            </a:r>
            <a:r>
              <a:rPr lang="ar-IQ" b="1" dirty="0" smtClean="0"/>
              <a:t>يعتبر </a:t>
            </a:r>
            <a:r>
              <a:rPr lang="ar-IQ" b="1" dirty="0"/>
              <a:t>عالم النفس التربوي </a:t>
            </a:r>
            <a:r>
              <a:rPr lang="ar-IQ" sz="3200" b="1" dirty="0" err="1">
                <a:solidFill>
                  <a:srgbClr val="FF0000"/>
                </a:solidFill>
              </a:rPr>
              <a:t>سكينر</a:t>
            </a:r>
            <a:r>
              <a:rPr lang="ar-IQ" sz="3200" b="1" dirty="0">
                <a:solidFill>
                  <a:srgbClr val="FF0000"/>
                </a:solidFill>
              </a:rPr>
              <a:t> أول </a:t>
            </a:r>
            <a:r>
              <a:rPr lang="ar-IQ" b="1" dirty="0"/>
              <a:t>من اقترح هذا النوع </a:t>
            </a:r>
            <a:r>
              <a:rPr lang="ar-IQ" b="1" dirty="0" smtClean="0"/>
              <a:t>من أنواع </a:t>
            </a:r>
            <a:r>
              <a:rPr lang="ar-IQ" b="1" dirty="0"/>
              <a:t>التعليم المبرمج</a:t>
            </a:r>
            <a:r>
              <a:rPr lang="ar-IQ" b="1" dirty="0" smtClean="0"/>
              <a:t>.</a:t>
            </a:r>
          </a:p>
          <a:p>
            <a:pPr algn="ctr"/>
            <a:r>
              <a:rPr lang="ar-IQ" sz="3200" b="1" dirty="0" smtClean="0"/>
              <a:t>س</a:t>
            </a:r>
            <a:r>
              <a:rPr lang="ar-IQ" sz="4400" b="1" dirty="0" smtClean="0">
                <a:solidFill>
                  <a:srgbClr val="FF0000"/>
                </a:solidFill>
              </a:rPr>
              <a:t>/ منو هو </a:t>
            </a:r>
            <a:r>
              <a:rPr lang="ar-IQ" sz="4400" b="1" dirty="0" err="1" smtClean="0">
                <a:solidFill>
                  <a:srgbClr val="FF0000"/>
                </a:solidFill>
              </a:rPr>
              <a:t>سكينر</a:t>
            </a:r>
            <a:r>
              <a:rPr lang="ar-IQ" sz="4400" b="1" dirty="0" smtClean="0">
                <a:solidFill>
                  <a:srgbClr val="FF0000"/>
                </a:solidFill>
              </a:rPr>
              <a:t>؟</a:t>
            </a:r>
          </a:p>
          <a:p>
            <a:pPr algn="ctr"/>
            <a:endParaRPr lang="ar-IQ" sz="3200" b="1" dirty="0" smtClean="0"/>
          </a:p>
          <a:p>
            <a:pPr algn="ctr"/>
            <a:endParaRPr lang="ar-IQ" sz="3200" b="1" dirty="0"/>
          </a:p>
          <a:p>
            <a:pPr algn="ctr"/>
            <a:endParaRPr lang="ar-IQ" sz="3200" b="1" dirty="0" smtClean="0"/>
          </a:p>
          <a:p>
            <a:pPr algn="ctr"/>
            <a:endParaRPr lang="ar-IQ" sz="3200" b="1" dirty="0" smtClean="0"/>
          </a:p>
          <a:p>
            <a:endParaRPr lang="ar-IQ" dirty="0"/>
          </a:p>
          <a:p>
            <a:r>
              <a:rPr lang="ar-IQ" sz="2400" b="1" dirty="0" err="1"/>
              <a:t>بورهوس</a:t>
            </a:r>
            <a:r>
              <a:rPr lang="ar-IQ" sz="2400" b="1" dirty="0"/>
              <a:t> فريدريك </a:t>
            </a:r>
            <a:r>
              <a:rPr lang="ar-IQ" sz="2400" b="1" dirty="0" err="1"/>
              <a:t>سكينر</a:t>
            </a:r>
            <a:r>
              <a:rPr lang="ar-IQ" sz="2400" b="1" dirty="0"/>
              <a:t> (وُلِد في يوم 20 من مارس 1904م في ولاية بنسلفانيا - وتُوفِيَ في يوم 18 من أغسطس عام 1990م) - هو أخصائي علم النفس وسلوكي ومؤلف ومخترع وفيلسوف اجتماعي أمريكي. وهو الأخصائي الأكثر تأثيرًا في علم النفس في القرن العشرين . وهو أستاذ </a:t>
            </a:r>
            <a:r>
              <a:rPr lang="ar-IQ" sz="2400" b="1" dirty="0" smtClean="0"/>
              <a:t>(في </a:t>
            </a:r>
            <a:r>
              <a:rPr lang="ar-IQ" sz="2400" b="1" dirty="0"/>
              <a:t>جامعة هارفارد من عام 1958م حتى تقاعده في عام 1974م.</a:t>
            </a:r>
            <a:endParaRPr lang="ar-IQ" sz="2400" b="1" dirty="0" smtClean="0"/>
          </a:p>
          <a:p>
            <a:endParaRPr lang="ar-IQ" dirty="0"/>
          </a:p>
          <a:p>
            <a:r>
              <a:rPr lang="ar-IQ" dirty="0" smtClean="0"/>
              <a:t>.</a:t>
            </a:r>
            <a:endParaRPr lang="ar-IQ" dirty="0"/>
          </a:p>
        </p:txBody>
      </p:sp>
      <p:sp>
        <p:nvSpPr>
          <p:cNvPr id="2" name="عنوان 1"/>
          <p:cNvSpPr>
            <a:spLocks noGrp="1"/>
          </p:cNvSpPr>
          <p:nvPr>
            <p:ph type="title"/>
          </p:nvPr>
        </p:nvSpPr>
        <p:spPr>
          <a:xfrm>
            <a:off x="457200" y="274638"/>
            <a:ext cx="8229600" cy="850106"/>
          </a:xfrm>
        </p:spPr>
        <p:txBody>
          <a:bodyPr>
            <a:normAutofit fontScale="90000"/>
          </a:bodyPr>
          <a:lstStyle/>
          <a:p>
            <a:pPr algn="ctr"/>
            <a:r>
              <a:rPr lang="ar-IQ" b="1" dirty="0"/>
              <a:t/>
            </a:r>
            <a:br>
              <a:rPr lang="ar-IQ" b="1" dirty="0"/>
            </a:br>
            <a:r>
              <a:rPr lang="ar-IQ" b="1" dirty="0" smtClean="0"/>
              <a:t>التعلم المبرمج الخطي</a:t>
            </a:r>
            <a:endParaRPr lang="ar-IQ"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852936"/>
            <a:ext cx="2304256" cy="1905000"/>
          </a:xfrm>
          <a:prstGeom prst="rect">
            <a:avLst/>
          </a:prstGeom>
        </p:spPr>
      </p:pic>
    </p:spTree>
    <p:extLst>
      <p:ext uri="{BB962C8B-B14F-4D97-AF65-F5344CB8AC3E}">
        <p14:creationId xmlns:p14="http://schemas.microsoft.com/office/powerpoint/2010/main" val="888367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55576" y="1916832"/>
            <a:ext cx="7315200" cy="3539527"/>
          </a:xfrm>
        </p:spPr>
        <p:txBody>
          <a:bodyPr/>
          <a:lstStyle/>
          <a:p>
            <a:r>
              <a:rPr lang="ar-IQ" sz="2800" dirty="0" smtClean="0"/>
              <a:t>التعليم </a:t>
            </a:r>
            <a:r>
              <a:rPr lang="ar-IQ" sz="2800" dirty="0"/>
              <a:t>المبرمج الفرعي : ابتكره عالم النفس التربوي </a:t>
            </a:r>
            <a:r>
              <a:rPr lang="ar-IQ" sz="2800" dirty="0" err="1"/>
              <a:t>كراودر</a:t>
            </a:r>
            <a:r>
              <a:rPr lang="ar-IQ" sz="2800" dirty="0"/>
              <a:t>، ويعتمد على توزيع معلومات البرنامج التعليمي على مجموعةٍ من الفقرات، ومن ثم يتم توجيه أسئلة حول هذه الفقرات للطلبة ، ويتمّ الاعتماد د على نتيجتين، وهما: نجاح، أو فشل الطلبة في الإجابة، وفي حال نجح الطلبة في الإجابة على الأسئلة ينتقل إلى الفقرةِ التالية، وفي حال فشل في الإجابة على اسئلة يخضع. لبرنامجٍ تدريبيٍ حتى يتمكن من الاجابة على اسئلة بشكل صحيح</a:t>
            </a:r>
          </a:p>
          <a:p>
            <a:endParaRPr lang="ar-IQ" dirty="0"/>
          </a:p>
        </p:txBody>
      </p:sp>
      <p:sp>
        <p:nvSpPr>
          <p:cNvPr id="2" name="عنوان 1"/>
          <p:cNvSpPr>
            <a:spLocks noGrp="1"/>
          </p:cNvSpPr>
          <p:nvPr>
            <p:ph type="title"/>
          </p:nvPr>
        </p:nvSpPr>
        <p:spPr>
          <a:xfrm>
            <a:off x="179512" y="332656"/>
            <a:ext cx="7315200" cy="1154097"/>
          </a:xfrm>
        </p:spPr>
        <p:txBody>
          <a:bodyPr/>
          <a:lstStyle/>
          <a:p>
            <a:r>
              <a:rPr lang="ar-IQ" dirty="0" smtClean="0"/>
              <a:t>التعلم </a:t>
            </a:r>
            <a:r>
              <a:rPr lang="ar-IQ" dirty="0" err="1" smtClean="0"/>
              <a:t>الفراعي</a:t>
            </a:r>
            <a:endParaRPr lang="ar-IQ" dirty="0"/>
          </a:p>
        </p:txBody>
      </p:sp>
    </p:spTree>
    <p:extLst>
      <p:ext uri="{BB962C8B-B14F-4D97-AF65-F5344CB8AC3E}">
        <p14:creationId xmlns:p14="http://schemas.microsoft.com/office/powerpoint/2010/main" val="3059959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4784"/>
            <a:ext cx="8229600" cy="5184576"/>
          </a:xfrm>
        </p:spPr>
        <p:txBody>
          <a:bodyPr>
            <a:normAutofit/>
          </a:bodyPr>
          <a:lstStyle/>
          <a:p>
            <a:pPr marL="514350" indent="-514350">
              <a:buFont typeface="+mj-lt"/>
              <a:buAutoNum type="arabicPeriod"/>
            </a:pPr>
            <a:r>
              <a:rPr lang="ar-IQ" dirty="0" smtClean="0"/>
              <a:t> </a:t>
            </a:r>
            <a:r>
              <a:rPr lang="ar-IQ" dirty="0"/>
              <a:t>.توزيع الدروس داخل المنهاج على أقسامٍ صغيرةٍ يسه ل فهمها، وتعلمها.</a:t>
            </a:r>
          </a:p>
          <a:p>
            <a:pPr marL="514350" indent="-514350">
              <a:buFont typeface="+mj-lt"/>
              <a:buAutoNum type="arabicPeriod"/>
            </a:pPr>
            <a:r>
              <a:rPr lang="ar-IQ" dirty="0" smtClean="0"/>
              <a:t>التشجيع على دور المشاركة </a:t>
            </a:r>
            <a:r>
              <a:rPr lang="ar-IQ" dirty="0"/>
              <a:t>الإيجابية بين المدرسين، والطلبة</a:t>
            </a:r>
            <a:r>
              <a:rPr lang="ar-IQ" dirty="0" smtClean="0"/>
              <a:t>.</a:t>
            </a:r>
            <a:endParaRPr lang="ar-IQ" dirty="0"/>
          </a:p>
          <a:p>
            <a:pPr marL="514350" indent="-514350">
              <a:buFont typeface="+mj-lt"/>
              <a:buAutoNum type="arabicPeriod"/>
            </a:pPr>
            <a:r>
              <a:rPr lang="ar-IQ" dirty="0" smtClean="0"/>
              <a:t>توفير </a:t>
            </a:r>
            <a:r>
              <a:rPr lang="ar-IQ" dirty="0"/>
              <a:t>وسائل متابعة استجابة الطلبة للمعارفِ التي </a:t>
            </a:r>
            <a:r>
              <a:rPr lang="ar-IQ" dirty="0" smtClean="0"/>
              <a:t>تتضمن </a:t>
            </a:r>
            <a:r>
              <a:rPr lang="ar-IQ" dirty="0"/>
              <a:t>الوحدات الدراسية.</a:t>
            </a:r>
          </a:p>
          <a:p>
            <a:pPr marL="514350" indent="-514350">
              <a:buFont typeface="+mj-lt"/>
              <a:buAutoNum type="arabicPeriod"/>
            </a:pPr>
            <a:r>
              <a:rPr lang="ar-IQ" dirty="0" smtClean="0"/>
              <a:t>يعتمد </a:t>
            </a:r>
            <a:r>
              <a:rPr lang="ar-IQ" dirty="0"/>
              <a:t>تطبيق التعليم المبرمج على </a:t>
            </a:r>
            <a:r>
              <a:rPr lang="ar-IQ" dirty="0" smtClean="0"/>
              <a:t>قدرةِ </a:t>
            </a:r>
            <a:r>
              <a:rPr lang="ar-IQ" dirty="0"/>
              <a:t>الطلبة على تحملِ العبء </a:t>
            </a:r>
            <a:r>
              <a:rPr lang="ar-IQ" dirty="0" smtClean="0"/>
              <a:t>الدراسي </a:t>
            </a:r>
            <a:r>
              <a:rPr lang="ar-IQ" dirty="0"/>
              <a:t>.</a:t>
            </a:r>
          </a:p>
          <a:p>
            <a:pPr marL="514350" indent="-514350">
              <a:buFont typeface="+mj-lt"/>
              <a:buAutoNum type="arabicPeriod"/>
            </a:pPr>
            <a:r>
              <a:rPr lang="ar-IQ" dirty="0" smtClean="0"/>
              <a:t>يوفر </a:t>
            </a:r>
            <a:r>
              <a:rPr lang="ar-IQ" dirty="0"/>
              <a:t>التعليم المبرمج إمكانية تقييم الطلبة </a:t>
            </a:r>
            <a:r>
              <a:rPr lang="ar-IQ" dirty="0" smtClean="0"/>
              <a:t>لمساره الدراسي</a:t>
            </a:r>
            <a:r>
              <a:rPr lang="ar-IQ" dirty="0"/>
              <a:t>.</a:t>
            </a:r>
          </a:p>
        </p:txBody>
      </p:sp>
      <p:sp>
        <p:nvSpPr>
          <p:cNvPr id="2" name="عنوان 1"/>
          <p:cNvSpPr>
            <a:spLocks noGrp="1"/>
          </p:cNvSpPr>
          <p:nvPr>
            <p:ph type="title"/>
          </p:nvPr>
        </p:nvSpPr>
        <p:spPr>
          <a:xfrm>
            <a:off x="467544" y="404664"/>
            <a:ext cx="8229600" cy="1052736"/>
          </a:xfrm>
        </p:spPr>
        <p:txBody>
          <a:bodyPr>
            <a:normAutofit fontScale="90000"/>
          </a:bodyPr>
          <a:lstStyle/>
          <a:p>
            <a:r>
              <a:rPr lang="ar-IQ" b="1" dirty="0" smtClean="0"/>
              <a:t/>
            </a:r>
            <a:br>
              <a:rPr lang="ar-IQ" b="1" dirty="0" smtClean="0"/>
            </a:br>
            <a:r>
              <a:rPr lang="ar-IQ" b="1" dirty="0" smtClean="0"/>
              <a:t/>
            </a:r>
            <a:br>
              <a:rPr lang="ar-IQ" b="1" dirty="0" smtClean="0"/>
            </a:br>
            <a:r>
              <a:rPr lang="ar-IQ" b="1" dirty="0"/>
              <a:t/>
            </a:r>
            <a:br>
              <a:rPr lang="ar-IQ" b="1" dirty="0"/>
            </a:br>
            <a:r>
              <a:rPr lang="ar-IQ" b="1" dirty="0" smtClean="0"/>
              <a:t/>
            </a:r>
            <a:br>
              <a:rPr lang="ar-IQ" b="1" dirty="0" smtClean="0"/>
            </a:br>
            <a:r>
              <a:rPr lang="ar-IQ" b="1" dirty="0"/>
              <a:t/>
            </a:r>
            <a:br>
              <a:rPr lang="ar-IQ" b="1" dirty="0"/>
            </a:br>
            <a:r>
              <a:rPr lang="ar-IQ" dirty="0"/>
              <a:t>أساسيات طريقة التعليم المبرمج </a:t>
            </a:r>
            <a:r>
              <a:rPr lang="ar-IQ" b="1" dirty="0" smtClean="0"/>
              <a:t/>
            </a:r>
            <a:br>
              <a:rPr lang="ar-IQ" b="1" dirty="0" smtClean="0"/>
            </a:br>
            <a:r>
              <a:rPr lang="ar-IQ" b="1" dirty="0"/>
              <a:t/>
            </a:r>
            <a:br>
              <a:rPr lang="ar-IQ" b="1" dirty="0"/>
            </a:br>
            <a:r>
              <a:rPr lang="ar-IQ" b="1" dirty="0" smtClean="0"/>
              <a:t/>
            </a:r>
            <a:br>
              <a:rPr lang="ar-IQ" b="1" dirty="0" smtClean="0"/>
            </a:br>
            <a:r>
              <a:rPr lang="ar-IQ" b="1" dirty="0"/>
              <a:t/>
            </a:r>
            <a:br>
              <a:rPr lang="ar-IQ" b="1" dirty="0"/>
            </a:br>
            <a:r>
              <a:rPr lang="ar-IQ" b="1" dirty="0"/>
              <a:t/>
            </a:r>
            <a:br>
              <a:rPr lang="ar-IQ" b="1" dirty="0"/>
            </a:br>
            <a:endParaRPr lang="ar-IQ" dirty="0"/>
          </a:p>
        </p:txBody>
      </p:sp>
    </p:spTree>
    <p:extLst>
      <p:ext uri="{BB962C8B-B14F-4D97-AF65-F5344CB8AC3E}">
        <p14:creationId xmlns:p14="http://schemas.microsoft.com/office/powerpoint/2010/main" val="3008457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132856"/>
            <a:ext cx="8229600" cy="1575048"/>
          </a:xfrm>
        </p:spPr>
        <p:txBody>
          <a:bodyPr>
            <a:normAutofit/>
          </a:bodyPr>
          <a:lstStyle/>
          <a:p>
            <a:r>
              <a:rPr lang="ar-IQ" dirty="0" smtClean="0"/>
              <a:t>س/ صنف انواع طريقة التعليم المبرمج؟</a:t>
            </a:r>
            <a:br>
              <a:rPr lang="ar-IQ" dirty="0" smtClean="0"/>
            </a:br>
            <a:r>
              <a:rPr lang="ar-IQ" dirty="0" smtClean="0"/>
              <a:t>س/بين اساسيات طريقة التعليم المبرمج؟</a:t>
            </a:r>
            <a:endParaRPr lang="ar-IQ" dirty="0"/>
          </a:p>
        </p:txBody>
      </p:sp>
    </p:spTree>
    <p:extLst>
      <p:ext uri="{BB962C8B-B14F-4D97-AF65-F5344CB8AC3E}">
        <p14:creationId xmlns:p14="http://schemas.microsoft.com/office/powerpoint/2010/main" val="1401310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TotalTime>
  <Words>703</Words>
  <Application>Microsoft Office PowerPoint</Application>
  <PresentationFormat>عرض على الشاشة (3:4)‏</PresentationFormat>
  <Paragraphs>59</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ملتقى</vt:lpstr>
      <vt:lpstr>         </vt:lpstr>
      <vt:lpstr>عرض تقديمي في PowerPoint</vt:lpstr>
      <vt:lpstr>   أهمية طريقة التعليم المبرمج </vt:lpstr>
      <vt:lpstr>س/ماذا نقصد بالتعليم المبرمج ؟ س/ وضح اهمية طريقة التعليم المبرمج؟ </vt:lpstr>
      <vt:lpstr>انواع التعلم المبرمج</vt:lpstr>
      <vt:lpstr> التعلم المبرمج الخطي</vt:lpstr>
      <vt:lpstr>التعلم الفراعي</vt:lpstr>
      <vt:lpstr>     أساسيات طريقة التعليم المبرمج      </vt:lpstr>
      <vt:lpstr>س/ صنف انواع طريقة التعليم المبرمج؟ س/بين اساسيات طريقة التعليم المبرمج؟</vt:lpstr>
      <vt:lpstr>       أهداف طريقة التعليم المبرمج : </vt:lpstr>
      <vt:lpstr>س/بين اهداف طريقة التعليم المبرمج؟</vt:lpstr>
      <vt:lpstr> خطوات تنفيذ طريقة التعليم المبرمج </vt:lpstr>
      <vt:lpstr> سلبيات طريقة التعليم المبرمج </vt:lpstr>
      <vt:lpstr>س/ تتبع خطوات تنفيذ طريقة التعلم المبرمج؟ س/ وضح سلبيات طريقة التعليم المبرمج؟</vt:lpstr>
      <vt:lpstr>نهاية المحاضرة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Dr.Rasha Ali</dc:creator>
  <cp:lastModifiedBy>rashaali</cp:lastModifiedBy>
  <cp:revision>13</cp:revision>
  <dcterms:created xsi:type="dcterms:W3CDTF">2024-03-03T15:43:05Z</dcterms:created>
  <dcterms:modified xsi:type="dcterms:W3CDTF">2025-02-23T18:52:33Z</dcterms:modified>
</cp:coreProperties>
</file>