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14/10/1446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ar-IQ" sz="6000" dirty="0"/>
              <a:t>مناهج وطرائق التدريس</a:t>
            </a:r>
            <a:br>
              <a:rPr lang="ar-IQ" sz="6000" dirty="0"/>
            </a:br>
            <a:r>
              <a:rPr lang="ar-IQ" sz="6000" dirty="0" smtClean="0"/>
              <a:t>عناصر الخطة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7406640" cy="1752600"/>
          </a:xfrm>
        </p:spPr>
        <p:txBody>
          <a:bodyPr>
            <a:normAutofit/>
          </a:bodyPr>
          <a:lstStyle/>
          <a:p>
            <a:r>
              <a:rPr lang="ar-IQ" sz="5400" dirty="0" err="1"/>
              <a:t>م.د.رشا</a:t>
            </a:r>
            <a:r>
              <a:rPr lang="ar-IQ" sz="5400" dirty="0"/>
              <a:t> علي فهد</a:t>
            </a:r>
          </a:p>
        </p:txBody>
      </p:sp>
    </p:spTree>
    <p:extLst>
      <p:ext uri="{BB962C8B-B14F-4D97-AF65-F5344CB8AC3E}">
        <p14:creationId xmlns:p14="http://schemas.microsoft.com/office/powerpoint/2010/main" val="5398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تخطيط للدرس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b="1" dirty="0"/>
              <a:t>اولا : الخطة السنوية : </a:t>
            </a:r>
            <a:r>
              <a:rPr lang="ar-IQ" dirty="0"/>
              <a:t>هي عملية توزيع مواضيع الكتاب العلمي والأنشطة والفعاليات </a:t>
            </a:r>
            <a:r>
              <a:rPr lang="ar-IQ" dirty="0" smtClean="0"/>
              <a:t>المصاحبة لذلك </a:t>
            </a:r>
            <a:r>
              <a:rPr lang="ar-IQ" dirty="0"/>
              <a:t>على اشهر السنة الدراسية )ثمانية </a:t>
            </a:r>
            <a:r>
              <a:rPr lang="ar-IQ" dirty="0" smtClean="0"/>
              <a:t>اشهر </a:t>
            </a:r>
            <a:r>
              <a:rPr lang="ar-IQ" dirty="0"/>
              <a:t>، وعلى المدرس ان يلاحظ ان السنة </a:t>
            </a:r>
            <a:r>
              <a:rPr lang="ar-IQ" dirty="0" smtClean="0"/>
              <a:t>الدراسية تنقسم </a:t>
            </a:r>
            <a:r>
              <a:rPr lang="ar-IQ" dirty="0"/>
              <a:t>الى نصفين تتركز الدراسية في النصف الأول من السنة الدراسية اكثر من تركزها </a:t>
            </a:r>
            <a:r>
              <a:rPr lang="ar-IQ" dirty="0" smtClean="0"/>
              <a:t>في النصف </a:t>
            </a:r>
            <a:r>
              <a:rPr lang="ar-IQ" dirty="0"/>
              <a:t>الثاني لان الأنشطة العلمية والسفرات والاحتفالات والسباقات الرياضية تكون </a:t>
            </a:r>
            <a:r>
              <a:rPr lang="ar-IQ" dirty="0" smtClean="0"/>
              <a:t>في النصف </a:t>
            </a:r>
            <a:r>
              <a:rPr lang="ar-IQ" dirty="0"/>
              <a:t>الثاني على الأكثر ، وعليه ان يراعي ايام العطل الرسمية والمناسبات والأعياد </a:t>
            </a:r>
            <a:r>
              <a:rPr lang="ar-IQ" dirty="0" smtClean="0"/>
              <a:t>والظروف الأخرى </a:t>
            </a:r>
            <a:r>
              <a:rPr lang="ar-IQ" dirty="0"/>
              <a:t>، </a:t>
            </a:r>
            <a:r>
              <a:rPr lang="ar-IQ" b="1" dirty="0"/>
              <a:t>وكذلك </a:t>
            </a:r>
            <a:r>
              <a:rPr lang="ar-IQ" dirty="0"/>
              <a:t>احتمال الإجازات ، ويهتم بالأنشطة </a:t>
            </a:r>
            <a:r>
              <a:rPr lang="ar-IQ" dirty="0" err="1"/>
              <a:t>اللاصفية</a:t>
            </a:r>
            <a:r>
              <a:rPr lang="ar-IQ" dirty="0"/>
              <a:t> التي </a:t>
            </a:r>
            <a:r>
              <a:rPr lang="ar-IQ" dirty="0" err="1"/>
              <a:t>يتطلبها</a:t>
            </a:r>
            <a:r>
              <a:rPr lang="ar-IQ" dirty="0"/>
              <a:t> تنفيذ الخطة </a:t>
            </a:r>
            <a:r>
              <a:rPr lang="ar-IQ" dirty="0" smtClean="0"/>
              <a:t>ويراعي ايام </a:t>
            </a:r>
            <a:r>
              <a:rPr lang="ar-IQ" dirty="0"/>
              <a:t>الامتحانات الشهرية </a:t>
            </a:r>
            <a:r>
              <a:rPr lang="ar-IQ" dirty="0" smtClean="0"/>
              <a:t>والفصلية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805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خطة سنوية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74312"/>
              </p:ext>
            </p:extLst>
          </p:nvPr>
        </p:nvGraphicFramePr>
        <p:xfrm>
          <a:off x="1435099" y="1447800"/>
          <a:ext cx="7499351" cy="3779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3159"/>
                <a:gridCol w="746839"/>
                <a:gridCol w="1306452"/>
                <a:gridCol w="3386195"/>
                <a:gridCol w="133670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السنة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الشهر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الفصل الدراسي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الموضوع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الصفحات</a:t>
                      </a:r>
                      <a:endParaRPr lang="ar-IQ" dirty="0"/>
                    </a:p>
                  </a:txBody>
                  <a:tcPr marL="83326" marR="83326"/>
                </a:tc>
              </a:tr>
              <a:tr h="593864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2024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الاول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مفاهيم اساسية في المناهج واسس بناء المناهج</a:t>
                      </a:r>
                    </a:p>
                    <a:p>
                      <a:pPr rtl="1"/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2024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11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الاول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اهداف التربوية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2024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12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الاول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انواع المناهج تقويم المناهج</a:t>
                      </a:r>
                    </a:p>
                    <a:p>
                      <a:pPr rtl="1"/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2025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الاول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التدريس +عطلة الربيعية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2025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الثاني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طرائق التدريس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2025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3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الثاني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طرائق التدريس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2025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4 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الثاني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اسلوب التدريس وتخطيط للتدريس</a:t>
                      </a:r>
                      <a:endParaRPr lang="ar-IQ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32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ثانيا. الخطة </a:t>
            </a:r>
            <a:r>
              <a:rPr lang="ar-IQ" sz="3600" b="1" dirty="0">
                <a:solidFill>
                  <a:srgbClr val="FF0000"/>
                </a:solidFill>
              </a:rPr>
              <a:t>الشهرية : </a:t>
            </a:r>
            <a:r>
              <a:rPr lang="ar-IQ" dirty="0"/>
              <a:t>هي عملية توزيع المفردات الدراسية المخصص تدريسها لشهر معين على </a:t>
            </a:r>
            <a:r>
              <a:rPr lang="ar-IQ" dirty="0" smtClean="0"/>
              <a:t>عدد اسابيع </a:t>
            </a:r>
            <a:r>
              <a:rPr lang="ar-IQ" dirty="0"/>
              <a:t>ذلك </a:t>
            </a:r>
            <a:r>
              <a:rPr lang="ar-IQ" dirty="0" smtClean="0"/>
              <a:t>الشهر(اربعة اسابيع).</a:t>
            </a: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ثالثا. الخطة </a:t>
            </a:r>
            <a:r>
              <a:rPr lang="ar-IQ" b="1" dirty="0">
                <a:solidFill>
                  <a:srgbClr val="FF0000"/>
                </a:solidFill>
              </a:rPr>
              <a:t>الأسبوعية : </a:t>
            </a:r>
            <a:r>
              <a:rPr lang="ar-IQ" dirty="0"/>
              <a:t>هي عملية توزيع المفردات الدراسية المخصصة لأسبوع واحد على </a:t>
            </a:r>
            <a:r>
              <a:rPr lang="ar-IQ" dirty="0" smtClean="0"/>
              <a:t>عدد الحصص </a:t>
            </a:r>
            <a:r>
              <a:rPr lang="ar-IQ" dirty="0"/>
              <a:t>الدراسية في ذلك الأسبوع </a:t>
            </a:r>
            <a:r>
              <a:rPr lang="ar-IQ" dirty="0" smtClean="0"/>
              <a:t>(حصتان </a:t>
            </a:r>
            <a:r>
              <a:rPr lang="ar-IQ" dirty="0"/>
              <a:t>او </a:t>
            </a:r>
            <a:r>
              <a:rPr lang="ar-IQ" dirty="0" smtClean="0"/>
              <a:t>ثالثة).</a:t>
            </a:r>
          </a:p>
          <a:p>
            <a:pPr marL="0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رابعا. الخطة </a:t>
            </a:r>
            <a:r>
              <a:rPr lang="ar-IQ" sz="3600" b="1" dirty="0">
                <a:solidFill>
                  <a:srgbClr val="FF0000"/>
                </a:solidFill>
              </a:rPr>
              <a:t>اليومية : </a:t>
            </a:r>
            <a:r>
              <a:rPr lang="ar-IQ" dirty="0"/>
              <a:t>هي عملية تنظيم النشاطات العلمية والتربوية التي يقوم بها المدرس </a:t>
            </a:r>
            <a:r>
              <a:rPr lang="ar-IQ" dirty="0" smtClean="0"/>
              <a:t>خلال الحصة </a:t>
            </a:r>
            <a:r>
              <a:rPr lang="ar-IQ" dirty="0"/>
              <a:t>الواحدة وتوزيع هذه النشاطات على الوقت المحدد للحصة </a:t>
            </a:r>
            <a:r>
              <a:rPr lang="ar-IQ" dirty="0" smtClean="0"/>
              <a:t>والبالغ( </a:t>
            </a:r>
            <a:r>
              <a:rPr lang="ar-IQ" dirty="0"/>
              <a:t>45 </a:t>
            </a:r>
            <a:r>
              <a:rPr lang="ar-IQ" dirty="0" smtClean="0"/>
              <a:t>)دقيقة وعلى المدرس </a:t>
            </a:r>
            <a:r>
              <a:rPr lang="ar-IQ" dirty="0"/>
              <a:t>ان يضع خطة لكل درس يقوم به وتكتب عادة الخطة اليومية قبل تنفيذها بيوم او اكثر</a:t>
            </a:r>
          </a:p>
        </p:txBody>
      </p:sp>
    </p:spTree>
    <p:extLst>
      <p:ext uri="{BB962C8B-B14F-4D97-AF65-F5344CB8AC3E}">
        <p14:creationId xmlns:p14="http://schemas.microsoft.com/office/powerpoint/2010/main" val="204733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الخطة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/>
            <a:r>
              <a:rPr lang="ar-IQ" sz="2800" dirty="0" smtClean="0">
                <a:solidFill>
                  <a:srgbClr val="FF0000"/>
                </a:solidFill>
                <a:cs typeface="Akhbar MT" pitchFamily="2" charset="-78"/>
              </a:rPr>
              <a:t>اولا </a:t>
            </a:r>
            <a:r>
              <a:rPr lang="ar-IQ" sz="2800" dirty="0">
                <a:solidFill>
                  <a:srgbClr val="FF0000"/>
                </a:solidFill>
                <a:cs typeface="Akhbar MT" pitchFamily="2" charset="-78"/>
              </a:rPr>
              <a:t>: الأهداف العامة : </a:t>
            </a:r>
            <a:r>
              <a:rPr lang="ar-IQ" sz="2800" dirty="0">
                <a:cs typeface="Akhbar MT" pitchFamily="2" charset="-78"/>
              </a:rPr>
              <a:t>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</a:t>
            </a:r>
            <a:r>
              <a:rPr lang="ar-IQ" sz="2800" dirty="0" err="1">
                <a:cs typeface="Akhbar MT" pitchFamily="2" charset="-78"/>
              </a:rPr>
              <a:t>عموميةوهذه</a:t>
            </a:r>
            <a:r>
              <a:rPr lang="ar-IQ" sz="2800" dirty="0">
                <a:cs typeface="Akhbar MT" pitchFamily="2" charset="-78"/>
              </a:rPr>
              <a:t> الأهداف يضعها خبراء مختصون في مجال التربية </a:t>
            </a:r>
            <a:r>
              <a:rPr lang="ar-IQ" sz="2800" dirty="0" smtClean="0">
                <a:cs typeface="Akhbar MT" pitchFamily="2" charset="-78"/>
              </a:rPr>
              <a:t>والتعليم ويجب </a:t>
            </a:r>
            <a:r>
              <a:rPr lang="ar-IQ" sz="2800" dirty="0">
                <a:cs typeface="Akhbar MT" pitchFamily="2" charset="-78"/>
              </a:rPr>
              <a:t>على المدرس ان يركز على الأهداف العامة التي لها علاقة بموضوع درسه وبالمادة </a:t>
            </a:r>
            <a:r>
              <a:rPr lang="ar-IQ" sz="2800" dirty="0" smtClean="0">
                <a:cs typeface="Akhbar MT" pitchFamily="2" charset="-78"/>
              </a:rPr>
              <a:t>الدراسية التي </a:t>
            </a:r>
            <a:r>
              <a:rPr lang="ar-IQ" sz="2800" dirty="0">
                <a:cs typeface="Akhbar MT" pitchFamily="2" charset="-78"/>
              </a:rPr>
              <a:t>يقوم بتدريسها</a:t>
            </a:r>
            <a:r>
              <a:rPr lang="ar-IQ" sz="2800" dirty="0" smtClean="0">
                <a:cs typeface="Akhbar MT" pitchFamily="2" charset="-78"/>
              </a:rPr>
              <a:t>. مثلا اهداف العامة لمادة الجغرافية:</a:t>
            </a:r>
            <a:endParaRPr lang="ar-IQ" sz="2800" dirty="0">
              <a:cs typeface="Akhbar MT" pitchFamily="2" charset="-78"/>
            </a:endParaRPr>
          </a:p>
          <a:p>
            <a:pPr algn="just"/>
            <a:r>
              <a:rPr lang="ar-IQ" sz="2800" dirty="0">
                <a:cs typeface="Akhbar MT" pitchFamily="2" charset="-78"/>
              </a:rPr>
              <a:t>يعرف الاتجاهات الحديثة </a:t>
            </a:r>
            <a:r>
              <a:rPr lang="ar-IQ" sz="2800" dirty="0" err="1">
                <a:cs typeface="Akhbar MT" pitchFamily="2" charset="-78"/>
              </a:rPr>
              <a:t>فى</a:t>
            </a:r>
            <a:r>
              <a:rPr lang="ar-IQ" sz="2800" dirty="0">
                <a:cs typeface="Akhbar MT" pitchFamily="2" charset="-78"/>
              </a:rPr>
              <a:t> الجغرافيا</a:t>
            </a:r>
          </a:p>
          <a:p>
            <a:pPr algn="just"/>
            <a:r>
              <a:rPr lang="ar-IQ" sz="2800" dirty="0">
                <a:cs typeface="Akhbar MT" pitchFamily="2" charset="-78"/>
              </a:rPr>
              <a:t>تقديم أمثلة تطبيقية لدور الجغرافيا </a:t>
            </a:r>
            <a:r>
              <a:rPr lang="ar-IQ" sz="2800" dirty="0" err="1">
                <a:cs typeface="Akhbar MT" pitchFamily="2" charset="-78"/>
              </a:rPr>
              <a:t>فى</a:t>
            </a:r>
            <a:r>
              <a:rPr lang="ar-IQ" sz="2800" dirty="0">
                <a:cs typeface="Akhbar MT" pitchFamily="2" charset="-78"/>
              </a:rPr>
              <a:t> حل المشكلات المجتمعية</a:t>
            </a:r>
          </a:p>
          <a:p>
            <a:pPr algn="just"/>
            <a:r>
              <a:rPr lang="ar-IQ" sz="2800" dirty="0">
                <a:cs typeface="Akhbar MT" pitchFamily="2" charset="-78"/>
              </a:rPr>
              <a:t>الاهتمام بالأساليب الحديثة </a:t>
            </a:r>
            <a:r>
              <a:rPr lang="ar-IQ" sz="2800" dirty="0" err="1">
                <a:cs typeface="Akhbar MT" pitchFamily="2" charset="-78"/>
              </a:rPr>
              <a:t>فى</a:t>
            </a:r>
            <a:r>
              <a:rPr lang="ar-IQ" sz="2800" dirty="0">
                <a:cs typeface="Akhbar MT" pitchFamily="2" charset="-78"/>
              </a:rPr>
              <a:t> الجغرافيا مثل نظم المعلومات الجغرافية والاستشعار من بعد</a:t>
            </a:r>
          </a:p>
          <a:p>
            <a:pPr algn="just"/>
            <a:r>
              <a:rPr lang="ar-IQ" sz="2800" dirty="0">
                <a:cs typeface="Akhbar MT" pitchFamily="2" charset="-78"/>
              </a:rPr>
              <a:t>دعم وتنمية الثقافة الجغرافية لدى </a:t>
            </a:r>
            <a:r>
              <a:rPr lang="ar-IQ" sz="2800" dirty="0" smtClean="0">
                <a:cs typeface="Akhbar MT" pitchFamily="2" charset="-78"/>
              </a:rPr>
              <a:t>المتعلم</a:t>
            </a:r>
            <a:endParaRPr lang="ar-IQ" sz="28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430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ثانيا </a:t>
            </a:r>
            <a:r>
              <a:rPr lang="ar-IQ" sz="3600" b="1" dirty="0" smtClean="0">
                <a:solidFill>
                  <a:srgbClr val="FF0000"/>
                </a:solidFill>
              </a:rPr>
              <a:t>.لأهداف السلوكية  :</a:t>
            </a:r>
            <a:r>
              <a:rPr lang="ar-IQ" dirty="0" smtClean="0"/>
              <a:t>تغير يراد </a:t>
            </a:r>
            <a:r>
              <a:rPr lang="ar-IQ" dirty="0" err="1" smtClean="0"/>
              <a:t>احداثة</a:t>
            </a:r>
            <a:r>
              <a:rPr lang="ar-IQ" dirty="0" smtClean="0"/>
              <a:t> في سلوك المتعلم بعد مروره بخبره تعليمية وتصاغ الاهداف السلوكية وفق المجال المعرفي للعالم بلوم الذي صنفها الى ستة مستويات تمثل قدرات العقلية العليا هذه </a:t>
            </a:r>
            <a:r>
              <a:rPr lang="ar-IQ" dirty="0"/>
              <a:t>الأهداف يضعها </a:t>
            </a:r>
            <a:r>
              <a:rPr lang="ar-IQ" dirty="0" smtClean="0"/>
              <a:t>المدرس </a:t>
            </a:r>
            <a:r>
              <a:rPr lang="ar-IQ" dirty="0"/>
              <a:t>نفسه بالاطلاع </a:t>
            </a:r>
            <a:r>
              <a:rPr lang="ar-IQ" dirty="0" smtClean="0"/>
              <a:t>على المادة </a:t>
            </a:r>
            <a:r>
              <a:rPr lang="ar-IQ" dirty="0"/>
              <a:t>الدراسية نفسها وعلى المدرس ان يحقق هذه الأهداف </a:t>
            </a:r>
            <a:r>
              <a:rPr lang="ar-IQ" dirty="0" smtClean="0"/>
              <a:t>خلال الحصة </a:t>
            </a:r>
            <a:r>
              <a:rPr lang="ar-IQ" dirty="0"/>
              <a:t>الدراسية </a:t>
            </a:r>
            <a:r>
              <a:rPr lang="ar-IQ" dirty="0" smtClean="0"/>
              <a:t>الواحدة. وتصاغ اهداف السلوكية وفق الضوابط الاتية:</a:t>
            </a:r>
          </a:p>
          <a:p>
            <a:pPr marL="0" indent="0">
              <a:buNone/>
            </a:pPr>
            <a:r>
              <a:rPr lang="ar-IQ" dirty="0" smtClean="0"/>
              <a:t>1.أن </a:t>
            </a:r>
            <a:r>
              <a:rPr lang="ar-IQ" dirty="0"/>
              <a:t>+ فعل مضارع +كلمة الطلبة +مستوى الأداء مثل آن +يعرف + الطلبة + الطقس</a:t>
            </a:r>
          </a:p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dirty="0"/>
              <a:t>أن تصف سلوك الطلبة لا سلوك المدرس </a:t>
            </a:r>
          </a:p>
          <a:p>
            <a:pPr marL="0" indent="0">
              <a:buNone/>
            </a:pPr>
            <a:r>
              <a:rPr lang="ar-IQ" dirty="0" smtClean="0"/>
              <a:t>السلوك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.</a:t>
            </a:r>
            <a:r>
              <a:rPr lang="ar-IQ" dirty="0" smtClean="0"/>
              <a:t>3. </a:t>
            </a:r>
            <a:r>
              <a:rPr lang="ar-IQ" dirty="0"/>
              <a:t>أن </a:t>
            </a:r>
            <a:r>
              <a:rPr lang="ar-IQ" dirty="0" smtClean="0"/>
              <a:t>تتضمن هدف سلوكي واحد فقط </a:t>
            </a: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3640137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2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الخطة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ثالثا. الوسائل التعليمية </a:t>
            </a:r>
            <a:r>
              <a:rPr lang="ar-IQ" sz="3600" dirty="0" smtClean="0">
                <a:cs typeface="Akhbar MT" pitchFamily="2" charset="-78"/>
              </a:rPr>
              <a:t>:يجب </a:t>
            </a:r>
            <a:r>
              <a:rPr lang="ar-IQ" sz="3600" dirty="0">
                <a:cs typeface="Akhbar MT" pitchFamily="2" charset="-78"/>
              </a:rPr>
              <a:t>على المدرس هنا ان يهيئ الوسائل التعليمية التي لها </a:t>
            </a:r>
            <a:r>
              <a:rPr lang="ar-IQ" sz="3600" dirty="0" smtClean="0">
                <a:cs typeface="Akhbar MT" pitchFamily="2" charset="-78"/>
              </a:rPr>
              <a:t>علاقة بموضوع </a:t>
            </a:r>
            <a:r>
              <a:rPr lang="ar-IQ" sz="3600" dirty="0">
                <a:cs typeface="Akhbar MT" pitchFamily="2" charset="-78"/>
              </a:rPr>
              <a:t>الدرس مثل الخرائط الجدارية والتسجيلات والاقلام التعليمية والفيديو والعارض </a:t>
            </a:r>
            <a:r>
              <a:rPr lang="ar-IQ" sz="3600" dirty="0" smtClean="0">
                <a:cs typeface="Akhbar MT" pitchFamily="2" charset="-78"/>
              </a:rPr>
              <a:t>فوق الرأس </a:t>
            </a:r>
            <a:r>
              <a:rPr lang="ar-IQ" sz="3600" dirty="0">
                <a:cs typeface="Akhbar MT" pitchFamily="2" charset="-78"/>
              </a:rPr>
              <a:t>والمصورات والرسوم. الخ .</a:t>
            </a:r>
          </a:p>
          <a:p>
            <a:pPr marL="0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رابعا. طريقة التدريس :</a:t>
            </a:r>
            <a:r>
              <a:rPr lang="ar-IQ" sz="3600" dirty="0" smtClean="0">
                <a:cs typeface="Akhbar MT" pitchFamily="2" charset="-78"/>
              </a:rPr>
              <a:t>اختيار طريقة التدريس المناسبة وفق محتوى الدرس</a:t>
            </a:r>
          </a:p>
          <a:p>
            <a:pPr marL="0" indent="0" algn="just">
              <a:buNone/>
            </a:pPr>
            <a:r>
              <a:rPr lang="ar-IQ" sz="4000" b="1" dirty="0" smtClean="0">
                <a:solidFill>
                  <a:srgbClr val="FF0000"/>
                </a:solidFill>
                <a:cs typeface="Akhbar MT" pitchFamily="2" charset="-78"/>
              </a:rPr>
              <a:t>خامسا .المقدمة (5د) :</a:t>
            </a:r>
            <a:r>
              <a:rPr lang="ar-IQ" sz="3600" dirty="0" smtClean="0">
                <a:cs typeface="Akhbar MT" pitchFamily="2" charset="-78"/>
              </a:rPr>
              <a:t>والغرض </a:t>
            </a:r>
            <a:r>
              <a:rPr lang="ar-IQ" sz="3600" dirty="0">
                <a:cs typeface="Akhbar MT" pitchFamily="2" charset="-78"/>
              </a:rPr>
              <a:t>منها تهيئة اذهان الطلبة للموضوع الجديد عن </a:t>
            </a:r>
            <a:r>
              <a:rPr lang="ar-IQ" sz="3600" dirty="0" smtClean="0">
                <a:cs typeface="Akhbar MT" pitchFamily="2" charset="-78"/>
              </a:rPr>
              <a:t>طريق ربطه </a:t>
            </a:r>
            <a:r>
              <a:rPr lang="ar-IQ" sz="3600" dirty="0">
                <a:cs typeface="Akhbar MT" pitchFamily="2" charset="-78"/>
              </a:rPr>
              <a:t>بالموضوع السابق وطرح بعض الأسئلة والاستفسارات </a:t>
            </a:r>
            <a:r>
              <a:rPr lang="ar-IQ" sz="3600" dirty="0" smtClean="0">
                <a:cs typeface="Akhbar MT" pitchFamily="2" charset="-78"/>
              </a:rPr>
              <a:t>.</a:t>
            </a:r>
            <a:endParaRPr lang="ar-IQ" sz="3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67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الخطة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endParaRPr lang="ar-IQ" sz="1100" dirty="0"/>
          </a:p>
          <a:p>
            <a:pPr marL="82296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سادسا. العرض </a:t>
            </a:r>
            <a:r>
              <a:rPr lang="ar-IQ" sz="3600" b="1" smtClean="0">
                <a:solidFill>
                  <a:srgbClr val="FF0000"/>
                </a:solidFill>
                <a:cs typeface="Akhbar MT" pitchFamily="2" charset="-78"/>
              </a:rPr>
              <a:t>(30د):</a:t>
            </a:r>
            <a:r>
              <a:rPr lang="ar-IQ" sz="2800" dirty="0" smtClean="0">
                <a:cs typeface="Akhbar MT" pitchFamily="2" charset="-78"/>
              </a:rPr>
              <a:t>وهنا </a:t>
            </a:r>
            <a:r>
              <a:rPr lang="ar-IQ" sz="2800" dirty="0">
                <a:cs typeface="Akhbar MT" pitchFamily="2" charset="-78"/>
              </a:rPr>
              <a:t>يجب على المدرس ان يعرض المادة الدراسية بالطريقة </a:t>
            </a:r>
            <a:r>
              <a:rPr lang="ar-IQ" sz="2800" dirty="0" smtClean="0">
                <a:cs typeface="Akhbar MT" pitchFamily="2" charset="-78"/>
              </a:rPr>
              <a:t>التي يراها </a:t>
            </a:r>
            <a:r>
              <a:rPr lang="ar-IQ" sz="2800" dirty="0">
                <a:cs typeface="Akhbar MT" pitchFamily="2" charset="-78"/>
              </a:rPr>
              <a:t>مناسبة او باستخدام مزيج من الطرق التدريسية مثل الألقاء والاستجواب والمناقشة في الوقت </a:t>
            </a:r>
            <a:r>
              <a:rPr lang="ar-IQ" sz="2800" dirty="0" smtClean="0">
                <a:cs typeface="Akhbar MT" pitchFamily="2" charset="-78"/>
              </a:rPr>
              <a:t>المناسب والاستقراء </a:t>
            </a:r>
            <a:r>
              <a:rPr lang="ar-IQ" sz="2800" dirty="0">
                <a:cs typeface="Akhbar MT" pitchFamily="2" charset="-78"/>
              </a:rPr>
              <a:t>وغيرها ، وان يستخدم الوسائل التعليمية التي قام بتهيئتها </a:t>
            </a:r>
            <a:r>
              <a:rPr lang="ar-IQ" sz="2800" dirty="0" smtClean="0">
                <a:cs typeface="Akhbar MT" pitchFamily="2" charset="-78"/>
              </a:rPr>
              <a:t>مسبقا حتى </a:t>
            </a:r>
            <a:r>
              <a:rPr lang="ar-IQ" sz="2800" dirty="0">
                <a:cs typeface="Akhbar MT" pitchFamily="2" charset="-78"/>
              </a:rPr>
              <a:t>تؤدي غرضها وان يقوم بطرح بعض الأسئلة المهمة والتي قام بأعدادها ضمن خطته اليومية.</a:t>
            </a: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سابعا .التلخيص والتقويم(5د): </a:t>
            </a:r>
            <a:r>
              <a:rPr lang="ar-IQ" sz="2800" dirty="0" smtClean="0">
                <a:cs typeface="Akhbar MT" pitchFamily="2" charset="-78"/>
              </a:rPr>
              <a:t>حيث </a:t>
            </a:r>
            <a:r>
              <a:rPr lang="ar-IQ" sz="2800" dirty="0">
                <a:cs typeface="Akhbar MT" pitchFamily="2" charset="-78"/>
              </a:rPr>
              <a:t>يقوم المدرس بتلخيص اهم النقاط الرئيسة</a:t>
            </a:r>
          </a:p>
          <a:p>
            <a:pPr algn="just"/>
            <a:r>
              <a:rPr lang="ar-IQ" sz="2800" dirty="0">
                <a:cs typeface="Akhbar MT" pitchFamily="2" charset="-78"/>
              </a:rPr>
              <a:t>والحقائق العلمية التي وردت في الموضوع وان يقوم بطرح بعض الأسئلة والغرض منها </a:t>
            </a:r>
            <a:r>
              <a:rPr lang="ar-IQ" sz="2800" dirty="0" smtClean="0">
                <a:cs typeface="Akhbar MT" pitchFamily="2" charset="-78"/>
              </a:rPr>
              <a:t>التأكد من </a:t>
            </a:r>
            <a:r>
              <a:rPr lang="ar-IQ" sz="2800" dirty="0">
                <a:cs typeface="Akhbar MT" pitchFamily="2" charset="-78"/>
              </a:rPr>
              <a:t>تحقيق الأهداف السلوكية) الخاصة ( والتي وضعها في المقدمة ومن ثم يترك </a:t>
            </a:r>
            <a:r>
              <a:rPr lang="ar-IQ" sz="2800" dirty="0" smtClean="0">
                <a:cs typeface="Akhbar MT" pitchFamily="2" charset="-78"/>
              </a:rPr>
              <a:t>المجال لأسئلة </a:t>
            </a:r>
            <a:r>
              <a:rPr lang="ar-IQ" sz="2800" dirty="0">
                <a:cs typeface="Akhbar MT" pitchFamily="2" charset="-78"/>
              </a:rPr>
              <a:t>الطلبة واستفساراتهم والإجابة عليها.</a:t>
            </a: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ثامنا .الواجب </a:t>
            </a:r>
            <a:r>
              <a:rPr lang="ar-IQ" b="1" dirty="0">
                <a:solidFill>
                  <a:srgbClr val="FF0000"/>
                </a:solidFill>
                <a:cs typeface="Akhbar MT" pitchFamily="2" charset="-78"/>
              </a:rPr>
              <a:t>البيتي </a:t>
            </a: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 وانشطة(5د)</a:t>
            </a:r>
            <a:endParaRPr lang="ar-IQ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7620000" cy="1143000"/>
          </a:xfrm>
        </p:spPr>
        <p:txBody>
          <a:bodyPr/>
          <a:lstStyle/>
          <a:p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6946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632</Words>
  <Application>Microsoft Office PowerPoint</Application>
  <PresentationFormat>عرض على الشاشة (3:4)‏</PresentationFormat>
  <Paragraphs>65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مناهج وطرائق التدريس عناصر الخطة </vt:lpstr>
      <vt:lpstr>تخطيط للدرس</vt:lpstr>
      <vt:lpstr>خطة سنوية</vt:lpstr>
      <vt:lpstr>عرض تقديمي في PowerPoint</vt:lpstr>
      <vt:lpstr>عناصر الخطة</vt:lpstr>
      <vt:lpstr>عرض تقديمي في PowerPoint</vt:lpstr>
      <vt:lpstr>عناصر الخطة</vt:lpstr>
      <vt:lpstr>عناصر الخطة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11</cp:revision>
  <dcterms:created xsi:type="dcterms:W3CDTF">2025-04-12T18:05:50Z</dcterms:created>
  <dcterms:modified xsi:type="dcterms:W3CDTF">2025-04-12T19:13:30Z</dcterms:modified>
</cp:coreProperties>
</file>