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  <p:sldId id="267" r:id="rId5"/>
    <p:sldId id="268" r:id="rId6"/>
    <p:sldId id="259" r:id="rId7"/>
    <p:sldId id="260" r:id="rId8"/>
    <p:sldId id="261" r:id="rId9"/>
    <p:sldId id="265" r:id="rId1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14/10/1446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14/10/1446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14/10/1446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14/10/1446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14/10/1446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14/10/1446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14/10/1446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14/10/1446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14/10/1446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14/10/1446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14/10/1446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14/10/1446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2115666"/>
          </a:xfrm>
        </p:spPr>
        <p:txBody>
          <a:bodyPr>
            <a:normAutofit fontScale="90000"/>
          </a:bodyPr>
          <a:lstStyle/>
          <a:p>
            <a:r>
              <a:rPr lang="ar-IQ" sz="6000" dirty="0"/>
              <a:t>مناهج وطرائق التدريس</a:t>
            </a:r>
            <a:br>
              <a:rPr lang="ar-IQ" sz="6000" dirty="0"/>
            </a:br>
            <a:r>
              <a:rPr lang="ar-IQ" sz="6000" dirty="0" smtClean="0"/>
              <a:t>عناصر الخطة</a:t>
            </a:r>
            <a:r>
              <a:rPr lang="ar-IQ" dirty="0"/>
              <a:t/>
            </a:r>
            <a:br>
              <a:rPr lang="ar-IQ" dirty="0"/>
            </a:b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115616" y="3284984"/>
            <a:ext cx="7406640" cy="1752600"/>
          </a:xfrm>
        </p:spPr>
        <p:txBody>
          <a:bodyPr>
            <a:normAutofit/>
          </a:bodyPr>
          <a:lstStyle/>
          <a:p>
            <a:r>
              <a:rPr lang="ar-IQ" sz="5400" dirty="0" err="1"/>
              <a:t>م.د.رشا</a:t>
            </a:r>
            <a:r>
              <a:rPr lang="ar-IQ" sz="5400" dirty="0"/>
              <a:t> علي فهد</a:t>
            </a:r>
          </a:p>
        </p:txBody>
      </p:sp>
    </p:spTree>
    <p:extLst>
      <p:ext uri="{BB962C8B-B14F-4D97-AF65-F5344CB8AC3E}">
        <p14:creationId xmlns:p14="http://schemas.microsoft.com/office/powerpoint/2010/main" val="53980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تخطيط للدرس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ar-IQ" b="1" dirty="0"/>
              <a:t>اولا : الخطة السنوية : </a:t>
            </a:r>
            <a:r>
              <a:rPr lang="ar-IQ" dirty="0"/>
              <a:t>هي عملية توزيع مواضيع الكتاب العلمي والأنشطة والفعاليات </a:t>
            </a:r>
            <a:r>
              <a:rPr lang="ar-IQ" dirty="0" smtClean="0"/>
              <a:t>المصاحبة لذلك </a:t>
            </a:r>
            <a:r>
              <a:rPr lang="ar-IQ" dirty="0"/>
              <a:t>على اشهر السنة الدراسية )ثمانية </a:t>
            </a:r>
            <a:r>
              <a:rPr lang="ar-IQ" dirty="0" smtClean="0"/>
              <a:t>اشهر </a:t>
            </a:r>
            <a:r>
              <a:rPr lang="ar-IQ" dirty="0"/>
              <a:t>، وعلى المدرس ان يلاحظ ان السنة </a:t>
            </a:r>
            <a:r>
              <a:rPr lang="ar-IQ" dirty="0" smtClean="0"/>
              <a:t>الدراسية تنقسم </a:t>
            </a:r>
            <a:r>
              <a:rPr lang="ar-IQ" dirty="0"/>
              <a:t>الى نصفين تتركز الدراسية في النصف الأول من السنة الدراسية اكثر من تركزها </a:t>
            </a:r>
            <a:r>
              <a:rPr lang="ar-IQ" dirty="0" smtClean="0"/>
              <a:t>في النصف </a:t>
            </a:r>
            <a:r>
              <a:rPr lang="ar-IQ" dirty="0"/>
              <a:t>الثاني لان الأنشطة العلمية والسفرات والاحتفالات والسباقات الرياضية تكون </a:t>
            </a:r>
            <a:r>
              <a:rPr lang="ar-IQ" dirty="0" smtClean="0"/>
              <a:t>في النصف </a:t>
            </a:r>
            <a:r>
              <a:rPr lang="ar-IQ" dirty="0"/>
              <a:t>الثاني على الأكثر ، وعليه ان يراعي ايام العطل الرسمية والمناسبات والأعياد </a:t>
            </a:r>
            <a:r>
              <a:rPr lang="ar-IQ" dirty="0" smtClean="0"/>
              <a:t>والظروف الأخرى </a:t>
            </a:r>
            <a:r>
              <a:rPr lang="ar-IQ" dirty="0"/>
              <a:t>، </a:t>
            </a:r>
            <a:r>
              <a:rPr lang="ar-IQ" b="1" dirty="0"/>
              <a:t>وكذلك </a:t>
            </a:r>
            <a:r>
              <a:rPr lang="ar-IQ" dirty="0"/>
              <a:t>احتمال الإجازات ، ويهتم بالأنشطة </a:t>
            </a:r>
            <a:r>
              <a:rPr lang="ar-IQ" dirty="0" err="1"/>
              <a:t>اللاصفية</a:t>
            </a:r>
            <a:r>
              <a:rPr lang="ar-IQ" dirty="0"/>
              <a:t> التي </a:t>
            </a:r>
            <a:r>
              <a:rPr lang="ar-IQ" dirty="0" err="1"/>
              <a:t>يتطلبها</a:t>
            </a:r>
            <a:r>
              <a:rPr lang="ar-IQ" dirty="0"/>
              <a:t> تنفيذ الخطة </a:t>
            </a:r>
            <a:r>
              <a:rPr lang="ar-IQ" dirty="0" smtClean="0"/>
              <a:t>ويراعي ايام </a:t>
            </a:r>
            <a:r>
              <a:rPr lang="ar-IQ" dirty="0"/>
              <a:t>الامتحانات الشهرية </a:t>
            </a:r>
            <a:r>
              <a:rPr lang="ar-IQ" dirty="0" smtClean="0"/>
              <a:t>والفصلية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928055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خطة سنوية</a:t>
            </a:r>
            <a:endParaRPr lang="ar-IQ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0974312"/>
              </p:ext>
            </p:extLst>
          </p:nvPr>
        </p:nvGraphicFramePr>
        <p:xfrm>
          <a:off x="1435099" y="1447800"/>
          <a:ext cx="7499351" cy="37795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23159"/>
                <a:gridCol w="746839"/>
                <a:gridCol w="1306452"/>
                <a:gridCol w="3386195"/>
                <a:gridCol w="1336706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IQ" dirty="0" smtClean="0"/>
                        <a:t>السنة</a:t>
                      </a:r>
                      <a:endParaRPr lang="ar-IQ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 smtClean="0"/>
                        <a:t>الشهر</a:t>
                      </a:r>
                      <a:endParaRPr lang="ar-IQ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 smtClean="0"/>
                        <a:t>الفصل الدراسي</a:t>
                      </a:r>
                      <a:endParaRPr lang="ar-IQ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 smtClean="0"/>
                        <a:t>اسم الموضوع</a:t>
                      </a:r>
                      <a:endParaRPr lang="ar-IQ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 smtClean="0"/>
                        <a:t>عدد الصفحات</a:t>
                      </a:r>
                      <a:endParaRPr lang="ar-IQ" dirty="0"/>
                    </a:p>
                  </a:txBody>
                  <a:tcPr marL="83326" marR="83326"/>
                </a:tc>
              </a:tr>
              <a:tr h="593864">
                <a:tc>
                  <a:txBody>
                    <a:bodyPr/>
                    <a:lstStyle/>
                    <a:p>
                      <a:pPr rtl="1"/>
                      <a:r>
                        <a:rPr lang="ar-IQ" dirty="0" smtClean="0"/>
                        <a:t>2024</a:t>
                      </a:r>
                      <a:endParaRPr lang="ar-IQ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 smtClean="0"/>
                        <a:t>10</a:t>
                      </a:r>
                      <a:endParaRPr lang="ar-IQ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 smtClean="0"/>
                        <a:t>الاول</a:t>
                      </a:r>
                      <a:endParaRPr lang="ar-IQ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 smtClean="0"/>
                        <a:t>مفاهيم اساسية في المناهج واسس بناء المناهج</a:t>
                      </a:r>
                    </a:p>
                    <a:p>
                      <a:pPr rtl="1"/>
                      <a:endParaRPr lang="ar-IQ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IQ" dirty="0" smtClean="0"/>
                        <a:t>2024</a:t>
                      </a:r>
                      <a:endParaRPr lang="ar-IQ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 smtClean="0"/>
                        <a:t>11</a:t>
                      </a:r>
                      <a:endParaRPr lang="ar-IQ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 smtClean="0"/>
                        <a:t>الاول</a:t>
                      </a:r>
                      <a:endParaRPr lang="ar-IQ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 smtClean="0"/>
                        <a:t>اهداف التربوية</a:t>
                      </a:r>
                      <a:endParaRPr lang="ar-IQ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IQ" dirty="0" smtClean="0"/>
                        <a:t>2024</a:t>
                      </a:r>
                      <a:endParaRPr lang="ar-IQ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 smtClean="0"/>
                        <a:t>12</a:t>
                      </a:r>
                      <a:endParaRPr lang="ar-IQ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 smtClean="0"/>
                        <a:t>الاول</a:t>
                      </a:r>
                      <a:endParaRPr lang="ar-IQ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 smtClean="0"/>
                        <a:t>انواع المناهج تقويم المناهج</a:t>
                      </a:r>
                    </a:p>
                    <a:p>
                      <a:pPr rtl="1"/>
                      <a:endParaRPr lang="ar-IQ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IQ" dirty="0" smtClean="0"/>
                        <a:t>2025</a:t>
                      </a:r>
                      <a:endParaRPr lang="ar-IQ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 smtClean="0"/>
                        <a:t>1</a:t>
                      </a:r>
                      <a:endParaRPr lang="ar-IQ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 smtClean="0"/>
                        <a:t>الاول</a:t>
                      </a:r>
                      <a:endParaRPr lang="ar-IQ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 smtClean="0"/>
                        <a:t>التدريس +عطلة الربيعية</a:t>
                      </a:r>
                      <a:endParaRPr lang="ar-IQ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IQ" dirty="0" smtClean="0"/>
                        <a:t>2025</a:t>
                      </a:r>
                      <a:endParaRPr lang="ar-IQ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 smtClean="0"/>
                        <a:t>2</a:t>
                      </a:r>
                      <a:endParaRPr lang="ar-IQ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 smtClean="0"/>
                        <a:t>الثاني</a:t>
                      </a:r>
                      <a:endParaRPr lang="ar-IQ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 smtClean="0"/>
                        <a:t>طرائق التدريس</a:t>
                      </a:r>
                      <a:endParaRPr lang="ar-IQ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IQ" dirty="0" smtClean="0"/>
                        <a:t>2025</a:t>
                      </a:r>
                      <a:endParaRPr lang="ar-IQ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 smtClean="0"/>
                        <a:t>3</a:t>
                      </a:r>
                      <a:endParaRPr lang="ar-IQ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 smtClean="0"/>
                        <a:t>الثاني</a:t>
                      </a:r>
                      <a:endParaRPr lang="ar-IQ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 smtClean="0"/>
                        <a:t>طرائق التدريس</a:t>
                      </a:r>
                      <a:endParaRPr lang="ar-IQ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IQ" dirty="0" smtClean="0"/>
                        <a:t>2025</a:t>
                      </a:r>
                      <a:endParaRPr lang="ar-IQ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 smtClean="0"/>
                        <a:t>4 </a:t>
                      </a:r>
                      <a:endParaRPr lang="ar-IQ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 smtClean="0"/>
                        <a:t>الثاني</a:t>
                      </a:r>
                      <a:endParaRPr lang="ar-IQ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 smtClean="0"/>
                        <a:t>اسلوب التدريس وتخطيط للتدريس</a:t>
                      </a:r>
                      <a:endParaRPr lang="ar-IQ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 marL="83326" marR="8332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6324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ar-IQ" sz="3600" b="1" dirty="0" smtClean="0">
                <a:solidFill>
                  <a:srgbClr val="FF0000"/>
                </a:solidFill>
              </a:rPr>
              <a:t>ثانيا. الخطة </a:t>
            </a:r>
            <a:r>
              <a:rPr lang="ar-IQ" sz="3600" b="1" dirty="0">
                <a:solidFill>
                  <a:srgbClr val="FF0000"/>
                </a:solidFill>
              </a:rPr>
              <a:t>الشهرية : </a:t>
            </a:r>
            <a:r>
              <a:rPr lang="ar-IQ" dirty="0"/>
              <a:t>هي عملية توزيع المفردات الدراسية المخصص تدريسها لشهر معين على </a:t>
            </a:r>
            <a:r>
              <a:rPr lang="ar-IQ" dirty="0" smtClean="0"/>
              <a:t>عدد اسابيع </a:t>
            </a:r>
            <a:r>
              <a:rPr lang="ar-IQ" dirty="0"/>
              <a:t>ذلك </a:t>
            </a:r>
            <a:r>
              <a:rPr lang="ar-IQ" dirty="0" smtClean="0"/>
              <a:t>الشهر(اربعة اسابيع).</a:t>
            </a:r>
          </a:p>
          <a:p>
            <a:pPr marL="0" indent="0" algn="just">
              <a:buNone/>
            </a:pPr>
            <a:r>
              <a:rPr lang="ar-IQ" b="1" dirty="0" smtClean="0">
                <a:solidFill>
                  <a:srgbClr val="FF0000"/>
                </a:solidFill>
              </a:rPr>
              <a:t>ثالثا. الخطة </a:t>
            </a:r>
            <a:r>
              <a:rPr lang="ar-IQ" b="1" dirty="0">
                <a:solidFill>
                  <a:srgbClr val="FF0000"/>
                </a:solidFill>
              </a:rPr>
              <a:t>الأسبوعية : </a:t>
            </a:r>
            <a:r>
              <a:rPr lang="ar-IQ" dirty="0"/>
              <a:t>هي عملية توزيع المفردات الدراسية المخصصة لأسبوع واحد على </a:t>
            </a:r>
            <a:r>
              <a:rPr lang="ar-IQ" dirty="0" smtClean="0"/>
              <a:t>عدد الحصص </a:t>
            </a:r>
            <a:r>
              <a:rPr lang="ar-IQ" dirty="0"/>
              <a:t>الدراسية في ذلك الأسبوع </a:t>
            </a:r>
            <a:r>
              <a:rPr lang="ar-IQ" dirty="0" smtClean="0"/>
              <a:t>(حصتان </a:t>
            </a:r>
            <a:r>
              <a:rPr lang="ar-IQ" dirty="0"/>
              <a:t>او </a:t>
            </a:r>
            <a:r>
              <a:rPr lang="ar-IQ" dirty="0" smtClean="0"/>
              <a:t>ثالثة).</a:t>
            </a:r>
          </a:p>
          <a:p>
            <a:pPr marL="0" indent="0" algn="just">
              <a:buNone/>
            </a:pPr>
            <a:r>
              <a:rPr lang="ar-IQ" sz="3600" b="1" dirty="0" smtClean="0">
                <a:solidFill>
                  <a:srgbClr val="FF0000"/>
                </a:solidFill>
              </a:rPr>
              <a:t>رابعا. الخطة </a:t>
            </a:r>
            <a:r>
              <a:rPr lang="ar-IQ" sz="3600" b="1" dirty="0">
                <a:solidFill>
                  <a:srgbClr val="FF0000"/>
                </a:solidFill>
              </a:rPr>
              <a:t>اليومية : </a:t>
            </a:r>
            <a:r>
              <a:rPr lang="ar-IQ" dirty="0"/>
              <a:t>هي عملية تنظيم النشاطات العلمية والتربوية التي يقوم بها المدرس </a:t>
            </a:r>
            <a:r>
              <a:rPr lang="ar-IQ" dirty="0" smtClean="0"/>
              <a:t>خلال الحصة </a:t>
            </a:r>
            <a:r>
              <a:rPr lang="ar-IQ" dirty="0"/>
              <a:t>الواحدة وتوزيع هذه النشاطات على الوقت المحدد للحصة </a:t>
            </a:r>
            <a:r>
              <a:rPr lang="ar-IQ" dirty="0" smtClean="0"/>
              <a:t>والبالغ( </a:t>
            </a:r>
            <a:r>
              <a:rPr lang="ar-IQ" dirty="0"/>
              <a:t>45 </a:t>
            </a:r>
            <a:r>
              <a:rPr lang="ar-IQ" dirty="0" smtClean="0"/>
              <a:t>)دقيقة وعلى المدرس </a:t>
            </a:r>
            <a:r>
              <a:rPr lang="ar-IQ" dirty="0"/>
              <a:t>ان يضع خطة لكل درس يقوم به وتكتب عادة الخطة اليومية قبل تنفيذها بيوم او اكثر</a:t>
            </a:r>
          </a:p>
        </p:txBody>
      </p:sp>
    </p:spTree>
    <p:extLst>
      <p:ext uri="{BB962C8B-B14F-4D97-AF65-F5344CB8AC3E}">
        <p14:creationId xmlns:p14="http://schemas.microsoft.com/office/powerpoint/2010/main" val="2047335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عناصر الخطة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Autofit/>
          </a:bodyPr>
          <a:lstStyle/>
          <a:p>
            <a:pPr algn="just"/>
            <a:r>
              <a:rPr lang="ar-IQ" sz="2800" dirty="0" smtClean="0">
                <a:solidFill>
                  <a:srgbClr val="FF0000"/>
                </a:solidFill>
                <a:cs typeface="Akhbar MT" pitchFamily="2" charset="-78"/>
              </a:rPr>
              <a:t>اولا </a:t>
            </a:r>
            <a:r>
              <a:rPr lang="ar-IQ" sz="2800" dirty="0">
                <a:solidFill>
                  <a:srgbClr val="FF0000"/>
                </a:solidFill>
                <a:cs typeface="Akhbar MT" pitchFamily="2" charset="-78"/>
              </a:rPr>
              <a:t>: الأهداف العامة : </a:t>
            </a:r>
            <a:r>
              <a:rPr lang="ar-IQ" sz="2800" dirty="0">
                <a:cs typeface="Akhbar MT" pitchFamily="2" charset="-78"/>
              </a:rPr>
              <a:t>وتشتق من فلسفة التربية وأهدافها في النظام التربوي والمعمول به وتتصف بالعمومية ويتطلب تحقيقها عدد من السنين وهي اهداف استراتيجية بعيدة المدى وتتصف بالشمول وعدم الوضوح وهي اكثر تفصيلا واقل </a:t>
            </a:r>
            <a:r>
              <a:rPr lang="ar-IQ" sz="2800" dirty="0" err="1">
                <a:cs typeface="Akhbar MT" pitchFamily="2" charset="-78"/>
              </a:rPr>
              <a:t>عموميةوهذه</a:t>
            </a:r>
            <a:r>
              <a:rPr lang="ar-IQ" sz="2800" dirty="0">
                <a:cs typeface="Akhbar MT" pitchFamily="2" charset="-78"/>
              </a:rPr>
              <a:t> الأهداف يضعها خبراء مختصون في مجال التربية </a:t>
            </a:r>
            <a:r>
              <a:rPr lang="ar-IQ" sz="2800" dirty="0" smtClean="0">
                <a:cs typeface="Akhbar MT" pitchFamily="2" charset="-78"/>
              </a:rPr>
              <a:t>والتعليم ويجب </a:t>
            </a:r>
            <a:r>
              <a:rPr lang="ar-IQ" sz="2800" dirty="0">
                <a:cs typeface="Akhbar MT" pitchFamily="2" charset="-78"/>
              </a:rPr>
              <a:t>على المدرس ان يركز على الأهداف العامة التي لها علاقة بموضوع درسه وبالمادة </a:t>
            </a:r>
            <a:r>
              <a:rPr lang="ar-IQ" sz="2800" dirty="0" smtClean="0">
                <a:cs typeface="Akhbar MT" pitchFamily="2" charset="-78"/>
              </a:rPr>
              <a:t>الدراسية التي </a:t>
            </a:r>
            <a:r>
              <a:rPr lang="ar-IQ" sz="2800" dirty="0">
                <a:cs typeface="Akhbar MT" pitchFamily="2" charset="-78"/>
              </a:rPr>
              <a:t>يقوم بتدريسها</a:t>
            </a:r>
            <a:r>
              <a:rPr lang="ar-IQ" sz="2800" dirty="0" smtClean="0">
                <a:cs typeface="Akhbar MT" pitchFamily="2" charset="-78"/>
              </a:rPr>
              <a:t>. مثلا اهداف العامة لمادة الجغرافية:</a:t>
            </a:r>
            <a:endParaRPr lang="ar-IQ" sz="2800" dirty="0">
              <a:cs typeface="Akhbar MT" pitchFamily="2" charset="-78"/>
            </a:endParaRPr>
          </a:p>
          <a:p>
            <a:pPr algn="just"/>
            <a:r>
              <a:rPr lang="ar-IQ" sz="2800" dirty="0">
                <a:cs typeface="Akhbar MT" pitchFamily="2" charset="-78"/>
              </a:rPr>
              <a:t>يعرف الاتجاهات الحديثة </a:t>
            </a:r>
            <a:r>
              <a:rPr lang="ar-IQ" sz="2800" dirty="0" err="1">
                <a:cs typeface="Akhbar MT" pitchFamily="2" charset="-78"/>
              </a:rPr>
              <a:t>فى</a:t>
            </a:r>
            <a:r>
              <a:rPr lang="ar-IQ" sz="2800" dirty="0">
                <a:cs typeface="Akhbar MT" pitchFamily="2" charset="-78"/>
              </a:rPr>
              <a:t> الجغرافيا</a:t>
            </a:r>
          </a:p>
          <a:p>
            <a:pPr algn="just"/>
            <a:r>
              <a:rPr lang="ar-IQ" sz="2800" dirty="0">
                <a:cs typeface="Akhbar MT" pitchFamily="2" charset="-78"/>
              </a:rPr>
              <a:t>تقديم أمثلة تطبيقية لدور الجغرافيا </a:t>
            </a:r>
            <a:r>
              <a:rPr lang="ar-IQ" sz="2800" dirty="0" err="1">
                <a:cs typeface="Akhbar MT" pitchFamily="2" charset="-78"/>
              </a:rPr>
              <a:t>فى</a:t>
            </a:r>
            <a:r>
              <a:rPr lang="ar-IQ" sz="2800" dirty="0">
                <a:cs typeface="Akhbar MT" pitchFamily="2" charset="-78"/>
              </a:rPr>
              <a:t> حل المشكلات المجتمعية</a:t>
            </a:r>
          </a:p>
          <a:p>
            <a:pPr algn="just"/>
            <a:r>
              <a:rPr lang="ar-IQ" sz="2800" dirty="0">
                <a:cs typeface="Akhbar MT" pitchFamily="2" charset="-78"/>
              </a:rPr>
              <a:t>الاهتمام بالأساليب الحديثة </a:t>
            </a:r>
            <a:r>
              <a:rPr lang="ar-IQ" sz="2800" dirty="0" err="1">
                <a:cs typeface="Akhbar MT" pitchFamily="2" charset="-78"/>
              </a:rPr>
              <a:t>فى</a:t>
            </a:r>
            <a:r>
              <a:rPr lang="ar-IQ" sz="2800" dirty="0">
                <a:cs typeface="Akhbar MT" pitchFamily="2" charset="-78"/>
              </a:rPr>
              <a:t> الجغرافيا مثل نظم المعلومات الجغرافية والاستشعار من بعد</a:t>
            </a:r>
          </a:p>
          <a:p>
            <a:pPr algn="just"/>
            <a:r>
              <a:rPr lang="ar-IQ" sz="2800" dirty="0">
                <a:cs typeface="Akhbar MT" pitchFamily="2" charset="-78"/>
              </a:rPr>
              <a:t>دعم وتنمية الثقافة الجغرافية لدى </a:t>
            </a:r>
            <a:r>
              <a:rPr lang="ar-IQ" sz="2800" dirty="0" smtClean="0">
                <a:cs typeface="Akhbar MT" pitchFamily="2" charset="-78"/>
              </a:rPr>
              <a:t>المتعلم</a:t>
            </a:r>
            <a:endParaRPr lang="ar-IQ" sz="2800" dirty="0"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64309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404664"/>
            <a:ext cx="8507288" cy="61926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ar-IQ" dirty="0" smtClean="0"/>
              <a:t>ثانيا </a:t>
            </a:r>
            <a:r>
              <a:rPr lang="ar-IQ" sz="3600" b="1" dirty="0" smtClean="0">
                <a:solidFill>
                  <a:srgbClr val="FF0000"/>
                </a:solidFill>
              </a:rPr>
              <a:t>.لأهداف السلوكية  :</a:t>
            </a:r>
            <a:r>
              <a:rPr lang="ar-IQ" dirty="0" smtClean="0"/>
              <a:t>تغير يراد </a:t>
            </a:r>
            <a:r>
              <a:rPr lang="ar-IQ" dirty="0" err="1" smtClean="0"/>
              <a:t>احداثة</a:t>
            </a:r>
            <a:r>
              <a:rPr lang="ar-IQ" dirty="0" smtClean="0"/>
              <a:t> في سلوك المتعلم بعد مروره بخبره تعليمية وتصاغ الاهداف السلوكية وفق المجال المعرفي للعالم بلوم الذي صنفها الى ستة مستويات تمثل قدرات العقلية العليا هذه </a:t>
            </a:r>
            <a:r>
              <a:rPr lang="ar-IQ" dirty="0"/>
              <a:t>الأهداف يضعها </a:t>
            </a:r>
            <a:r>
              <a:rPr lang="ar-IQ" dirty="0" smtClean="0"/>
              <a:t>المدرس </a:t>
            </a:r>
            <a:r>
              <a:rPr lang="ar-IQ" dirty="0"/>
              <a:t>نفسه بالاطلاع </a:t>
            </a:r>
            <a:r>
              <a:rPr lang="ar-IQ" dirty="0" smtClean="0"/>
              <a:t>على المادة </a:t>
            </a:r>
            <a:r>
              <a:rPr lang="ar-IQ" dirty="0"/>
              <a:t>الدراسية نفسها وعلى المدرس ان يحقق هذه الأهداف </a:t>
            </a:r>
            <a:r>
              <a:rPr lang="ar-IQ" dirty="0" smtClean="0"/>
              <a:t>خلال الحصة </a:t>
            </a:r>
            <a:r>
              <a:rPr lang="ar-IQ" dirty="0"/>
              <a:t>الدراسية </a:t>
            </a:r>
            <a:r>
              <a:rPr lang="ar-IQ" dirty="0" smtClean="0"/>
              <a:t>الواحدة. وتصاغ اهداف السلوكية وفق الضوابط الاتية:</a:t>
            </a:r>
          </a:p>
          <a:p>
            <a:pPr marL="0" indent="0">
              <a:buNone/>
            </a:pPr>
            <a:r>
              <a:rPr lang="ar-IQ" dirty="0" smtClean="0"/>
              <a:t>1.أن </a:t>
            </a:r>
            <a:r>
              <a:rPr lang="ar-IQ" dirty="0"/>
              <a:t>+ فعل مضارع +كلمة الطلبة +مستوى الأداء مثل آن +يعرف + الطلبة + الطقس</a:t>
            </a:r>
          </a:p>
          <a:p>
            <a:pPr marL="0" indent="0">
              <a:buNone/>
            </a:pPr>
            <a:r>
              <a:rPr lang="ar-IQ" dirty="0" smtClean="0"/>
              <a:t>2. </a:t>
            </a:r>
            <a:r>
              <a:rPr lang="ar-IQ" dirty="0"/>
              <a:t>أن تصف سلوك الطلبة لا سلوك المدرس </a:t>
            </a:r>
          </a:p>
          <a:p>
            <a:pPr marL="0" indent="0">
              <a:buNone/>
            </a:pPr>
            <a:r>
              <a:rPr lang="ar-IQ" dirty="0" smtClean="0"/>
              <a:t>السلوك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.</a:t>
            </a:r>
            <a:r>
              <a:rPr lang="ar-IQ" dirty="0" smtClean="0"/>
              <a:t>3. </a:t>
            </a:r>
            <a:r>
              <a:rPr lang="ar-IQ" dirty="0"/>
              <a:t>أن </a:t>
            </a:r>
            <a:r>
              <a:rPr lang="ar-IQ" dirty="0" smtClean="0"/>
              <a:t>تتضمن هدف سلوكي واحد فقط </a:t>
            </a:r>
            <a:endParaRPr lang="ar-IQ" dirty="0"/>
          </a:p>
          <a:p>
            <a:pPr marL="0" indent="0">
              <a:buNone/>
            </a:pPr>
            <a:endParaRPr lang="ar-IQ" dirty="0" smtClean="0"/>
          </a:p>
          <a:p>
            <a:pPr marL="0" indent="0">
              <a:buNone/>
            </a:pPr>
            <a:endParaRPr lang="ar-IQ" dirty="0" smtClean="0"/>
          </a:p>
          <a:p>
            <a:pPr marL="0" indent="0">
              <a:buNone/>
            </a:pPr>
            <a:endParaRPr lang="ar-IQ" dirty="0" smtClean="0"/>
          </a:p>
          <a:p>
            <a:pPr marL="0" indent="0">
              <a:buNone/>
            </a:pPr>
            <a:endParaRPr lang="ar-IQ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33056"/>
            <a:ext cx="3640137" cy="256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129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عناصر الخطة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14543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ar-IQ" sz="3600" b="1" dirty="0" smtClean="0">
                <a:solidFill>
                  <a:srgbClr val="FF0000"/>
                </a:solidFill>
                <a:cs typeface="Akhbar MT" pitchFamily="2" charset="-78"/>
              </a:rPr>
              <a:t>ثالثا. الوسائل التعليمية </a:t>
            </a:r>
            <a:r>
              <a:rPr lang="ar-IQ" sz="3600" dirty="0" smtClean="0">
                <a:cs typeface="Akhbar MT" pitchFamily="2" charset="-78"/>
              </a:rPr>
              <a:t>:يجب </a:t>
            </a:r>
            <a:r>
              <a:rPr lang="ar-IQ" sz="3600" dirty="0">
                <a:cs typeface="Akhbar MT" pitchFamily="2" charset="-78"/>
              </a:rPr>
              <a:t>على المدرس هنا ان يهيئ الوسائل التعليمية التي لها </a:t>
            </a:r>
            <a:r>
              <a:rPr lang="ar-IQ" sz="3600" dirty="0" smtClean="0">
                <a:cs typeface="Akhbar MT" pitchFamily="2" charset="-78"/>
              </a:rPr>
              <a:t>علاقة بموضوع </a:t>
            </a:r>
            <a:r>
              <a:rPr lang="ar-IQ" sz="3600" dirty="0">
                <a:cs typeface="Akhbar MT" pitchFamily="2" charset="-78"/>
              </a:rPr>
              <a:t>الدرس مثل الخرائط الجدارية والتسجيلات والاقلام التعليمية والفيديو والعارض </a:t>
            </a:r>
            <a:r>
              <a:rPr lang="ar-IQ" sz="3600" dirty="0" smtClean="0">
                <a:cs typeface="Akhbar MT" pitchFamily="2" charset="-78"/>
              </a:rPr>
              <a:t>فوق الرأس </a:t>
            </a:r>
            <a:r>
              <a:rPr lang="ar-IQ" sz="3600" dirty="0">
                <a:cs typeface="Akhbar MT" pitchFamily="2" charset="-78"/>
              </a:rPr>
              <a:t>والمصورات والرسوم. الخ .</a:t>
            </a:r>
          </a:p>
          <a:p>
            <a:pPr marL="0" indent="0" algn="just">
              <a:buNone/>
            </a:pPr>
            <a:r>
              <a:rPr lang="ar-IQ" sz="3600" b="1" dirty="0" smtClean="0">
                <a:solidFill>
                  <a:srgbClr val="FF0000"/>
                </a:solidFill>
                <a:cs typeface="Akhbar MT" pitchFamily="2" charset="-78"/>
              </a:rPr>
              <a:t>رابعا. طريقة التدريس :</a:t>
            </a:r>
            <a:r>
              <a:rPr lang="ar-IQ" sz="3600" dirty="0" smtClean="0">
                <a:cs typeface="Akhbar MT" pitchFamily="2" charset="-78"/>
              </a:rPr>
              <a:t>اختيار طريقة التدريس المناسبة وفق محتوى الدرس</a:t>
            </a:r>
          </a:p>
          <a:p>
            <a:pPr marL="0" indent="0" algn="just">
              <a:buNone/>
            </a:pPr>
            <a:r>
              <a:rPr lang="ar-IQ" sz="4000" b="1" dirty="0" smtClean="0">
                <a:solidFill>
                  <a:srgbClr val="FF0000"/>
                </a:solidFill>
                <a:cs typeface="Akhbar MT" pitchFamily="2" charset="-78"/>
              </a:rPr>
              <a:t>خامسا .المقدمة (5د) :</a:t>
            </a:r>
            <a:r>
              <a:rPr lang="ar-IQ" sz="3600" dirty="0" smtClean="0">
                <a:cs typeface="Akhbar MT" pitchFamily="2" charset="-78"/>
              </a:rPr>
              <a:t>والغرض </a:t>
            </a:r>
            <a:r>
              <a:rPr lang="ar-IQ" sz="3600" dirty="0">
                <a:cs typeface="Akhbar MT" pitchFamily="2" charset="-78"/>
              </a:rPr>
              <a:t>منها تهيئة اذهان الطلبة للموضوع الجديد عن </a:t>
            </a:r>
            <a:r>
              <a:rPr lang="ar-IQ" sz="3600" dirty="0" smtClean="0">
                <a:cs typeface="Akhbar MT" pitchFamily="2" charset="-78"/>
              </a:rPr>
              <a:t>طريق ربطه </a:t>
            </a:r>
            <a:r>
              <a:rPr lang="ar-IQ" sz="3600" dirty="0">
                <a:cs typeface="Akhbar MT" pitchFamily="2" charset="-78"/>
              </a:rPr>
              <a:t>بالموضوع السابق وطرح بعض الأسئلة والاستفسارات </a:t>
            </a:r>
            <a:r>
              <a:rPr lang="ar-IQ" sz="3600" dirty="0" smtClean="0">
                <a:cs typeface="Akhbar MT" pitchFamily="2" charset="-78"/>
              </a:rPr>
              <a:t>.</a:t>
            </a:r>
            <a:endParaRPr lang="ar-IQ" sz="3600" dirty="0"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95672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عناصر الخطة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Autofit/>
          </a:bodyPr>
          <a:lstStyle/>
          <a:p>
            <a:endParaRPr lang="ar-IQ" sz="1100" dirty="0"/>
          </a:p>
          <a:p>
            <a:pPr marL="82296" indent="0" algn="just">
              <a:buNone/>
            </a:pPr>
            <a:r>
              <a:rPr lang="ar-IQ" sz="3600" b="1" dirty="0" smtClean="0">
                <a:solidFill>
                  <a:srgbClr val="FF0000"/>
                </a:solidFill>
                <a:cs typeface="Akhbar MT" pitchFamily="2" charset="-78"/>
              </a:rPr>
              <a:t>سادسا. العرض </a:t>
            </a:r>
            <a:r>
              <a:rPr lang="ar-IQ" sz="3600" b="1" smtClean="0">
                <a:solidFill>
                  <a:srgbClr val="FF0000"/>
                </a:solidFill>
                <a:cs typeface="Akhbar MT" pitchFamily="2" charset="-78"/>
              </a:rPr>
              <a:t>(30د):</a:t>
            </a:r>
            <a:r>
              <a:rPr lang="ar-IQ" sz="2800" dirty="0" smtClean="0">
                <a:cs typeface="Akhbar MT" pitchFamily="2" charset="-78"/>
              </a:rPr>
              <a:t>وهنا </a:t>
            </a:r>
            <a:r>
              <a:rPr lang="ar-IQ" sz="2800" dirty="0">
                <a:cs typeface="Akhbar MT" pitchFamily="2" charset="-78"/>
              </a:rPr>
              <a:t>يجب على المدرس ان يعرض المادة الدراسية بالطريقة </a:t>
            </a:r>
            <a:r>
              <a:rPr lang="ar-IQ" sz="2800" dirty="0" smtClean="0">
                <a:cs typeface="Akhbar MT" pitchFamily="2" charset="-78"/>
              </a:rPr>
              <a:t>التي يراها </a:t>
            </a:r>
            <a:r>
              <a:rPr lang="ar-IQ" sz="2800" dirty="0">
                <a:cs typeface="Akhbar MT" pitchFamily="2" charset="-78"/>
              </a:rPr>
              <a:t>مناسبة او باستخدام مزيج من الطرق التدريسية مثل الألقاء والاستجواب والمناقشة في الوقت </a:t>
            </a:r>
            <a:r>
              <a:rPr lang="ar-IQ" sz="2800" dirty="0" smtClean="0">
                <a:cs typeface="Akhbar MT" pitchFamily="2" charset="-78"/>
              </a:rPr>
              <a:t>المناسب والاستقراء </a:t>
            </a:r>
            <a:r>
              <a:rPr lang="ar-IQ" sz="2800" dirty="0">
                <a:cs typeface="Akhbar MT" pitchFamily="2" charset="-78"/>
              </a:rPr>
              <a:t>وغيرها ، وان يستخدم الوسائل التعليمية التي قام بتهيئتها </a:t>
            </a:r>
            <a:r>
              <a:rPr lang="ar-IQ" sz="2800" dirty="0" smtClean="0">
                <a:cs typeface="Akhbar MT" pitchFamily="2" charset="-78"/>
              </a:rPr>
              <a:t>مسبقا حتى </a:t>
            </a:r>
            <a:r>
              <a:rPr lang="ar-IQ" sz="2800" dirty="0">
                <a:cs typeface="Akhbar MT" pitchFamily="2" charset="-78"/>
              </a:rPr>
              <a:t>تؤدي غرضها وان يقوم بطرح بعض الأسئلة المهمة والتي قام بأعدادها ضمن خطته اليومية.</a:t>
            </a:r>
          </a:p>
          <a:p>
            <a:pPr marL="0" indent="0" algn="just">
              <a:buNone/>
            </a:pPr>
            <a:r>
              <a:rPr lang="ar-IQ" b="1" dirty="0" smtClean="0">
                <a:solidFill>
                  <a:srgbClr val="FF0000"/>
                </a:solidFill>
                <a:cs typeface="Akhbar MT" pitchFamily="2" charset="-78"/>
              </a:rPr>
              <a:t>سابعا .التلخيص والتقويم(5د): </a:t>
            </a:r>
            <a:r>
              <a:rPr lang="ar-IQ" sz="2800" dirty="0" smtClean="0">
                <a:cs typeface="Akhbar MT" pitchFamily="2" charset="-78"/>
              </a:rPr>
              <a:t>حيث </a:t>
            </a:r>
            <a:r>
              <a:rPr lang="ar-IQ" sz="2800" dirty="0">
                <a:cs typeface="Akhbar MT" pitchFamily="2" charset="-78"/>
              </a:rPr>
              <a:t>يقوم المدرس بتلخيص اهم النقاط الرئيسة</a:t>
            </a:r>
          </a:p>
          <a:p>
            <a:pPr algn="just"/>
            <a:r>
              <a:rPr lang="ar-IQ" sz="2800" dirty="0">
                <a:cs typeface="Akhbar MT" pitchFamily="2" charset="-78"/>
              </a:rPr>
              <a:t>والحقائق العلمية التي وردت في الموضوع وان يقوم بطرح بعض الأسئلة والغرض منها </a:t>
            </a:r>
            <a:r>
              <a:rPr lang="ar-IQ" sz="2800" dirty="0" smtClean="0">
                <a:cs typeface="Akhbar MT" pitchFamily="2" charset="-78"/>
              </a:rPr>
              <a:t>التأكد من </a:t>
            </a:r>
            <a:r>
              <a:rPr lang="ar-IQ" sz="2800" dirty="0">
                <a:cs typeface="Akhbar MT" pitchFamily="2" charset="-78"/>
              </a:rPr>
              <a:t>تحقيق الأهداف السلوكية) الخاصة ( والتي وضعها في المقدمة ومن ثم يترك </a:t>
            </a:r>
            <a:r>
              <a:rPr lang="ar-IQ" sz="2800" dirty="0" smtClean="0">
                <a:cs typeface="Akhbar MT" pitchFamily="2" charset="-78"/>
              </a:rPr>
              <a:t>المجال لأسئلة </a:t>
            </a:r>
            <a:r>
              <a:rPr lang="ar-IQ" sz="2800" dirty="0">
                <a:cs typeface="Akhbar MT" pitchFamily="2" charset="-78"/>
              </a:rPr>
              <a:t>الطلبة واستفساراتهم والإجابة عليها.</a:t>
            </a:r>
          </a:p>
          <a:p>
            <a:pPr marL="0" indent="0" algn="just">
              <a:buNone/>
            </a:pPr>
            <a:r>
              <a:rPr lang="ar-IQ" b="1" dirty="0" smtClean="0">
                <a:solidFill>
                  <a:srgbClr val="FF0000"/>
                </a:solidFill>
                <a:cs typeface="Akhbar MT" pitchFamily="2" charset="-78"/>
              </a:rPr>
              <a:t>ثامنا .الواجب </a:t>
            </a:r>
            <a:r>
              <a:rPr lang="ar-IQ" b="1" dirty="0">
                <a:solidFill>
                  <a:srgbClr val="FF0000"/>
                </a:solidFill>
                <a:cs typeface="Akhbar MT" pitchFamily="2" charset="-78"/>
              </a:rPr>
              <a:t>البيتي </a:t>
            </a:r>
            <a:r>
              <a:rPr lang="ar-IQ" b="1" dirty="0" smtClean="0">
                <a:solidFill>
                  <a:srgbClr val="FF0000"/>
                </a:solidFill>
                <a:cs typeface="Akhbar MT" pitchFamily="2" charset="-78"/>
              </a:rPr>
              <a:t> وانشطة(5د)</a:t>
            </a:r>
            <a:endParaRPr lang="ar-IQ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32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95536" y="2708920"/>
            <a:ext cx="7620000" cy="1143000"/>
          </a:xfrm>
        </p:spPr>
        <p:txBody>
          <a:bodyPr/>
          <a:lstStyle/>
          <a:p>
            <a:r>
              <a:rPr lang="ar-IQ" dirty="0" smtClean="0"/>
              <a:t>نهاية المحاضرة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7369461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57</TotalTime>
  <Words>632</Words>
  <Application>Microsoft Office PowerPoint</Application>
  <PresentationFormat>عرض على الشاشة (3:4)‏</PresentationFormat>
  <Paragraphs>65</Paragraphs>
  <Slides>9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انقلاب</vt:lpstr>
      <vt:lpstr>مناهج وطرائق التدريس عناصر الخطة </vt:lpstr>
      <vt:lpstr>تخطيط للدرس</vt:lpstr>
      <vt:lpstr>خطة سنوية</vt:lpstr>
      <vt:lpstr>عرض تقديمي في PowerPoint</vt:lpstr>
      <vt:lpstr>عناصر الخطة</vt:lpstr>
      <vt:lpstr>عرض تقديمي في PowerPoint</vt:lpstr>
      <vt:lpstr>عناصر الخطة</vt:lpstr>
      <vt:lpstr>عناصر الخطة</vt:lpstr>
      <vt:lpstr>نهاية المحاضرة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Dr.Rasha Ali</dc:creator>
  <cp:lastModifiedBy>rashaali</cp:lastModifiedBy>
  <cp:revision>11</cp:revision>
  <dcterms:created xsi:type="dcterms:W3CDTF">2025-04-12T18:05:50Z</dcterms:created>
  <dcterms:modified xsi:type="dcterms:W3CDTF">2025-04-12T19:13:30Z</dcterms:modified>
</cp:coreProperties>
</file>