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76" r:id="rId1"/>
  </p:sldMasterIdLst>
  <p:sldIdLst>
    <p:sldId id="256" r:id="rId2"/>
    <p:sldId id="257" r:id="rId3"/>
    <p:sldId id="260" r:id="rId4"/>
    <p:sldId id="258" r:id="rId5"/>
    <p:sldId id="259" r:id="rId6"/>
    <p:sldId id="263" r:id="rId7"/>
    <p:sldId id="264" r:id="rId8"/>
    <p:sldId id="265" r:id="rId9"/>
    <p:sldId id="262" r:id="rId10"/>
    <p:sldId id="266" r:id="rId1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85" d="100"/>
          <a:sy n="85" d="100"/>
        </p:scale>
        <p:origin x="-152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1B8ABB09-4A1D-463E-8065-109CC2B7EFAA}" type="datetimeFigureOut">
              <a:rPr lang="ar-SA" smtClean="0"/>
              <a:t>15/03/1446</a:t>
            </a:fld>
            <a:endParaRPr lang="ar-SA"/>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ar-SA"/>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0B34F065-1154-456A-91E3-76DE8E75E17B}" type="slidenum">
              <a:rPr lang="ar-SA" smtClean="0"/>
              <a:t>‹#›</a:t>
            </a:fld>
            <a:endParaRPr lang="ar-SA"/>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nchor="ct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15/03/1446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15/03/1446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15/03/1446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
        <p:nvSpPr>
          <p:cNvPr id="11" name="Title 10"/>
          <p:cNvSpPr>
            <a:spLocks noGrp="1"/>
          </p:cNvSpPr>
          <p:nvPr>
            <p:ph type="title"/>
          </p:nvPr>
        </p:nvSpPr>
        <p:spPr/>
        <p:txBody>
          <a:bodyPr/>
          <a:lstStyle/>
          <a:p>
            <a:r>
              <a:rPr lang="ar-SA" smtClean="0"/>
              <a:t>انقر لتحرير نمط العنوان الرئيسي</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t>15/03/1446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B8ABB09-4A1D-463E-8065-109CC2B7EFAA}" type="datetimeFigureOut">
              <a:rPr lang="ar-SA" smtClean="0"/>
              <a:t>15/03/1446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
        <p:nvSpPr>
          <p:cNvPr id="12" name="Title 11"/>
          <p:cNvSpPr>
            <a:spLocks noGrp="1"/>
          </p:cNvSpPr>
          <p:nvPr>
            <p:ph type="title"/>
          </p:nvPr>
        </p:nvSpPr>
        <p:spPr/>
        <p:txBody>
          <a:bodyPr/>
          <a:lstStyle>
            <a:lvl1pPr>
              <a:defRPr>
                <a:solidFill>
                  <a:schemeClr val="tx2"/>
                </a:solidFill>
              </a:defRPr>
            </a:lvl1pPr>
          </a:lstStyle>
          <a:p>
            <a:r>
              <a:rPr lang="ar-SA" smtClean="0"/>
              <a:t>انقر لتحرير نمط العنوان الرئيسي</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1B8ABB09-4A1D-463E-8065-109CC2B7EFAA}" type="datetimeFigureOut">
              <a:rPr lang="ar-SA" smtClean="0"/>
              <a:t>15/03/1446</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1B8ABB09-4A1D-463E-8065-109CC2B7EFAA}" type="datetimeFigureOut">
              <a:rPr lang="ar-SA" smtClean="0"/>
              <a:t>15/03/1446</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15/03/1446</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ar-SA" smtClean="0"/>
              <a:t>انقر لتحرير نمط العنوان الرئيسي</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t>15/03/1446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ar-SA" smtClean="0"/>
              <a:t>انقر لتحرير نمط العنوان الرئيسي</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t>15/03/1446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1B8ABB09-4A1D-463E-8065-109CC2B7EFAA}" type="datetimeFigureOut">
              <a:rPr lang="ar-SA" smtClean="0"/>
              <a:t>15/03/1446</a:t>
            </a:fld>
            <a:endParaRPr lang="ar-SA"/>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ar-SA"/>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ctr" defTabSz="914400" rtl="1" eaLnBrk="1" latinLnBrk="0" hangingPunct="1">
        <a:spcBef>
          <a:spcPct val="0"/>
        </a:spcBef>
        <a:buNone/>
        <a:defRPr sz="540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65760" indent="-365760" algn="r" defTabSz="914400" rtl="1"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r" defTabSz="914400" rtl="1"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r" defTabSz="914400" rtl="1"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r" defTabSz="914400" rtl="1"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r" defTabSz="914400" rtl="1"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r" defTabSz="914400" rtl="1"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r" defTabSz="914400" rtl="1"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r" defTabSz="914400" rtl="1"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r" defTabSz="914400" rtl="1"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752800" y="404664"/>
            <a:ext cx="7851648" cy="1828800"/>
          </a:xfrm>
        </p:spPr>
        <p:txBody>
          <a:bodyPr>
            <a:normAutofit/>
          </a:bodyPr>
          <a:lstStyle/>
          <a:p>
            <a:r>
              <a:rPr lang="ar-IQ" sz="6600" dirty="0" smtClean="0">
                <a:latin typeface="Algerian" pitchFamily="82" charset="0"/>
                <a:cs typeface="." pitchFamily="50" charset="-78"/>
              </a:rPr>
              <a:t>نظريات التعليم </a:t>
            </a:r>
            <a:endParaRPr lang="ar-IQ" sz="6600" dirty="0">
              <a:latin typeface="Algerian" pitchFamily="82" charset="0"/>
              <a:cs typeface="." pitchFamily="50" charset="-78"/>
            </a:endParaRPr>
          </a:p>
        </p:txBody>
      </p:sp>
      <p:sp>
        <p:nvSpPr>
          <p:cNvPr id="3" name="عنوان فرعي 2"/>
          <p:cNvSpPr>
            <a:spLocks noGrp="1"/>
          </p:cNvSpPr>
          <p:nvPr>
            <p:ph type="subTitle" idx="1"/>
          </p:nvPr>
        </p:nvSpPr>
        <p:spPr/>
        <p:txBody>
          <a:bodyPr>
            <a:normAutofit/>
          </a:bodyPr>
          <a:lstStyle/>
          <a:p>
            <a:pPr algn="ctr"/>
            <a:r>
              <a:rPr lang="ar-IQ" sz="4000" b="1" dirty="0" smtClean="0"/>
              <a:t>اعداد</a:t>
            </a:r>
          </a:p>
          <a:p>
            <a:pPr algn="ctr"/>
            <a:r>
              <a:rPr lang="ar-IQ" sz="4000" b="1" dirty="0" smtClean="0"/>
              <a:t>الدكتور حمدي اسماعيل احمد</a:t>
            </a:r>
            <a:endParaRPr lang="ar-IQ" sz="4000" b="1" dirty="0"/>
          </a:p>
        </p:txBody>
      </p:sp>
    </p:spTree>
    <p:extLst>
      <p:ext uri="{BB962C8B-B14F-4D97-AF65-F5344CB8AC3E}">
        <p14:creationId xmlns:p14="http://schemas.microsoft.com/office/powerpoint/2010/main" val="3253925054"/>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algn="just"/>
            <a:r>
              <a:rPr lang="ar-IQ" sz="11500" dirty="0" smtClean="0"/>
              <a:t/>
            </a:r>
            <a:br>
              <a:rPr lang="ar-IQ" sz="11500" dirty="0" smtClean="0"/>
            </a:br>
            <a:r>
              <a:rPr lang="ar-IQ" sz="11500" dirty="0" smtClean="0"/>
              <a:t>شكراً لأصغاكم </a:t>
            </a:r>
            <a:endParaRPr lang="ar-IQ" sz="11500" dirty="0"/>
          </a:p>
        </p:txBody>
      </p:sp>
      <p:sp>
        <p:nvSpPr>
          <p:cNvPr id="2" name="عنوان 1"/>
          <p:cNvSpPr>
            <a:spLocks noGrp="1"/>
          </p:cNvSpPr>
          <p:nvPr>
            <p:ph type="title"/>
          </p:nvPr>
        </p:nvSpPr>
        <p:spPr/>
        <p:txBody>
          <a:bodyPr/>
          <a:lstStyle/>
          <a:p>
            <a:endParaRPr lang="ar-IQ" dirty="0"/>
          </a:p>
        </p:txBody>
      </p:sp>
    </p:spTree>
    <p:extLst>
      <p:ext uri="{BB962C8B-B14F-4D97-AF65-F5344CB8AC3E}">
        <p14:creationId xmlns:p14="http://schemas.microsoft.com/office/powerpoint/2010/main" val="416656076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fontScale="92500" lnSpcReduction="10000"/>
          </a:bodyPr>
          <a:lstStyle/>
          <a:p>
            <a:pPr algn="justLow"/>
            <a:r>
              <a:rPr lang="ar-IQ" sz="3200" dirty="0"/>
              <a:t>هي نظريات تمّ وضعها وتطويرها وكانت أوّل المدارس الفلسفية التي قامت بتدريس هذه النظريات هي المدرسة السلوكيّة , وقد تمّ وضع هذه المبادئ في بدية القرن الواحد والعشرين , وقد ظهرت هذه المدرسة في تاريخ 1912 م والتي كانت في الولايات المتحدة , وقد كانت هذه النظريات مبنية ومتمركزة حول مفهوم السلوك وعلاقتها بعلم </a:t>
            </a:r>
            <a:r>
              <a:rPr lang="ar-IQ" sz="3200" dirty="0" smtClean="0"/>
              <a:t>النفس </a:t>
            </a:r>
            <a:br>
              <a:rPr lang="ar-IQ" sz="3200" dirty="0" smtClean="0"/>
            </a:br>
            <a:r>
              <a:rPr lang="ar-IQ" sz="3200" dirty="0" smtClean="0"/>
              <a:t> و الاعتماد </a:t>
            </a:r>
            <a:r>
              <a:rPr lang="ar-IQ" sz="3200" dirty="0"/>
              <a:t>على المقياس التجريبي وعدم </a:t>
            </a:r>
            <a:r>
              <a:rPr lang="ar-IQ" sz="3200" dirty="0" smtClean="0"/>
              <a:t>الاهتمام </a:t>
            </a:r>
            <a:r>
              <a:rPr lang="ar-IQ" sz="3200" dirty="0"/>
              <a:t>بما هو تجريدي أي غير واقعي ومطبّق ومقنع وغير قابلة للملاحظة والقياس</a:t>
            </a:r>
          </a:p>
          <a:p>
            <a:endParaRPr lang="ar-IQ" dirty="0"/>
          </a:p>
        </p:txBody>
      </p:sp>
      <p:sp>
        <p:nvSpPr>
          <p:cNvPr id="2" name="عنوان 1"/>
          <p:cNvSpPr>
            <a:spLocks noGrp="1"/>
          </p:cNvSpPr>
          <p:nvPr>
            <p:ph type="title"/>
          </p:nvPr>
        </p:nvSpPr>
        <p:spPr/>
        <p:txBody>
          <a:bodyPr>
            <a:normAutofit/>
          </a:bodyPr>
          <a:lstStyle/>
          <a:p>
            <a:pPr algn="ctr"/>
            <a:r>
              <a:rPr lang="ar-IQ" sz="6000" b="1" dirty="0" smtClean="0"/>
              <a:t>تعريف نظريات التعليم  </a:t>
            </a:r>
            <a:endParaRPr lang="ar-IQ" sz="6000" b="1" dirty="0"/>
          </a:p>
        </p:txBody>
      </p:sp>
    </p:spTree>
    <p:extLst>
      <p:ext uri="{BB962C8B-B14F-4D97-AF65-F5344CB8AC3E}">
        <p14:creationId xmlns:p14="http://schemas.microsoft.com/office/powerpoint/2010/main" val="2097549185"/>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fontScale="85000" lnSpcReduction="10000"/>
          </a:bodyPr>
          <a:lstStyle/>
          <a:p>
            <a:pPr algn="just"/>
            <a:r>
              <a:rPr lang="ar-IQ" dirty="0" smtClean="0"/>
              <a:t>تتمثل </a:t>
            </a:r>
            <a:r>
              <a:rPr lang="ar-IQ" dirty="0"/>
              <a:t>أهمية نظريات </a:t>
            </a:r>
            <a:r>
              <a:rPr lang="ar-IQ" dirty="0" smtClean="0"/>
              <a:t>التعليم </a:t>
            </a:r>
            <a:r>
              <a:rPr lang="ar-IQ" dirty="0"/>
              <a:t>وتطبيقها في عدد من </a:t>
            </a:r>
            <a:r>
              <a:rPr lang="ar-IQ" dirty="0" smtClean="0"/>
              <a:t>الأمور منها :</a:t>
            </a:r>
          </a:p>
          <a:p>
            <a:pPr algn="just"/>
            <a:r>
              <a:rPr lang="ar-IQ" dirty="0" smtClean="0"/>
              <a:t>1_ تحسين </a:t>
            </a:r>
            <a:r>
              <a:rPr lang="ar-IQ" dirty="0"/>
              <a:t>قدرة الطلاب على تعلم المهارات والمفاهيم </a:t>
            </a:r>
            <a:r>
              <a:rPr lang="ar-IQ" dirty="0" smtClean="0"/>
              <a:t>الجديدة .</a:t>
            </a:r>
          </a:p>
          <a:p>
            <a:pPr algn="just"/>
            <a:r>
              <a:rPr lang="ar-IQ" dirty="0" smtClean="0"/>
              <a:t>2_ توفير </a:t>
            </a:r>
            <a:r>
              <a:rPr lang="ar-IQ" dirty="0"/>
              <a:t>أساليب تعلم مختلفة، تساعد المعلمين على تحقيق فهم أفضل لطريقة تعلم </a:t>
            </a:r>
            <a:r>
              <a:rPr lang="ar-IQ" dirty="0" smtClean="0"/>
              <a:t>طلابهم . </a:t>
            </a:r>
          </a:p>
          <a:p>
            <a:pPr algn="just"/>
            <a:r>
              <a:rPr lang="ar-IQ" dirty="0" smtClean="0"/>
              <a:t>3_ مساعدة </a:t>
            </a:r>
            <a:r>
              <a:rPr lang="ar-IQ" dirty="0"/>
              <a:t>المعلمين على تطوير أساليب تعليمية أكثر شمولية، تساعد الطلاب على تحقيق النجاح </a:t>
            </a:r>
            <a:r>
              <a:rPr lang="ar-IQ" dirty="0" smtClean="0"/>
              <a:t>الأكاديمي . </a:t>
            </a:r>
          </a:p>
          <a:p>
            <a:pPr algn="just"/>
            <a:r>
              <a:rPr lang="ar-IQ" dirty="0" smtClean="0"/>
              <a:t>4_ تحسين </a:t>
            </a:r>
            <a:r>
              <a:rPr lang="ar-IQ" dirty="0"/>
              <a:t>مخرجات العملية التعليمية بشكل ينعكس إيجابًا على الطلاب، ويساهم في زيادة الثقة بالنفس واحترام </a:t>
            </a:r>
            <a:r>
              <a:rPr lang="ar-IQ" dirty="0" smtClean="0"/>
              <a:t>الذات . </a:t>
            </a:r>
          </a:p>
          <a:p>
            <a:pPr algn="just"/>
            <a:r>
              <a:rPr lang="ar-IQ" dirty="0" smtClean="0"/>
              <a:t>5_ مراعاة </a:t>
            </a:r>
            <a:r>
              <a:rPr lang="ar-IQ" dirty="0"/>
              <a:t>الفروقات بين الطلاب، والتكيف معها بشكل يلبي متطلباتهم التعليمية، ومن الأمثلة على هذه الفروقات الوقت الذي يستغرقه الطالب في التعلم، والتحديات التعليمية التي </a:t>
            </a:r>
            <a:r>
              <a:rPr lang="ar-IQ" dirty="0" smtClean="0"/>
              <a:t>يواجها .</a:t>
            </a:r>
          </a:p>
          <a:p>
            <a:pPr algn="just"/>
            <a:r>
              <a:rPr lang="ar-IQ" dirty="0" smtClean="0"/>
              <a:t>6_ تمكين </a:t>
            </a:r>
            <a:r>
              <a:rPr lang="ar-IQ" dirty="0"/>
              <a:t>أطراف العملية التعليمية من التواصل مع بعضهم بشكل أكثر فعالية، بما في ذلك المعلمون، والطلاب، وحتى أولياء </a:t>
            </a:r>
            <a:r>
              <a:rPr lang="ar-IQ" dirty="0" smtClean="0"/>
              <a:t>أمورهم .</a:t>
            </a:r>
            <a:endParaRPr lang="ar-IQ" dirty="0"/>
          </a:p>
        </p:txBody>
      </p:sp>
      <p:sp>
        <p:nvSpPr>
          <p:cNvPr id="2" name="عنوان 1"/>
          <p:cNvSpPr>
            <a:spLocks noGrp="1"/>
          </p:cNvSpPr>
          <p:nvPr>
            <p:ph type="title"/>
          </p:nvPr>
        </p:nvSpPr>
        <p:spPr/>
        <p:txBody>
          <a:bodyPr>
            <a:normAutofit/>
          </a:bodyPr>
          <a:lstStyle/>
          <a:p>
            <a:pPr algn="ctr"/>
            <a:r>
              <a:rPr lang="ar-IQ" sz="6000" b="1" dirty="0"/>
              <a:t>أهمية نظريات التعليم</a:t>
            </a:r>
          </a:p>
        </p:txBody>
      </p:sp>
    </p:spTree>
    <p:extLst>
      <p:ext uri="{BB962C8B-B14F-4D97-AF65-F5344CB8AC3E}">
        <p14:creationId xmlns:p14="http://schemas.microsoft.com/office/powerpoint/2010/main" val="865967782"/>
      </p:ext>
    </p:extLst>
  </p:cSld>
  <p:clrMapOvr>
    <a:masterClrMapping/>
  </p:clrMapOvr>
  <p:transition spd="slow">
    <p:pull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r>
              <a:rPr lang="ar-IQ" sz="4000" dirty="0" smtClean="0"/>
              <a:t>1_ النظرية السلوكية .</a:t>
            </a:r>
          </a:p>
          <a:p>
            <a:r>
              <a:rPr lang="ar-IQ" sz="4000" dirty="0" smtClean="0"/>
              <a:t>2_ النظرية المنهجية .</a:t>
            </a:r>
          </a:p>
          <a:p>
            <a:r>
              <a:rPr lang="ar-IQ" sz="4000" dirty="0" smtClean="0"/>
              <a:t>3_ النظرية المعرفية .</a:t>
            </a:r>
          </a:p>
          <a:p>
            <a:r>
              <a:rPr lang="ar-IQ" sz="4000" dirty="0" smtClean="0"/>
              <a:t>4_ النظرية البنائية .</a:t>
            </a:r>
          </a:p>
          <a:p>
            <a:r>
              <a:rPr lang="ar-IQ" sz="4000" dirty="0" smtClean="0"/>
              <a:t>5_ النظرية الترابطية .</a:t>
            </a:r>
            <a:endParaRPr lang="ar-IQ" sz="4000" dirty="0"/>
          </a:p>
        </p:txBody>
      </p:sp>
      <p:sp>
        <p:nvSpPr>
          <p:cNvPr id="2" name="عنوان 1"/>
          <p:cNvSpPr>
            <a:spLocks noGrp="1"/>
          </p:cNvSpPr>
          <p:nvPr>
            <p:ph type="title"/>
          </p:nvPr>
        </p:nvSpPr>
        <p:spPr/>
        <p:txBody>
          <a:bodyPr>
            <a:normAutofit/>
          </a:bodyPr>
          <a:lstStyle/>
          <a:p>
            <a:pPr algn="ctr"/>
            <a:r>
              <a:rPr lang="ar-IQ" sz="6000" b="1" dirty="0" smtClean="0"/>
              <a:t>انواع نظريات التعليم </a:t>
            </a:r>
            <a:endParaRPr lang="ar-IQ" sz="6000" b="1" dirty="0"/>
          </a:p>
        </p:txBody>
      </p:sp>
    </p:spTree>
    <p:extLst>
      <p:ext uri="{BB962C8B-B14F-4D97-AF65-F5344CB8AC3E}">
        <p14:creationId xmlns:p14="http://schemas.microsoft.com/office/powerpoint/2010/main" val="3960644650"/>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algn="just"/>
            <a:r>
              <a:rPr lang="ar-IQ" sz="3200" dirty="0"/>
              <a:t>تقوم النظرية السلوكية على فكرة أن تعلم الطلاب يتأثر بالقوى الخارجية في بيئة التعلم، وتتمثل هذه القوى في هذه الحالة بالتعزيز الإيجابي والتعزيز السلبي؛ حيث يمكن تعليمهم المعلومات والسلوكيات من خلال منحهم المكافآت (التعزيز الإيجابي) عندما ينجحون في تعلم شيءٍ ما، أو استخدام التعزيز السلبي معهم (العقاب) لجعلهم يغيرون</a:t>
            </a:r>
            <a:r>
              <a:rPr lang="ar-IQ" dirty="0"/>
              <a:t> </a:t>
            </a:r>
            <a:r>
              <a:rPr lang="ar-IQ" sz="3200" dirty="0"/>
              <a:t>سلوكهم </a:t>
            </a:r>
            <a:r>
              <a:rPr lang="ar-IQ" sz="3200" dirty="0" smtClean="0"/>
              <a:t>للأفضل</a:t>
            </a:r>
            <a:endParaRPr lang="ar-IQ" sz="3200" dirty="0"/>
          </a:p>
        </p:txBody>
      </p:sp>
      <p:sp>
        <p:nvSpPr>
          <p:cNvPr id="2" name="عنوان 1"/>
          <p:cNvSpPr>
            <a:spLocks noGrp="1"/>
          </p:cNvSpPr>
          <p:nvPr>
            <p:ph type="title"/>
          </p:nvPr>
        </p:nvSpPr>
        <p:spPr/>
        <p:txBody>
          <a:bodyPr>
            <a:normAutofit/>
          </a:bodyPr>
          <a:lstStyle/>
          <a:p>
            <a:pPr algn="ctr"/>
            <a:r>
              <a:rPr lang="ar-IQ" sz="6000" b="1" dirty="0" smtClean="0"/>
              <a:t>النظرية السلوكية </a:t>
            </a:r>
            <a:endParaRPr lang="ar-IQ" sz="6000" b="1" dirty="0"/>
          </a:p>
        </p:txBody>
      </p:sp>
    </p:spTree>
    <p:extLst>
      <p:ext uri="{BB962C8B-B14F-4D97-AF65-F5344CB8AC3E}">
        <p14:creationId xmlns:p14="http://schemas.microsoft.com/office/powerpoint/2010/main" val="1847324776"/>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fontScale="92500" lnSpcReduction="20000"/>
          </a:bodyPr>
          <a:lstStyle/>
          <a:p>
            <a:pPr algn="just"/>
            <a:r>
              <a:rPr lang="ar-IQ" sz="2800" dirty="0"/>
              <a:t>قامت هذه نظرية على عدّة مبادئ </a:t>
            </a:r>
            <a:r>
              <a:rPr lang="ar-IQ" sz="2800" dirty="0" smtClean="0"/>
              <a:t>وهي :</a:t>
            </a:r>
          </a:p>
          <a:p>
            <a:pPr algn="just"/>
            <a:r>
              <a:rPr lang="ar-IQ" sz="2800" dirty="0" smtClean="0"/>
              <a:t>1_ الاشتراط الإجرائي : </a:t>
            </a:r>
            <a:r>
              <a:rPr lang="ar-IQ" sz="2800" dirty="0"/>
              <a:t>فتعلّم الفرد أي شيء يقدّم له، يزداد تعلمه بازدياد التعزيز، وكلّما نقص التعزيز نقص </a:t>
            </a:r>
            <a:r>
              <a:rPr lang="ar-IQ" sz="2800" dirty="0" smtClean="0"/>
              <a:t>التعلم . </a:t>
            </a:r>
          </a:p>
          <a:p>
            <a:pPr algn="just"/>
            <a:r>
              <a:rPr lang="ar-IQ" sz="2800" dirty="0" smtClean="0"/>
              <a:t>2_ التعلّم الإجرائي : </a:t>
            </a:r>
            <a:r>
              <a:rPr lang="ar-IQ" sz="2800" dirty="0"/>
              <a:t>هو تغيّر في السلوك الناتج عن الفرد هو الذي يمكن قياسه </a:t>
            </a:r>
            <a:r>
              <a:rPr lang="ar-IQ" sz="2800" dirty="0" smtClean="0"/>
              <a:t>وملاحظته . </a:t>
            </a:r>
          </a:p>
          <a:p>
            <a:pPr algn="just"/>
            <a:r>
              <a:rPr lang="ar-IQ" sz="2800" dirty="0" smtClean="0"/>
              <a:t>3_ التعزيز : </a:t>
            </a:r>
            <a:r>
              <a:rPr lang="ar-IQ" sz="2800" dirty="0"/>
              <a:t>إنّ اظهار أي سلوك لدى المتعلّم يتم من خلال تعزيزه؛ فيزداد احتمالية </a:t>
            </a:r>
            <a:r>
              <a:rPr lang="ar-IQ" sz="2800" dirty="0" smtClean="0"/>
              <a:t>ظهوره . </a:t>
            </a:r>
          </a:p>
          <a:p>
            <a:pPr algn="just"/>
            <a:r>
              <a:rPr lang="ar-IQ" sz="2800" dirty="0" smtClean="0"/>
              <a:t>السلوك الإجرائي : </a:t>
            </a:r>
            <a:r>
              <a:rPr lang="ar-IQ" sz="2800" dirty="0"/>
              <a:t>هو قيام الفرد بإحداث تغيير في البيئة المحيطة به لتحقيق هدف معين، وهو قيام الفرد بسلوك معين من دون أن يكون لديه استجابة لمثير محدد</a:t>
            </a:r>
            <a:r>
              <a:rPr lang="ar-IQ" dirty="0"/>
              <a:t>.</a:t>
            </a:r>
          </a:p>
          <a:p>
            <a:endParaRPr lang="ar-IQ" dirty="0"/>
          </a:p>
        </p:txBody>
      </p:sp>
      <p:sp>
        <p:nvSpPr>
          <p:cNvPr id="2" name="عنوان 1"/>
          <p:cNvSpPr>
            <a:spLocks noGrp="1"/>
          </p:cNvSpPr>
          <p:nvPr>
            <p:ph type="title"/>
          </p:nvPr>
        </p:nvSpPr>
        <p:spPr/>
        <p:txBody>
          <a:bodyPr>
            <a:normAutofit/>
          </a:bodyPr>
          <a:lstStyle/>
          <a:p>
            <a:pPr algn="ctr"/>
            <a:r>
              <a:rPr lang="ar-IQ" sz="6000" b="1" dirty="0" smtClean="0"/>
              <a:t>مبادى النظرية السلوكية </a:t>
            </a:r>
            <a:endParaRPr lang="ar-IQ" sz="6000" b="1" dirty="0"/>
          </a:p>
        </p:txBody>
      </p:sp>
    </p:spTree>
    <p:extLst>
      <p:ext uri="{BB962C8B-B14F-4D97-AF65-F5344CB8AC3E}">
        <p14:creationId xmlns:p14="http://schemas.microsoft.com/office/powerpoint/2010/main" val="892865025"/>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fontScale="92500" lnSpcReduction="10000"/>
          </a:bodyPr>
          <a:lstStyle/>
          <a:p>
            <a:pPr algn="just"/>
            <a:r>
              <a:rPr lang="ar-IQ" sz="2800" dirty="0"/>
              <a:t>كأي نظرية أخرى في العالم، فإن النظرية السلوكية لها بعض الإيجابيات، </a:t>
            </a:r>
            <a:r>
              <a:rPr lang="ar-IQ" sz="2800" dirty="0" smtClean="0"/>
              <a:t>منها :</a:t>
            </a:r>
          </a:p>
          <a:p>
            <a:pPr marL="0" indent="0" algn="just">
              <a:buNone/>
            </a:pPr>
            <a:r>
              <a:rPr lang="ar-IQ" sz="2800" dirty="0" smtClean="0"/>
              <a:t>1_  </a:t>
            </a:r>
            <a:r>
              <a:rPr lang="ar-IQ" sz="2800" dirty="0"/>
              <a:t>تعتبر النظرية السلوكية فعالة في تعديل السلوك في </a:t>
            </a:r>
            <a:r>
              <a:rPr lang="ar-IQ" sz="2800" dirty="0" smtClean="0"/>
              <a:t>الواقع .</a:t>
            </a:r>
          </a:p>
          <a:p>
            <a:pPr marL="0" indent="0" algn="just">
              <a:buNone/>
            </a:pPr>
            <a:r>
              <a:rPr lang="ar-IQ" sz="2800" dirty="0" smtClean="0"/>
              <a:t>2_  </a:t>
            </a:r>
            <a:r>
              <a:rPr lang="ar-IQ" sz="2800" dirty="0"/>
              <a:t>تفتح المجال لدى العلماء لدراسة السلوك البشري وملاحظته بطرق </a:t>
            </a:r>
            <a:r>
              <a:rPr lang="ar-IQ" sz="2800" dirty="0" smtClean="0"/>
              <a:t>منهجية </a:t>
            </a:r>
            <a:r>
              <a:rPr lang="ar-IQ" sz="2800" dirty="0"/>
              <a:t>وعلمية أكثر. </a:t>
            </a:r>
            <a:endParaRPr lang="ar-IQ" sz="2800" dirty="0" smtClean="0"/>
          </a:p>
          <a:p>
            <a:pPr marL="0" indent="0" algn="just">
              <a:buNone/>
            </a:pPr>
            <a:r>
              <a:rPr lang="ar-IQ" sz="2800" dirty="0" smtClean="0"/>
              <a:t>3_ تستخدم </a:t>
            </a:r>
            <a:r>
              <a:rPr lang="ar-IQ" sz="2800" dirty="0"/>
              <a:t>النظرية السلوكية في العديد من المجالات المختلفة مثل: تربية الطفل، وفي التعليم، والعلاج، وغيرهم. </a:t>
            </a:r>
            <a:endParaRPr lang="ar-IQ" sz="2800" dirty="0" smtClean="0"/>
          </a:p>
          <a:p>
            <a:pPr marL="0" indent="0" algn="just">
              <a:buNone/>
            </a:pPr>
            <a:r>
              <a:rPr lang="ar-IQ" sz="2800" dirty="0" smtClean="0"/>
              <a:t>4_ تركز </a:t>
            </a:r>
            <a:r>
              <a:rPr lang="ar-IQ" sz="2800" dirty="0"/>
              <a:t>النظرية السلوكية على السلوكيات القابلة للملاحظة والقياس</a:t>
            </a:r>
            <a:r>
              <a:rPr lang="ar-IQ" sz="2800" dirty="0" smtClean="0"/>
              <a:t>.</a:t>
            </a:r>
          </a:p>
          <a:p>
            <a:pPr marL="0" indent="0" algn="just">
              <a:buNone/>
            </a:pPr>
            <a:r>
              <a:rPr lang="ar-IQ" sz="2800" dirty="0" smtClean="0"/>
              <a:t>5_  </a:t>
            </a:r>
            <a:r>
              <a:rPr lang="ar-IQ" sz="2800" dirty="0"/>
              <a:t>تعد النظرية السلوكية نظرية علمية وقابلة للتكرار</a:t>
            </a:r>
            <a:r>
              <a:rPr lang="ar-IQ" dirty="0"/>
              <a:t>.</a:t>
            </a:r>
          </a:p>
          <a:p>
            <a:endParaRPr lang="ar-IQ" dirty="0"/>
          </a:p>
        </p:txBody>
      </p:sp>
      <p:sp>
        <p:nvSpPr>
          <p:cNvPr id="2" name="عنوان 1"/>
          <p:cNvSpPr>
            <a:spLocks noGrp="1"/>
          </p:cNvSpPr>
          <p:nvPr>
            <p:ph type="title"/>
          </p:nvPr>
        </p:nvSpPr>
        <p:spPr/>
        <p:txBody>
          <a:bodyPr>
            <a:normAutofit/>
          </a:bodyPr>
          <a:lstStyle/>
          <a:p>
            <a:pPr algn="ctr"/>
            <a:r>
              <a:rPr lang="ar-IQ" sz="6000" b="1" dirty="0" smtClean="0"/>
              <a:t>ايجابيات النظرية السلوكية </a:t>
            </a:r>
            <a:endParaRPr lang="ar-IQ" sz="6000" b="1" dirty="0"/>
          </a:p>
        </p:txBody>
      </p:sp>
    </p:spTree>
    <p:extLst>
      <p:ext uri="{BB962C8B-B14F-4D97-AF65-F5344CB8AC3E}">
        <p14:creationId xmlns:p14="http://schemas.microsoft.com/office/powerpoint/2010/main" val="2225263760"/>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fontScale="92500"/>
          </a:bodyPr>
          <a:lstStyle/>
          <a:p>
            <a:r>
              <a:rPr lang="ar-IQ" dirty="0"/>
              <a:t>لنظرية السلوكية بعض </a:t>
            </a:r>
            <a:r>
              <a:rPr lang="ar-IQ" dirty="0" smtClean="0"/>
              <a:t>السلبيات :</a:t>
            </a:r>
          </a:p>
          <a:p>
            <a:r>
              <a:rPr lang="ar-IQ" dirty="0" smtClean="0"/>
              <a:t>1_ يوجد </a:t>
            </a:r>
            <a:r>
              <a:rPr lang="ar-IQ" dirty="0"/>
              <a:t>نقص في المعرفة حول كيفية استخدام نظرية السلوك في مواقف ثقافية مختلفة، حيث يمكن ألا يكون إحدى السلوكيات التي تعمل في موقفٍ ما عالميًا بما يكفي للعمل بنفس الفعالية في موقفٍ آخر</a:t>
            </a:r>
            <a:r>
              <a:rPr lang="ar-IQ" dirty="0" smtClean="0"/>
              <a:t>.</a:t>
            </a:r>
          </a:p>
          <a:p>
            <a:r>
              <a:rPr lang="ar-IQ" dirty="0" smtClean="0"/>
              <a:t>2-  </a:t>
            </a:r>
            <a:r>
              <a:rPr lang="ar-IQ" dirty="0"/>
              <a:t>مجرد تعلم الناس السلوكيات والممارسات لا يكفي كي يصبحوا قادرين على تفعيل النظرية السلوكية بالشكل الصحيح؛ إذ من السهل معرفة سبب أو كيفية القيام بتلك السلوكيات، إلا أن معرفة متى يمكن التصرف بطريقة أو بأخرى، تعتبر مهمة صعبة نوعًا ما. </a:t>
            </a:r>
            <a:endParaRPr lang="ar-IQ" dirty="0" smtClean="0"/>
          </a:p>
          <a:p>
            <a:r>
              <a:rPr lang="ar-IQ" dirty="0" smtClean="0"/>
              <a:t>3_ لا </a:t>
            </a:r>
            <a:r>
              <a:rPr lang="ar-IQ" dirty="0"/>
              <a:t>تعترف النظرية السلوكية بالتأثيرات البيولوجية، بالإضافة إلى أنها لا تراعي التفكير، والرغبات، والمشاعر، كما أنها لا تعترف بتأثيرهم في سلوك الأفراد</a:t>
            </a:r>
          </a:p>
          <a:p>
            <a:endParaRPr lang="ar-IQ" dirty="0"/>
          </a:p>
        </p:txBody>
      </p:sp>
      <p:sp>
        <p:nvSpPr>
          <p:cNvPr id="2" name="عنوان 1"/>
          <p:cNvSpPr>
            <a:spLocks noGrp="1"/>
          </p:cNvSpPr>
          <p:nvPr>
            <p:ph type="title"/>
          </p:nvPr>
        </p:nvSpPr>
        <p:spPr/>
        <p:txBody>
          <a:bodyPr>
            <a:normAutofit/>
          </a:bodyPr>
          <a:lstStyle/>
          <a:p>
            <a:pPr algn="ctr"/>
            <a:r>
              <a:rPr lang="ar-IQ" sz="6000" b="1" dirty="0" smtClean="0"/>
              <a:t>سلبيات النظرية السلوكية </a:t>
            </a:r>
            <a:endParaRPr lang="ar-IQ" sz="6000" b="1" dirty="0"/>
          </a:p>
        </p:txBody>
      </p:sp>
    </p:spTree>
    <p:extLst>
      <p:ext uri="{BB962C8B-B14F-4D97-AF65-F5344CB8AC3E}">
        <p14:creationId xmlns:p14="http://schemas.microsoft.com/office/powerpoint/2010/main" val="600629958"/>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27584" y="2132856"/>
            <a:ext cx="7745505" cy="3877815"/>
          </a:xfrm>
        </p:spPr>
        <p:txBody>
          <a:bodyPr>
            <a:noAutofit/>
          </a:bodyPr>
          <a:lstStyle/>
          <a:p>
            <a:pPr algn="just"/>
            <a:r>
              <a:rPr lang="ar-IQ" sz="1600" dirty="0" smtClean="0"/>
              <a:t>1</a:t>
            </a:r>
            <a:r>
              <a:rPr lang="ar-IQ" sz="1800" dirty="0" smtClean="0"/>
              <a:t>- </a:t>
            </a:r>
            <a:r>
              <a:rPr lang="ar-IQ" sz="1800" dirty="0"/>
              <a:t>تحديد التلميحات التي يتوقع من خلالها استدعاء الاستجابات المرغوبة.</a:t>
            </a:r>
          </a:p>
          <a:p>
            <a:pPr algn="just"/>
            <a:r>
              <a:rPr lang="ar-IQ" sz="1800" dirty="0"/>
              <a:t>2- تنظيم الممارسات العملية والخبرات لظهور المثيرات والاستجابات واستدعاء الاستجابات المناسبة في المواقف التعليمية الواقعية.</a:t>
            </a:r>
          </a:p>
          <a:p>
            <a:pPr algn="just"/>
            <a:r>
              <a:rPr lang="ar-IQ" sz="1800" dirty="0"/>
              <a:t>3- تنظيم الظروف البيئية المناسبة للمتعلمين للحصول على استجابات صحيحة في حالة غياب مثيرات محددة تشكل هدفا للتعلم، وتقديم التعزيزات المناسبة لتلك الاستجابات التي حدثت في مواقف التعلم.</a:t>
            </a:r>
          </a:p>
          <a:p>
            <a:pPr algn="just"/>
            <a:r>
              <a:rPr lang="ar-IQ" sz="1800" dirty="0"/>
              <a:t>4- تجزئة المهام التعليمية إلى جزئيات صغيرة تضمن قدرة المتعلم على أدائها بحيث يحقق الاستجابة الصحيحة نسبة عالية من أفراد المجموعة المشتركة في المواقف التعليمية أو التدريبية.</a:t>
            </a:r>
          </a:p>
          <a:p>
            <a:pPr algn="just"/>
            <a:r>
              <a:rPr lang="ar-IQ" sz="1800" dirty="0"/>
              <a:t>5- التأكيد على ضرورة تقديم التعزيز للمتعلمين في الموقف الذي يستجيبون فيه استجابة صحيحة.</a:t>
            </a:r>
          </a:p>
          <a:p>
            <a:pPr algn="just"/>
            <a:r>
              <a:rPr lang="ar-IQ" sz="1800" dirty="0"/>
              <a:t>6- تحديد الوقت المناسب لتقديم التعزيز لكل فرد في المجموعة المستهدفة لتضمن حصول كل فرد على التعزيز الذي يناسبه 0</a:t>
            </a:r>
          </a:p>
          <a:p>
            <a:pPr algn="just"/>
            <a:r>
              <a:rPr lang="ar-IQ" sz="1800" dirty="0"/>
              <a:t>7- تحديد الوقت الذي يحتاجه كل متعلم للتأكد من نجاحه في أداء المهمة ضمن الموقف التعليمي الذي </a:t>
            </a:r>
            <a:r>
              <a:rPr lang="ar-IQ" sz="1800" dirty="0" smtClean="0"/>
              <a:t>يواجها .</a:t>
            </a:r>
            <a:endParaRPr lang="ar-IQ" sz="1800" dirty="0"/>
          </a:p>
        </p:txBody>
      </p:sp>
      <p:sp>
        <p:nvSpPr>
          <p:cNvPr id="2" name="عنوان 1"/>
          <p:cNvSpPr>
            <a:spLocks noGrp="1"/>
          </p:cNvSpPr>
          <p:nvPr>
            <p:ph type="title"/>
          </p:nvPr>
        </p:nvSpPr>
        <p:spPr/>
        <p:txBody>
          <a:bodyPr>
            <a:noAutofit/>
          </a:bodyPr>
          <a:lstStyle/>
          <a:p>
            <a:pPr algn="ctr"/>
            <a:r>
              <a:rPr lang="ar-IQ" sz="6000" b="1" dirty="0"/>
              <a:t>دور المعلم في التدريس حسب النظرية السلوكية</a:t>
            </a:r>
          </a:p>
        </p:txBody>
      </p:sp>
    </p:spTree>
    <p:extLst>
      <p:ext uri="{BB962C8B-B14F-4D97-AF65-F5344CB8AC3E}">
        <p14:creationId xmlns:p14="http://schemas.microsoft.com/office/powerpoint/2010/main" val="896106542"/>
      </p:ext>
    </p:extLst>
  </p:cSld>
  <p:clrMapOvr>
    <a:masterClrMapping/>
  </p:clrMapOvr>
  <p:transition spd="slow">
    <p:randomBar dir="ver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غلاف فني">
  <a:themeElements>
    <a:clrScheme name="غلاف فني">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غلاف فني">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غلاف فني">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60</TotalTime>
  <Words>742</Words>
  <Application>Microsoft Office PowerPoint</Application>
  <PresentationFormat>عرض على الشاشة (3:4)‏</PresentationFormat>
  <Paragraphs>48</Paragraphs>
  <Slides>10</Slides>
  <Notes>0</Notes>
  <HiddenSlides>0</HiddenSlides>
  <MMClips>0</MMClips>
  <ScaleCrop>false</ScaleCrop>
  <HeadingPairs>
    <vt:vector size="4" baseType="variant">
      <vt:variant>
        <vt:lpstr>نسق</vt:lpstr>
      </vt:variant>
      <vt:variant>
        <vt:i4>1</vt:i4>
      </vt:variant>
      <vt:variant>
        <vt:lpstr>عناوين الشرائح</vt:lpstr>
      </vt:variant>
      <vt:variant>
        <vt:i4>10</vt:i4>
      </vt:variant>
    </vt:vector>
  </HeadingPairs>
  <TitlesOfParts>
    <vt:vector size="11" baseType="lpstr">
      <vt:lpstr>غلاف فني</vt:lpstr>
      <vt:lpstr>نظريات التعليم </vt:lpstr>
      <vt:lpstr>تعريف نظريات التعليم  </vt:lpstr>
      <vt:lpstr>أهمية نظريات التعليم</vt:lpstr>
      <vt:lpstr>انواع نظريات التعليم </vt:lpstr>
      <vt:lpstr>النظرية السلوكية </vt:lpstr>
      <vt:lpstr>مبادى النظرية السلوكية </vt:lpstr>
      <vt:lpstr>ايجابيات النظرية السلوكية </vt:lpstr>
      <vt:lpstr>سلبيات النظرية السلوكية </vt:lpstr>
      <vt:lpstr>دور المعلم في التدريس حسب النظرية السلوكية</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نظريات التعليم</dc:title>
  <dc:creator>Hp</dc:creator>
  <cp:lastModifiedBy>Hp</cp:lastModifiedBy>
  <cp:revision>10</cp:revision>
  <dcterms:created xsi:type="dcterms:W3CDTF">2024-09-18T19:04:12Z</dcterms:created>
  <dcterms:modified xsi:type="dcterms:W3CDTF">2024-09-18T20:51:32Z</dcterms:modified>
</cp:coreProperties>
</file>