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85" d="100"/>
          <a:sy n="85" d="100"/>
        </p:scale>
        <p:origin x="-15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16/03/1446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16/03/1446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16/03/1446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16/03/1446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16/03/1446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16/03/1446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16/03/1446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16/03/1446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16/03/1446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16/03/1446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ar-SA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انقر فوق الأيقونة لإضافة صورة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16/03/1446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16/03/1446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1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r" rtl="1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r" rtl="1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r" rtl="1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r" rtl="1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r" rtl="1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ar-IQ" sz="6000" dirty="0" smtClean="0">
                <a:effectLst/>
              </a:rPr>
              <a:t>تصميم محتوى تعليمي </a:t>
            </a:r>
            <a:endParaRPr lang="ar-IQ" sz="6000" dirty="0">
              <a:effectLst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619672" y="2780928"/>
            <a:ext cx="5637010" cy="882119"/>
          </a:xfrm>
        </p:spPr>
        <p:txBody>
          <a:bodyPr>
            <a:noAutofit/>
          </a:bodyPr>
          <a:lstStyle/>
          <a:p>
            <a:pPr algn="ctr"/>
            <a:r>
              <a:rPr lang="ar-IQ" sz="4800" b="1" dirty="0" smtClean="0"/>
              <a:t>اعداد </a:t>
            </a:r>
            <a:br>
              <a:rPr lang="ar-IQ" sz="4800" b="1" dirty="0" smtClean="0"/>
            </a:br>
            <a:r>
              <a:rPr lang="ar-IQ" sz="4800" b="1" dirty="0" smtClean="0"/>
              <a:t>الدكتور حمدي  اسماعيل احمد</a:t>
            </a:r>
          </a:p>
          <a:p>
            <a:pPr algn="ctr"/>
            <a:r>
              <a:rPr lang="ar-IQ" sz="4800" b="1" dirty="0" smtClean="0"/>
              <a:t>التخصص التربوي</a:t>
            </a:r>
            <a:endParaRPr lang="ar-IQ" sz="4800" b="1" dirty="0"/>
          </a:p>
        </p:txBody>
      </p:sp>
    </p:spTree>
    <p:extLst>
      <p:ext uri="{BB962C8B-B14F-4D97-AF65-F5344CB8AC3E}">
        <p14:creationId xmlns:p14="http://schemas.microsoft.com/office/powerpoint/2010/main" val="1500145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IQ" sz="5400" b="1" dirty="0" smtClean="0"/>
              <a:t>نموذج لتصميم محتوى </a:t>
            </a:r>
            <a:endParaRPr lang="ar-IQ" sz="54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ar-IQ" sz="2800" dirty="0"/>
              <a:t>لتصميم محتوى تعليمي يعكس الأنواع المختلفة من أساليب التعلم والوقت المخصص لكل منها، يمكن تنظيم المحتوى وفقاً لأنماط التعلم المتنوعة لتلبية احتياجات المتعلمين </a:t>
            </a:r>
            <a:r>
              <a:rPr lang="ar-IQ" sz="2800" dirty="0" smtClean="0"/>
              <a:t>المختلفين ، </a:t>
            </a:r>
            <a:r>
              <a:rPr lang="ar-IQ" sz="2800" dirty="0"/>
              <a:t>هنا نموذج لمخطط هذا المحتوى</a:t>
            </a:r>
            <a:r>
              <a:rPr lang="ar-SA" sz="2800" dirty="0"/>
              <a:t>:</a:t>
            </a:r>
            <a:endParaRPr lang="en-US" sz="2800" dirty="0"/>
          </a:p>
          <a:p>
            <a:r>
              <a:rPr lang="ar-SA" sz="2800" dirty="0"/>
              <a:t>1. </a:t>
            </a:r>
            <a:r>
              <a:rPr lang="ar-IQ" sz="2800" dirty="0"/>
              <a:t>التمهيد والتقديم </a:t>
            </a:r>
            <a:r>
              <a:rPr lang="ar-SA" sz="2800" dirty="0"/>
              <a:t>(10 </a:t>
            </a:r>
            <a:r>
              <a:rPr lang="ar-IQ" sz="2800" dirty="0"/>
              <a:t>دقائق</a:t>
            </a:r>
            <a:r>
              <a:rPr lang="ar-SA" sz="2800" dirty="0"/>
              <a:t>)</a:t>
            </a:r>
            <a:endParaRPr lang="en-US" sz="2800" dirty="0"/>
          </a:p>
          <a:p>
            <a:r>
              <a:rPr lang="ar-SA" sz="2800" dirty="0"/>
              <a:t>   - </a:t>
            </a:r>
            <a:r>
              <a:rPr lang="ar-IQ" sz="2800" dirty="0"/>
              <a:t>أسلوب</a:t>
            </a:r>
            <a:r>
              <a:rPr lang="ar-SA" sz="2800" dirty="0"/>
              <a:t>: </a:t>
            </a:r>
            <a:r>
              <a:rPr lang="ar-IQ" sz="2800" dirty="0"/>
              <a:t>التعلم السمعي </a:t>
            </a:r>
            <a:endParaRPr lang="en-US" sz="2800" dirty="0"/>
          </a:p>
          <a:p>
            <a:r>
              <a:rPr lang="ar-SA" sz="2800" dirty="0"/>
              <a:t>   - </a:t>
            </a:r>
            <a:r>
              <a:rPr lang="ar-IQ" sz="2800" dirty="0"/>
              <a:t>طريقة التنفيذ</a:t>
            </a:r>
            <a:r>
              <a:rPr lang="ar-SA" sz="2800" dirty="0" smtClean="0"/>
              <a:t>:</a:t>
            </a:r>
            <a:r>
              <a:rPr lang="ar-IQ" sz="2800" dirty="0" smtClean="0"/>
              <a:t> تقديم </a:t>
            </a:r>
            <a:r>
              <a:rPr lang="ar-IQ" sz="2800" dirty="0"/>
              <a:t>معلومات أساسية عن الموضوع عبر محاضرة مسجلة أو حوار </a:t>
            </a:r>
            <a:r>
              <a:rPr lang="ar-IQ" sz="2800" dirty="0" smtClean="0"/>
              <a:t>شفهي </a:t>
            </a:r>
            <a:r>
              <a:rPr lang="ar-SA" sz="2800" dirty="0" smtClean="0"/>
              <a:t>.</a:t>
            </a:r>
            <a:endParaRPr lang="en-US" sz="2800" dirty="0"/>
          </a:p>
          <a:p>
            <a:r>
              <a:rPr lang="ar-SA" sz="2800" dirty="0"/>
              <a:t>   - </a:t>
            </a:r>
            <a:r>
              <a:rPr lang="ar-IQ" sz="2800" dirty="0" smtClean="0"/>
              <a:t>الأدوات </a:t>
            </a:r>
            <a:r>
              <a:rPr lang="ar-SA" sz="2800" dirty="0" smtClean="0"/>
              <a:t>: </a:t>
            </a:r>
            <a:r>
              <a:rPr lang="ar-IQ" sz="2800" dirty="0"/>
              <a:t>فيديو </a:t>
            </a:r>
            <a:r>
              <a:rPr lang="ar-IQ" sz="2800" dirty="0" smtClean="0"/>
              <a:t>تمهيدي ، </a:t>
            </a:r>
            <a:r>
              <a:rPr lang="ar-IQ" sz="2800" dirty="0"/>
              <a:t>محاضرة </a:t>
            </a:r>
            <a:r>
              <a:rPr lang="ar-IQ" sz="2800" dirty="0" smtClean="0"/>
              <a:t>صوتية ، </a:t>
            </a:r>
            <a:r>
              <a:rPr lang="ar-IQ" sz="2800" dirty="0"/>
              <a:t>أو </a:t>
            </a:r>
            <a:r>
              <a:rPr lang="ar-IQ" sz="2800" dirty="0" err="1" smtClean="0"/>
              <a:t>بودكاست</a:t>
            </a:r>
            <a:r>
              <a:rPr lang="ar-IQ" sz="2800" dirty="0" smtClean="0"/>
              <a:t> </a:t>
            </a:r>
            <a:r>
              <a:rPr lang="ar-SA" sz="2800" dirty="0" smtClean="0"/>
              <a:t>.</a:t>
            </a:r>
            <a:endParaRPr lang="en-US" sz="2800" dirty="0"/>
          </a:p>
          <a:p>
            <a:pPr algn="just"/>
            <a:endParaRPr lang="ar-IQ" sz="2800" dirty="0"/>
          </a:p>
        </p:txBody>
      </p:sp>
    </p:spTree>
    <p:extLst>
      <p:ext uri="{BB962C8B-B14F-4D97-AF65-F5344CB8AC3E}">
        <p14:creationId xmlns:p14="http://schemas.microsoft.com/office/powerpoint/2010/main" val="32047787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ar-SA" sz="3200" dirty="0"/>
              <a:t> 2. </a:t>
            </a:r>
            <a:r>
              <a:rPr lang="ar-IQ" sz="3200" dirty="0"/>
              <a:t>العرض البصري والمفاهيم الأساسية </a:t>
            </a:r>
            <a:r>
              <a:rPr lang="ar-SA" sz="3200" dirty="0"/>
              <a:t>(15 </a:t>
            </a:r>
            <a:r>
              <a:rPr lang="ar-IQ" sz="3200" dirty="0"/>
              <a:t>دقيقة</a:t>
            </a:r>
            <a:r>
              <a:rPr lang="ar-SA" sz="3200" dirty="0"/>
              <a:t>)</a:t>
            </a:r>
            <a:endParaRPr lang="en-US" sz="3200" dirty="0"/>
          </a:p>
          <a:p>
            <a:pPr algn="just"/>
            <a:r>
              <a:rPr lang="ar-SA" sz="3200" dirty="0"/>
              <a:t>   - </a:t>
            </a:r>
            <a:r>
              <a:rPr lang="ar-IQ" sz="3200" dirty="0" smtClean="0"/>
              <a:t>أسلوب </a:t>
            </a:r>
            <a:r>
              <a:rPr lang="ar-SA" sz="3200" dirty="0" smtClean="0"/>
              <a:t>: </a:t>
            </a:r>
            <a:r>
              <a:rPr lang="ar-IQ" sz="3200" dirty="0"/>
              <a:t>التعلم البصري </a:t>
            </a:r>
            <a:endParaRPr lang="en-US" sz="3200" dirty="0"/>
          </a:p>
          <a:p>
            <a:pPr algn="just"/>
            <a:r>
              <a:rPr lang="ar-SA" sz="3200" dirty="0"/>
              <a:t>   - </a:t>
            </a:r>
            <a:r>
              <a:rPr lang="ar-IQ" sz="3200" dirty="0"/>
              <a:t>طريقة </a:t>
            </a:r>
            <a:r>
              <a:rPr lang="ar-IQ" sz="3200" dirty="0" smtClean="0"/>
              <a:t>التنفيذ </a:t>
            </a:r>
            <a:r>
              <a:rPr lang="ar-SA" sz="3200" dirty="0" smtClean="0"/>
              <a:t>:</a:t>
            </a:r>
            <a:r>
              <a:rPr lang="ar-IQ" sz="3200" dirty="0" smtClean="0"/>
              <a:t> استخدام </a:t>
            </a:r>
            <a:r>
              <a:rPr lang="ar-IQ" sz="3200" dirty="0"/>
              <a:t>عروض تقديمية بصريّة تحتوي على خرائط </a:t>
            </a:r>
            <a:r>
              <a:rPr lang="ar-IQ" sz="3200" dirty="0" smtClean="0"/>
              <a:t>ذهنية ، </a:t>
            </a:r>
            <a:r>
              <a:rPr lang="ar-IQ" sz="3200" dirty="0"/>
              <a:t>رسوم </a:t>
            </a:r>
            <a:r>
              <a:rPr lang="ar-IQ" sz="3200" dirty="0" smtClean="0"/>
              <a:t>بيانية ، صور ، </a:t>
            </a:r>
            <a:r>
              <a:rPr lang="ar-IQ" sz="3200" dirty="0"/>
              <a:t>ورسومات </a:t>
            </a:r>
            <a:r>
              <a:rPr lang="ar-IQ" sz="3200" dirty="0" smtClean="0"/>
              <a:t>توضيحية </a:t>
            </a:r>
            <a:r>
              <a:rPr lang="ar-SA" sz="3200" dirty="0" smtClean="0"/>
              <a:t>.</a:t>
            </a:r>
            <a:endParaRPr lang="en-US" sz="3200" dirty="0"/>
          </a:p>
          <a:p>
            <a:pPr algn="just"/>
            <a:r>
              <a:rPr lang="ar-SA" sz="3200" dirty="0"/>
              <a:t>   - </a:t>
            </a:r>
            <a:r>
              <a:rPr lang="ar-IQ" sz="3200" dirty="0" smtClean="0"/>
              <a:t>الأدوات </a:t>
            </a:r>
            <a:r>
              <a:rPr lang="ar-SA" sz="3200" dirty="0" smtClean="0"/>
              <a:t>:</a:t>
            </a:r>
            <a:r>
              <a:rPr lang="ar-IQ" sz="3200" dirty="0" smtClean="0"/>
              <a:t> عرض </a:t>
            </a:r>
            <a:r>
              <a:rPr lang="ar-IQ" sz="3200" dirty="0"/>
              <a:t>شرائح </a:t>
            </a:r>
            <a:r>
              <a:rPr lang="ar-SA" sz="3200" dirty="0" smtClean="0"/>
              <a:t>(</a:t>
            </a:r>
            <a:r>
              <a:rPr lang="ar-IQ" sz="3200" dirty="0" err="1" smtClean="0"/>
              <a:t>Power</a:t>
            </a:r>
            <a:r>
              <a:rPr lang="ar-IQ" sz="3200" dirty="0" smtClean="0"/>
              <a:t> </a:t>
            </a:r>
            <a:r>
              <a:rPr lang="ar-IQ" sz="3200" dirty="0" err="1" smtClean="0"/>
              <a:t>Point</a:t>
            </a:r>
            <a:r>
              <a:rPr lang="ar-SA" sz="3200" dirty="0" smtClean="0"/>
              <a:t>)</a:t>
            </a:r>
            <a:r>
              <a:rPr lang="ar-IQ" sz="3200" dirty="0" smtClean="0"/>
              <a:t> ، </a:t>
            </a:r>
            <a:r>
              <a:rPr lang="ar-IQ" sz="3200" dirty="0"/>
              <a:t>رسوم </a:t>
            </a:r>
            <a:r>
              <a:rPr lang="ar-IQ" sz="3200" dirty="0" smtClean="0"/>
              <a:t>متحركة ، </a:t>
            </a:r>
            <a:r>
              <a:rPr lang="ar-IQ" sz="3200" dirty="0"/>
              <a:t>فيديوهات تعليمية تحتوي على رسوم </a:t>
            </a:r>
            <a:r>
              <a:rPr lang="ar-IQ" sz="3200" dirty="0" smtClean="0"/>
              <a:t>توضيحية </a:t>
            </a:r>
            <a:r>
              <a:rPr lang="ar-SA" sz="3200" dirty="0" smtClean="0"/>
              <a:t>.</a:t>
            </a:r>
            <a:endParaRPr lang="en-US" sz="3200" dirty="0"/>
          </a:p>
          <a:p>
            <a:pPr algn="just"/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44891281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ar-SA" sz="3600" dirty="0"/>
              <a:t> 3. </a:t>
            </a:r>
            <a:r>
              <a:rPr lang="ar-IQ" sz="3600" dirty="0"/>
              <a:t>التفاعل العملي </a:t>
            </a:r>
            <a:r>
              <a:rPr lang="ar-SA" sz="3600" dirty="0"/>
              <a:t>(20 </a:t>
            </a:r>
            <a:r>
              <a:rPr lang="ar-IQ" sz="3600" dirty="0"/>
              <a:t>دقيقة</a:t>
            </a:r>
            <a:r>
              <a:rPr lang="ar-SA" sz="3600" dirty="0"/>
              <a:t>)</a:t>
            </a:r>
            <a:endParaRPr lang="en-US" sz="3600" dirty="0"/>
          </a:p>
          <a:p>
            <a:pPr algn="just"/>
            <a:r>
              <a:rPr lang="ar-SA" sz="3600" dirty="0"/>
              <a:t>   - </a:t>
            </a:r>
            <a:r>
              <a:rPr lang="ar-IQ" sz="3600" dirty="0" smtClean="0"/>
              <a:t>أسلوب </a:t>
            </a:r>
            <a:r>
              <a:rPr lang="ar-SA" sz="3600" dirty="0" smtClean="0"/>
              <a:t>: </a:t>
            </a:r>
            <a:r>
              <a:rPr lang="ar-IQ" sz="3600" dirty="0"/>
              <a:t>التعلم الحركي </a:t>
            </a:r>
            <a:endParaRPr lang="en-US" sz="3600" dirty="0"/>
          </a:p>
          <a:p>
            <a:pPr algn="just"/>
            <a:r>
              <a:rPr lang="ar-SA" sz="3600" dirty="0"/>
              <a:t>   - </a:t>
            </a:r>
            <a:r>
              <a:rPr lang="ar-IQ" sz="3600" dirty="0"/>
              <a:t>طريقة </a:t>
            </a:r>
            <a:r>
              <a:rPr lang="ar-IQ" sz="3600" dirty="0" smtClean="0"/>
              <a:t>التنفيذ </a:t>
            </a:r>
            <a:r>
              <a:rPr lang="ar-SA" sz="3600" dirty="0" smtClean="0"/>
              <a:t>:</a:t>
            </a:r>
            <a:r>
              <a:rPr lang="ar-IQ" sz="3600" dirty="0" smtClean="0"/>
              <a:t> نشاط </a:t>
            </a:r>
            <a:r>
              <a:rPr lang="ar-IQ" sz="3600" dirty="0"/>
              <a:t>عملي أو تجربة حقيقية يمكن للمتعلمين التفاعل معها بشكل </a:t>
            </a:r>
            <a:r>
              <a:rPr lang="ar-IQ" sz="3600" dirty="0" smtClean="0"/>
              <a:t>مباشر </a:t>
            </a:r>
            <a:r>
              <a:rPr lang="ar-SA" sz="3600" dirty="0" smtClean="0"/>
              <a:t>.</a:t>
            </a:r>
            <a:endParaRPr lang="en-US" sz="3600" dirty="0"/>
          </a:p>
          <a:p>
            <a:pPr algn="just"/>
            <a:r>
              <a:rPr lang="ar-SA" sz="3600" dirty="0"/>
              <a:t>   - </a:t>
            </a:r>
            <a:r>
              <a:rPr lang="ar-IQ" sz="3600" dirty="0" smtClean="0"/>
              <a:t>الأدوات </a:t>
            </a:r>
            <a:r>
              <a:rPr lang="ar-SA" sz="3600" dirty="0" smtClean="0"/>
              <a:t>:</a:t>
            </a:r>
            <a:r>
              <a:rPr lang="ar-IQ" sz="3600" dirty="0" smtClean="0"/>
              <a:t> أدوات تجريبية ، </a:t>
            </a:r>
            <a:r>
              <a:rPr lang="ar-IQ" sz="3600" dirty="0"/>
              <a:t>تطبيقات </a:t>
            </a:r>
            <a:r>
              <a:rPr lang="ar-IQ" sz="3600" dirty="0" smtClean="0"/>
              <a:t>عملية ، </a:t>
            </a:r>
            <a:r>
              <a:rPr lang="ar-IQ" sz="3600" dirty="0"/>
              <a:t>محاكاة على أرض الواقع أو عبر الواقع </a:t>
            </a:r>
            <a:r>
              <a:rPr lang="ar-IQ" sz="3600" dirty="0" smtClean="0"/>
              <a:t>الافتراضي </a:t>
            </a:r>
            <a:r>
              <a:rPr lang="ar-SA" sz="3600" dirty="0" smtClean="0"/>
              <a:t>.</a:t>
            </a:r>
            <a:endParaRPr lang="en-US" sz="3600" dirty="0"/>
          </a:p>
          <a:p>
            <a:pPr algn="just"/>
            <a:endParaRPr lang="ar-IQ" sz="3600" dirty="0"/>
          </a:p>
        </p:txBody>
      </p:sp>
    </p:spTree>
    <p:extLst>
      <p:ext uri="{BB962C8B-B14F-4D97-AF65-F5344CB8AC3E}">
        <p14:creationId xmlns:p14="http://schemas.microsoft.com/office/powerpoint/2010/main" val="1017504151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ar-SA" sz="3600" dirty="0"/>
              <a:t> 4. </a:t>
            </a:r>
            <a:r>
              <a:rPr lang="ar-IQ" sz="3600" dirty="0"/>
              <a:t>النقاش الجماعي وحل المشكلات </a:t>
            </a:r>
            <a:r>
              <a:rPr lang="ar-SA" sz="3600" dirty="0"/>
              <a:t>(15 </a:t>
            </a:r>
            <a:r>
              <a:rPr lang="ar-IQ" sz="3600" dirty="0"/>
              <a:t>دقيقة</a:t>
            </a:r>
            <a:r>
              <a:rPr lang="ar-SA" sz="3600" dirty="0"/>
              <a:t>)</a:t>
            </a:r>
            <a:endParaRPr lang="en-US" sz="3600" dirty="0"/>
          </a:p>
          <a:p>
            <a:pPr algn="just"/>
            <a:r>
              <a:rPr lang="ar-SA" sz="3600" dirty="0"/>
              <a:t>   - </a:t>
            </a:r>
            <a:r>
              <a:rPr lang="ar-IQ" sz="3600" dirty="0" smtClean="0"/>
              <a:t>أسلوب </a:t>
            </a:r>
            <a:r>
              <a:rPr lang="ar-SA" sz="3600" dirty="0" smtClean="0"/>
              <a:t>: </a:t>
            </a:r>
            <a:r>
              <a:rPr lang="ar-IQ" sz="3600" dirty="0"/>
              <a:t>التعلم الاجتماعي </a:t>
            </a:r>
            <a:endParaRPr lang="en-US" sz="3600" dirty="0"/>
          </a:p>
          <a:p>
            <a:pPr algn="just"/>
            <a:r>
              <a:rPr lang="ar-SA" sz="3600" dirty="0"/>
              <a:t>   - </a:t>
            </a:r>
            <a:r>
              <a:rPr lang="ar-IQ" sz="3600" dirty="0"/>
              <a:t>طريقة </a:t>
            </a:r>
            <a:r>
              <a:rPr lang="ar-IQ" sz="3600" dirty="0" smtClean="0"/>
              <a:t>التنفيذ </a:t>
            </a:r>
            <a:r>
              <a:rPr lang="ar-SA" sz="3600" dirty="0" smtClean="0"/>
              <a:t>:</a:t>
            </a:r>
            <a:r>
              <a:rPr lang="ar-IQ" sz="3600" dirty="0" smtClean="0"/>
              <a:t> تنظيم </a:t>
            </a:r>
            <a:r>
              <a:rPr lang="ar-IQ" sz="3600" dirty="0"/>
              <a:t>نقاش جماعي أو عمل جماعي لحل مشكلة </a:t>
            </a:r>
            <a:r>
              <a:rPr lang="ar-IQ" sz="3600" dirty="0" smtClean="0"/>
              <a:t>معينة ، </a:t>
            </a:r>
            <a:r>
              <a:rPr lang="ar-IQ" sz="3600" dirty="0"/>
              <a:t>حيث يتفاعل المتعلمون مع بعضهم </a:t>
            </a:r>
            <a:r>
              <a:rPr lang="ar-IQ" sz="3600" dirty="0" smtClean="0"/>
              <a:t>البعض </a:t>
            </a:r>
            <a:r>
              <a:rPr lang="ar-SA" sz="3600" dirty="0" smtClean="0"/>
              <a:t>.</a:t>
            </a:r>
            <a:endParaRPr lang="en-US" sz="3600" dirty="0"/>
          </a:p>
          <a:p>
            <a:pPr algn="just"/>
            <a:r>
              <a:rPr lang="ar-SA" sz="3600" dirty="0"/>
              <a:t>   - </a:t>
            </a:r>
            <a:r>
              <a:rPr lang="ar-IQ" sz="3600" dirty="0" smtClean="0"/>
              <a:t>الأدوات </a:t>
            </a:r>
            <a:r>
              <a:rPr lang="ar-SA" sz="3600" dirty="0" smtClean="0"/>
              <a:t>:</a:t>
            </a:r>
            <a:r>
              <a:rPr lang="ar-IQ" sz="3600" dirty="0" smtClean="0"/>
              <a:t> منصة </a:t>
            </a:r>
            <a:r>
              <a:rPr lang="ar-IQ" sz="3600" dirty="0"/>
              <a:t>تفاعلية للنقاش مثل المنتديات أو غرف </a:t>
            </a:r>
            <a:r>
              <a:rPr lang="ar-IQ" sz="3600" dirty="0" smtClean="0"/>
              <a:t>الدردشة ، </a:t>
            </a:r>
            <a:r>
              <a:rPr lang="ar-IQ" sz="3600" dirty="0"/>
              <a:t>أو تطبيقات مثل </a:t>
            </a:r>
            <a:r>
              <a:rPr lang="ar-IQ" sz="3600" dirty="0" err="1"/>
              <a:t>Zoom</a:t>
            </a:r>
            <a:r>
              <a:rPr lang="ar-SA" sz="3600" dirty="0"/>
              <a:t> .</a:t>
            </a:r>
            <a:endParaRPr lang="en-US" sz="3600" dirty="0"/>
          </a:p>
          <a:p>
            <a:pPr algn="just"/>
            <a:endParaRPr lang="ar-IQ" sz="3600" dirty="0"/>
          </a:p>
        </p:txBody>
      </p:sp>
    </p:spTree>
    <p:extLst>
      <p:ext uri="{BB962C8B-B14F-4D97-AF65-F5344CB8AC3E}">
        <p14:creationId xmlns:p14="http://schemas.microsoft.com/office/powerpoint/2010/main" val="3554597730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ar-IQ" sz="3600" dirty="0" smtClean="0"/>
              <a:t>5</a:t>
            </a:r>
            <a:r>
              <a:rPr lang="ar-SA" sz="3600" dirty="0" smtClean="0"/>
              <a:t>. </a:t>
            </a:r>
            <a:r>
              <a:rPr lang="ar-IQ" sz="3600" dirty="0"/>
              <a:t>القراءة والمطالعة الذاتية </a:t>
            </a:r>
            <a:r>
              <a:rPr lang="ar-SA" sz="3600" dirty="0"/>
              <a:t>(20 </a:t>
            </a:r>
            <a:r>
              <a:rPr lang="ar-IQ" sz="3600" dirty="0"/>
              <a:t>دقيقة</a:t>
            </a:r>
            <a:r>
              <a:rPr lang="ar-SA" sz="3600" dirty="0"/>
              <a:t>)</a:t>
            </a:r>
            <a:endParaRPr lang="en-US" sz="3600" dirty="0"/>
          </a:p>
          <a:p>
            <a:pPr algn="just"/>
            <a:r>
              <a:rPr lang="ar-SA" sz="3600" dirty="0"/>
              <a:t>   - </a:t>
            </a:r>
            <a:r>
              <a:rPr lang="ar-IQ" sz="3600" dirty="0" smtClean="0"/>
              <a:t>أسلوب </a:t>
            </a:r>
            <a:r>
              <a:rPr lang="ar-SA" sz="3600" dirty="0" smtClean="0"/>
              <a:t>: </a:t>
            </a:r>
            <a:r>
              <a:rPr lang="ar-IQ" sz="3600" dirty="0"/>
              <a:t>التعلم </a:t>
            </a:r>
            <a:r>
              <a:rPr lang="ar-IQ" sz="3600" dirty="0" smtClean="0"/>
              <a:t>القرائي </a:t>
            </a:r>
            <a:r>
              <a:rPr lang="ar-SA" sz="3600" dirty="0" smtClean="0"/>
              <a:t>/</a:t>
            </a:r>
            <a:r>
              <a:rPr lang="ar-IQ" sz="3600" dirty="0" smtClean="0"/>
              <a:t> الكتابي </a:t>
            </a:r>
            <a:endParaRPr lang="en-US" sz="3600" dirty="0"/>
          </a:p>
          <a:p>
            <a:pPr algn="just"/>
            <a:r>
              <a:rPr lang="ar-SA" sz="3600" dirty="0"/>
              <a:t>   - </a:t>
            </a:r>
            <a:r>
              <a:rPr lang="ar-IQ" sz="3600" dirty="0"/>
              <a:t>طريقة </a:t>
            </a:r>
            <a:r>
              <a:rPr lang="ar-IQ" sz="3600" dirty="0" smtClean="0"/>
              <a:t>التنفيذ </a:t>
            </a:r>
            <a:r>
              <a:rPr lang="ar-SA" sz="3600" dirty="0" smtClean="0"/>
              <a:t>: </a:t>
            </a:r>
            <a:r>
              <a:rPr lang="ar-IQ" sz="3600" dirty="0"/>
              <a:t>توزيع مواد للقراءة مثل مقالات أو مستندات PDF ليتمكن المتعلمون من قراءتها بأنفسهم</a:t>
            </a:r>
            <a:r>
              <a:rPr lang="ar-SA" sz="3600" dirty="0"/>
              <a:t>.</a:t>
            </a:r>
            <a:endParaRPr lang="en-US" sz="3600" dirty="0"/>
          </a:p>
          <a:p>
            <a:pPr algn="just"/>
            <a:r>
              <a:rPr lang="ar-SA" sz="3600" dirty="0"/>
              <a:t>   - </a:t>
            </a:r>
            <a:r>
              <a:rPr lang="ar-IQ" sz="3600" dirty="0" smtClean="0"/>
              <a:t>الأدوات </a:t>
            </a:r>
            <a:r>
              <a:rPr lang="ar-SA" sz="3600" dirty="0" smtClean="0"/>
              <a:t>:</a:t>
            </a:r>
            <a:r>
              <a:rPr lang="ar-IQ" sz="3600" dirty="0" smtClean="0"/>
              <a:t> كتب إلكترونية ، مقالات ، </a:t>
            </a:r>
            <a:r>
              <a:rPr lang="ar-IQ" sz="3600" dirty="0"/>
              <a:t>مستندات PDF، مصادر على </a:t>
            </a:r>
            <a:r>
              <a:rPr lang="ar-IQ" sz="3600" dirty="0" smtClean="0"/>
              <a:t>الإنترنت .</a:t>
            </a:r>
            <a:endParaRPr lang="ar-IQ" sz="3600" dirty="0"/>
          </a:p>
        </p:txBody>
      </p:sp>
    </p:spTree>
    <p:extLst>
      <p:ext uri="{BB962C8B-B14F-4D97-AF65-F5344CB8AC3E}">
        <p14:creationId xmlns:p14="http://schemas.microsoft.com/office/powerpoint/2010/main" val="18046001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ar-SA" sz="3600" dirty="0"/>
              <a:t>6. </a:t>
            </a:r>
            <a:r>
              <a:rPr lang="ar-IQ" sz="3600" dirty="0"/>
              <a:t>التقييم والتغذية الراجعة </a:t>
            </a:r>
            <a:r>
              <a:rPr lang="ar-SA" sz="3600" dirty="0"/>
              <a:t>(10 </a:t>
            </a:r>
            <a:r>
              <a:rPr lang="ar-IQ" sz="3600" dirty="0"/>
              <a:t>دقائق</a:t>
            </a:r>
            <a:r>
              <a:rPr lang="ar-SA" sz="3600" dirty="0"/>
              <a:t>)</a:t>
            </a:r>
            <a:endParaRPr lang="en-US" sz="3600" dirty="0"/>
          </a:p>
          <a:p>
            <a:pPr algn="just"/>
            <a:r>
              <a:rPr lang="ar-SA" sz="3600" dirty="0"/>
              <a:t>   - </a:t>
            </a:r>
            <a:r>
              <a:rPr lang="ar-IQ" sz="3600" dirty="0" smtClean="0"/>
              <a:t>أسلوب </a:t>
            </a:r>
            <a:r>
              <a:rPr lang="ar-SA" sz="3600" dirty="0" smtClean="0"/>
              <a:t>: </a:t>
            </a:r>
            <a:r>
              <a:rPr lang="ar-IQ" sz="3600" dirty="0"/>
              <a:t>التعلم من التغذية الراجعة </a:t>
            </a:r>
            <a:endParaRPr lang="en-US" sz="3600" dirty="0"/>
          </a:p>
          <a:p>
            <a:pPr algn="just"/>
            <a:r>
              <a:rPr lang="ar-SA" sz="3600" dirty="0"/>
              <a:t>   - </a:t>
            </a:r>
            <a:r>
              <a:rPr lang="ar-IQ" sz="3600" dirty="0"/>
              <a:t>طريقة </a:t>
            </a:r>
            <a:r>
              <a:rPr lang="ar-IQ" sz="3600" dirty="0" smtClean="0"/>
              <a:t>التنفيذ </a:t>
            </a:r>
            <a:r>
              <a:rPr lang="ar-SA" sz="3600" dirty="0" smtClean="0"/>
              <a:t>:</a:t>
            </a:r>
            <a:r>
              <a:rPr lang="ar-IQ" sz="3600" dirty="0" smtClean="0"/>
              <a:t> اختبار </a:t>
            </a:r>
            <a:r>
              <a:rPr lang="ar-IQ" sz="3600" dirty="0"/>
              <a:t>قصير أو تقديم ملاحظات على الأنشطة السابقة لمساعدة المتعلمين على تحسين أدائهم</a:t>
            </a:r>
            <a:r>
              <a:rPr lang="ar-SA" sz="3600" dirty="0"/>
              <a:t>.</a:t>
            </a:r>
            <a:endParaRPr lang="en-US" sz="3600" dirty="0"/>
          </a:p>
          <a:p>
            <a:pPr algn="just"/>
            <a:r>
              <a:rPr lang="ar-SA" sz="3600" dirty="0"/>
              <a:t>   - </a:t>
            </a:r>
            <a:r>
              <a:rPr lang="ar-IQ" sz="3600" dirty="0" smtClean="0"/>
              <a:t>الأدوات </a:t>
            </a:r>
            <a:r>
              <a:rPr lang="ar-SA" sz="3600" dirty="0" smtClean="0"/>
              <a:t>:</a:t>
            </a:r>
            <a:r>
              <a:rPr lang="ar-IQ" sz="3600" dirty="0" smtClean="0"/>
              <a:t> اختبارات قصيرة ، استبيانات ، </a:t>
            </a:r>
            <a:r>
              <a:rPr lang="ar-IQ" sz="3600" dirty="0"/>
              <a:t>مراجعات </a:t>
            </a:r>
            <a:r>
              <a:rPr lang="ar-IQ" sz="3600" dirty="0" smtClean="0"/>
              <a:t>شخصية ، </a:t>
            </a:r>
            <a:r>
              <a:rPr lang="ar-IQ" sz="3600" dirty="0"/>
              <a:t>ملاحظات الموجه أو </a:t>
            </a:r>
            <a:r>
              <a:rPr lang="ar-IQ" sz="3600" dirty="0" smtClean="0"/>
              <a:t>المعلم </a:t>
            </a:r>
            <a:r>
              <a:rPr lang="ar-SA" sz="3600" dirty="0" smtClean="0"/>
              <a:t>.</a:t>
            </a:r>
            <a:endParaRPr lang="en-US" sz="3600" dirty="0"/>
          </a:p>
          <a:p>
            <a:pPr algn="just"/>
            <a:endParaRPr lang="ar-IQ" sz="3600" dirty="0"/>
          </a:p>
        </p:txBody>
      </p:sp>
    </p:spTree>
    <p:extLst>
      <p:ext uri="{BB962C8B-B14F-4D97-AF65-F5344CB8AC3E}">
        <p14:creationId xmlns:p14="http://schemas.microsoft.com/office/powerpoint/2010/main" val="3271147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ar-SA" sz="3600" dirty="0"/>
              <a:t> 7. </a:t>
            </a:r>
            <a:r>
              <a:rPr lang="ar-IQ" sz="3600" dirty="0"/>
              <a:t>التطبيق والتقييم النهائي </a:t>
            </a:r>
            <a:r>
              <a:rPr lang="ar-SA" sz="3600" dirty="0"/>
              <a:t>(10-15 </a:t>
            </a:r>
            <a:r>
              <a:rPr lang="ar-IQ" sz="3600" dirty="0"/>
              <a:t>دقيقة</a:t>
            </a:r>
            <a:r>
              <a:rPr lang="ar-SA" sz="3600" dirty="0"/>
              <a:t>)</a:t>
            </a:r>
            <a:endParaRPr lang="en-US" sz="3600" dirty="0"/>
          </a:p>
          <a:p>
            <a:pPr algn="just"/>
            <a:r>
              <a:rPr lang="ar-SA" sz="3600" dirty="0"/>
              <a:t>   - </a:t>
            </a:r>
            <a:r>
              <a:rPr lang="ar-IQ" sz="3600" dirty="0" smtClean="0"/>
              <a:t>أسلوب </a:t>
            </a:r>
            <a:r>
              <a:rPr lang="ar-SA" sz="3600" dirty="0" smtClean="0"/>
              <a:t>: </a:t>
            </a:r>
            <a:r>
              <a:rPr lang="ar-IQ" sz="3600" dirty="0"/>
              <a:t>التعلم الذاتي </a:t>
            </a:r>
            <a:endParaRPr lang="en-US" sz="3600" dirty="0"/>
          </a:p>
          <a:p>
            <a:pPr algn="just"/>
            <a:r>
              <a:rPr lang="ar-SA" sz="3600" dirty="0"/>
              <a:t>   - </a:t>
            </a:r>
            <a:r>
              <a:rPr lang="ar-IQ" sz="3600" dirty="0"/>
              <a:t>طريقة </a:t>
            </a:r>
            <a:r>
              <a:rPr lang="ar-IQ" sz="3600" dirty="0" smtClean="0"/>
              <a:t>التنفيذ </a:t>
            </a:r>
            <a:r>
              <a:rPr lang="ar-SA" sz="3600" dirty="0" smtClean="0"/>
              <a:t>: </a:t>
            </a:r>
            <a:r>
              <a:rPr lang="ar-IQ" sz="3600" dirty="0"/>
              <a:t>تقديم مهمة أو مشروع يتطلب من المتعلمين تطبيق ما تعلموه بشكل </a:t>
            </a:r>
            <a:r>
              <a:rPr lang="ar-IQ" sz="3600" dirty="0" smtClean="0"/>
              <a:t>مستقل </a:t>
            </a:r>
            <a:r>
              <a:rPr lang="ar-SA" sz="3600" dirty="0" smtClean="0"/>
              <a:t>.</a:t>
            </a:r>
            <a:endParaRPr lang="en-US" sz="3600" dirty="0"/>
          </a:p>
          <a:p>
            <a:pPr algn="just"/>
            <a:r>
              <a:rPr lang="ar-SA" sz="3600" dirty="0"/>
              <a:t>   - </a:t>
            </a:r>
            <a:r>
              <a:rPr lang="ar-IQ" sz="3600" dirty="0" smtClean="0"/>
              <a:t>الأدوات </a:t>
            </a:r>
            <a:r>
              <a:rPr lang="ar-SA" sz="3600" dirty="0" smtClean="0"/>
              <a:t>:</a:t>
            </a:r>
            <a:r>
              <a:rPr lang="ar-IQ" sz="3600" dirty="0" smtClean="0"/>
              <a:t> منصة </a:t>
            </a:r>
            <a:r>
              <a:rPr lang="ar-IQ" sz="3600" dirty="0"/>
              <a:t>تعليمية لتقديم </a:t>
            </a:r>
            <a:r>
              <a:rPr lang="ar-IQ" sz="3600" dirty="0" smtClean="0"/>
              <a:t>المشاريع ، </a:t>
            </a:r>
            <a:r>
              <a:rPr lang="ar-IQ" sz="3600" dirty="0"/>
              <a:t>أو أنشطة تقييم </a:t>
            </a:r>
            <a:r>
              <a:rPr lang="ar-IQ" sz="3600" dirty="0" smtClean="0"/>
              <a:t>فردية </a:t>
            </a:r>
            <a:r>
              <a:rPr lang="ar-SA" sz="3600" dirty="0" smtClean="0"/>
              <a:t>.</a:t>
            </a:r>
            <a:endParaRPr lang="en-US" sz="3600" dirty="0"/>
          </a:p>
          <a:p>
            <a:pPr algn="just"/>
            <a:endParaRPr lang="ar-IQ" sz="3600" dirty="0"/>
          </a:p>
        </p:txBody>
      </p:sp>
    </p:spTree>
    <p:extLst>
      <p:ext uri="{BB962C8B-B14F-4D97-AF65-F5344CB8AC3E}">
        <p14:creationId xmlns:p14="http://schemas.microsoft.com/office/powerpoint/2010/main" val="9111583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ذروة">
  <a:themeElements>
    <a:clrScheme name="ذروة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ذروة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ذروة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</TotalTime>
  <Words>404</Words>
  <Application>Microsoft Office PowerPoint</Application>
  <PresentationFormat>عرض على الشاشة (3:4)‏</PresentationFormat>
  <Paragraphs>33</Paragraphs>
  <Slides>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ذروة</vt:lpstr>
      <vt:lpstr>تصميم محتوى تعليمي </vt:lpstr>
      <vt:lpstr>نموذج لتصميم محتوى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تصميم محتوى تعليمي </dc:title>
  <dc:creator>Hp</dc:creator>
  <cp:lastModifiedBy>Hp</cp:lastModifiedBy>
  <cp:revision>2</cp:revision>
  <dcterms:created xsi:type="dcterms:W3CDTF">2024-09-19T20:52:06Z</dcterms:created>
  <dcterms:modified xsi:type="dcterms:W3CDTF">2024-09-19T21:10:04Z</dcterms:modified>
</cp:coreProperties>
</file>