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3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-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36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082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08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8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46115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1158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85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90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06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84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3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3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97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48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99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62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7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129281"/>
            <a:ext cx="2551461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78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05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04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902" y="1447801"/>
            <a:ext cx="8434874" cy="3329581"/>
          </a:xfrm>
        </p:spPr>
        <p:txBody>
          <a:bodyPr/>
          <a:lstStyle/>
          <a:p>
            <a:r>
              <a:rPr dirty="0" err="1"/>
              <a:t>المحاضرة</a:t>
            </a:r>
            <a:r>
              <a:rPr dirty="0"/>
              <a:t> </a:t>
            </a:r>
            <a:r>
              <a:rPr lang="ar-IQ" dirty="0" smtClean="0"/>
              <a:t>السادسة</a:t>
            </a:r>
            <a:r>
              <a:rPr dirty="0" smtClean="0"/>
              <a:t>: </a:t>
            </a:r>
            <a:r>
              <a:rPr lang="ar-IQ" dirty="0"/>
              <a:t>طرائق تدريس النحو والصرف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طرائق</a:t>
            </a:r>
            <a:r>
              <a:rPr dirty="0"/>
              <a:t> </a:t>
            </a:r>
            <a:r>
              <a:rPr dirty="0" err="1"/>
              <a:t>تدريس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 </a:t>
            </a:r>
            <a:r>
              <a:rPr dirty="0" err="1" smtClean="0"/>
              <a:t>العربية</a:t>
            </a:r>
            <a:endParaRPr lang="en-US" dirty="0" smtClean="0"/>
          </a:p>
          <a:p>
            <a:r>
              <a:rPr lang="ar-IQ" dirty="0"/>
              <a:t>أ.م.د </a:t>
            </a:r>
            <a:r>
              <a:rPr lang="ar-IQ" dirty="0" smtClean="0"/>
              <a:t>حمدي </a:t>
            </a:r>
            <a:r>
              <a:rPr lang="ar-IQ" dirty="0"/>
              <a:t>أسماعيل احمد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التعرف على مشكلات تعلم النحو والصرف لدى </a:t>
            </a:r>
            <a:r>
              <a:rPr lang="ar-IQ" dirty="0" smtClean="0"/>
              <a:t>الطلاب</a:t>
            </a:r>
          </a:p>
          <a:p>
            <a:r>
              <a:rPr lang="ar-IQ" dirty="0" smtClean="0"/>
              <a:t> </a:t>
            </a:r>
            <a:r>
              <a:rPr lang="ar-IQ" dirty="0"/>
              <a:t>• فهم طرائق التدريس المختلفة لمادة </a:t>
            </a:r>
            <a:r>
              <a:rPr lang="ar-IQ" dirty="0" smtClean="0"/>
              <a:t>النحو</a:t>
            </a:r>
          </a:p>
          <a:p>
            <a:r>
              <a:rPr lang="ar-IQ" dirty="0" smtClean="0"/>
              <a:t> </a:t>
            </a:r>
            <a:r>
              <a:rPr lang="ar-IQ" dirty="0"/>
              <a:t>• تطبيق أنشطة صفية تساعد على إتقان القواعد </a:t>
            </a:r>
            <a:r>
              <a:rPr lang="ar-IQ" dirty="0"/>
              <a:t/>
            </a:r>
            <a:br>
              <a:rPr lang="ar-IQ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المحتوى الرئيسي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مشكلات تعلم النحو: صعوبة التذكر، تعقيد القواعد، ضعف التطبيق العملي • طرائق </a:t>
            </a:r>
            <a:r>
              <a:rPr lang="ar-IQ"/>
              <a:t>التدريس</a:t>
            </a:r>
            <a:r>
              <a:rPr lang="ar-IQ" smtClean="0"/>
              <a:t>:</a:t>
            </a:r>
          </a:p>
          <a:p>
            <a:r>
              <a:rPr lang="ar-IQ" smtClean="0"/>
              <a:t> </a:t>
            </a:r>
            <a:r>
              <a:rPr lang="ar-IQ" dirty="0"/>
              <a:t>1. الطريقة الاستقرائية: استنتاج القاعدة من أمثلة محددة 2. الطريقة الاستنباطية: تقديم القاعدة أولاً ثم الأمثلة </a:t>
            </a:r>
            <a:endParaRPr lang="ar-IQ" dirty="0" smtClean="0"/>
          </a:p>
          <a:p>
            <a:r>
              <a:rPr lang="ar-IQ" dirty="0" smtClean="0"/>
              <a:t>3</a:t>
            </a:r>
            <a:r>
              <a:rPr lang="ar-IQ" dirty="0"/>
              <a:t>. الطريقة النصية: تدريس النحو ضمن النصوص القرائية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استخدام الأنشطة العملية لتقوية الفهم: تمارين، عروض، ألعاب لغوية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أنشطة وأسئلة النقاش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نشاط: كتابة فقرة قصيرة حول موضوع </a:t>
            </a:r>
            <a:r>
              <a:rPr lang="ar-IQ" dirty="0" smtClean="0"/>
              <a:t>محدد</a:t>
            </a:r>
          </a:p>
          <a:p>
            <a:r>
              <a:rPr lang="ar-IQ" dirty="0" smtClean="0"/>
              <a:t> • </a:t>
            </a:r>
            <a:r>
              <a:rPr lang="ar-IQ" dirty="0"/>
              <a:t>ورشة: تصحيح الأخطاء الإملائية مع </a:t>
            </a:r>
            <a:r>
              <a:rPr lang="ar-IQ" dirty="0" smtClean="0"/>
              <a:t>التوضيح</a:t>
            </a:r>
          </a:p>
          <a:p>
            <a:r>
              <a:rPr lang="ar-IQ" dirty="0" smtClean="0"/>
              <a:t> </a:t>
            </a:r>
            <a:r>
              <a:rPr lang="ar-IQ" dirty="0"/>
              <a:t>• مناقشة جماعية: تبادل النصوص بين الطلاب للتقييم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ملخص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الكتابة مهارة عملية تحتاج ممارسة مستمرة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استخدام طرائق متنوعة يزيد من فاعلية </a:t>
            </a:r>
            <a:r>
              <a:rPr lang="ar-IQ" dirty="0" smtClean="0"/>
              <a:t>التعلم</a:t>
            </a:r>
          </a:p>
          <a:p>
            <a:r>
              <a:rPr lang="ar-IQ" dirty="0" smtClean="0"/>
              <a:t> </a:t>
            </a:r>
            <a:r>
              <a:rPr lang="ar-IQ" dirty="0"/>
              <a:t>• متابعة التقدم الفردي لكل طالب تساعد على تحسين الأداء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167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Ion</vt:lpstr>
      <vt:lpstr>المحاضرة السادسة: طرائق تدريس النحو والصرف</vt:lpstr>
      <vt:lpstr>أهداف المحاضرة</vt:lpstr>
      <vt:lpstr>المحتوى الرئيسي</vt:lpstr>
      <vt:lpstr>أنشطة وأسئلة النقاش</vt:lpstr>
      <vt:lpstr>ملخص المحاضرة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الثالثة: تدريس مهارة الاستماع</dc:title>
  <dc:subject/>
  <dc:creator>Windows</dc:creator>
  <cp:keywords/>
  <dc:description>generated using python-pptx</dc:description>
  <cp:lastModifiedBy>Windows</cp:lastModifiedBy>
  <cp:revision>6</cp:revision>
  <dcterms:created xsi:type="dcterms:W3CDTF">2013-01-27T09:14:16Z</dcterms:created>
  <dcterms:modified xsi:type="dcterms:W3CDTF">2025-10-02T06:20:51Z</dcterms:modified>
  <cp:category/>
</cp:coreProperties>
</file>