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589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1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398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0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8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915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3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84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03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2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99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3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97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290" y="1737050"/>
            <a:ext cx="8434874" cy="3329581"/>
          </a:xfrm>
        </p:spPr>
        <p:txBody>
          <a:bodyPr>
            <a:normAutofit fontScale="90000"/>
          </a:bodyPr>
          <a:lstStyle/>
          <a:p>
            <a:pPr algn="ctr"/>
            <a:r>
              <a:rPr dirty="0" err="1"/>
              <a:t>المحاضرة</a:t>
            </a:r>
            <a:r>
              <a:rPr dirty="0"/>
              <a:t> </a:t>
            </a:r>
            <a:r>
              <a:rPr lang="ar-IQ" dirty="0" smtClean="0"/>
              <a:t>التاسعة</a:t>
            </a:r>
            <a:r>
              <a:rPr dirty="0" smtClean="0"/>
              <a:t>: 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/>
              <a:t>الوسائل التعليمية في تدريس اللغة العربية</a:t>
            </a:r>
            <a:r>
              <a:rPr lang="ar-IQ" dirty="0" smtClean="0"/>
              <a:t/>
            </a:r>
            <a:br>
              <a:rPr lang="ar-IQ" dirty="0" smtClean="0"/>
            </a:b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2138" y="5534401"/>
            <a:ext cx="5826719" cy="1096899"/>
          </a:xfrm>
        </p:spPr>
        <p:txBody>
          <a:bodyPr/>
          <a:lstStyle/>
          <a:p>
            <a:r>
              <a:rPr dirty="0" err="1"/>
              <a:t>طرائق</a:t>
            </a:r>
            <a:r>
              <a:rPr dirty="0"/>
              <a:t>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 smtClean="0"/>
              <a:t>العربية</a:t>
            </a:r>
            <a:endParaRPr lang="en-US" dirty="0" smtClean="0"/>
          </a:p>
          <a:p>
            <a:r>
              <a:rPr lang="ar-IQ" dirty="0"/>
              <a:t>أ.م.د </a:t>
            </a:r>
            <a:r>
              <a:rPr lang="ar-IQ" dirty="0" smtClean="0"/>
              <a:t>حمدي </a:t>
            </a:r>
            <a:r>
              <a:rPr lang="ar-IQ" dirty="0"/>
              <a:t>أسماعيل احمد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التعرف على أنواع الوسائل التعليمية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فهم دور الوسائل في تعزيز تعلم اللغة </a:t>
            </a:r>
            <a:r>
              <a:rPr lang="ar-IQ" dirty="0" smtClean="0"/>
              <a:t>العربية</a:t>
            </a:r>
          </a:p>
          <a:p>
            <a:r>
              <a:rPr lang="ar-IQ" dirty="0" smtClean="0"/>
              <a:t> </a:t>
            </a:r>
            <a:r>
              <a:rPr lang="ar-IQ" dirty="0"/>
              <a:t>• تطبيق الأنشطة باستخدام الوسائل التعليمية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المحتوى الرئيسي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أنواع الوسائل التعليمية</a:t>
            </a:r>
            <a:r>
              <a:rPr lang="ar-IQ" dirty="0" smtClean="0"/>
              <a:t>:</a:t>
            </a:r>
          </a:p>
          <a:p>
            <a:r>
              <a:rPr lang="ar-IQ" dirty="0" smtClean="0"/>
              <a:t> </a:t>
            </a:r>
            <a:r>
              <a:rPr lang="ar-IQ" dirty="0"/>
              <a:t>1. سمعية: تسجيلات صوتية، محاضرات </a:t>
            </a:r>
            <a:r>
              <a:rPr lang="ar-IQ" dirty="0" smtClean="0"/>
              <a:t>مسجلة</a:t>
            </a:r>
          </a:p>
          <a:p>
            <a:r>
              <a:rPr lang="ar-IQ" dirty="0" smtClean="0"/>
              <a:t> </a:t>
            </a:r>
            <a:r>
              <a:rPr lang="ar-IQ" dirty="0"/>
              <a:t>2. بصرية: صور، خرائط، سبورات، بطاقات </a:t>
            </a:r>
            <a:r>
              <a:rPr lang="ar-IQ" dirty="0" smtClean="0"/>
              <a:t>تعليمية</a:t>
            </a:r>
          </a:p>
          <a:p>
            <a:r>
              <a:rPr lang="ar-IQ" dirty="0" smtClean="0"/>
              <a:t> </a:t>
            </a:r>
            <a:r>
              <a:rPr lang="ar-IQ" dirty="0"/>
              <a:t>3. محوسبة: برامج تعليمية، منصات </a:t>
            </a:r>
            <a:r>
              <a:rPr lang="ar-IQ" dirty="0" smtClean="0"/>
              <a:t>إلكترونية</a:t>
            </a:r>
          </a:p>
          <a:p>
            <a:r>
              <a:rPr lang="ar-IQ" dirty="0" smtClean="0"/>
              <a:t> </a:t>
            </a:r>
            <a:r>
              <a:rPr lang="ar-IQ" dirty="0"/>
              <a:t>• دور الوسائل التعليمية: تسهيل الفهم، تنشيط الطلاب، دعم المهارات </a:t>
            </a:r>
            <a:r>
              <a:rPr lang="ar-IQ" dirty="0" smtClean="0"/>
              <a:t>اللغوية</a:t>
            </a:r>
          </a:p>
          <a:p>
            <a:r>
              <a:rPr lang="ar-IQ" dirty="0" smtClean="0"/>
              <a:t> </a:t>
            </a:r>
            <a:r>
              <a:rPr lang="ar-IQ" dirty="0"/>
              <a:t>• تصميم أنشطة صفية تفاعلية باستخدام الوسائل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أنشطة وأسئلة النقاش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نشاط: استخدام صورة تعليمية لشرح قاعدة </a:t>
            </a:r>
            <a:r>
              <a:rPr lang="ar-IQ" dirty="0" smtClean="0"/>
              <a:t>لغوية</a:t>
            </a:r>
          </a:p>
          <a:p>
            <a:r>
              <a:rPr lang="ar-IQ" dirty="0" smtClean="0"/>
              <a:t> </a:t>
            </a:r>
            <a:r>
              <a:rPr lang="ar-IQ" dirty="0"/>
              <a:t>• ورشة: إعداد بطاقة تعليمية لمفردات جديدة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مناقشة جماعية: مقارنة فعالية الوسائل التقليدية والرقمية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ملخص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الوسائل التعليمية تعزز التفاعل </a:t>
            </a:r>
            <a:r>
              <a:rPr lang="ar-IQ" dirty="0" smtClean="0"/>
              <a:t>والفهم</a:t>
            </a:r>
          </a:p>
          <a:p>
            <a:r>
              <a:rPr lang="ar-IQ" smtClean="0"/>
              <a:t> </a:t>
            </a:r>
            <a:r>
              <a:rPr lang="ar-IQ"/>
              <a:t>• التنويع بين الوسائل التقليدية والرقمية يزيد من فعالية التعلم </a:t>
            </a:r>
            <a:endParaRPr lang="ar-IQ" smtClean="0"/>
          </a:p>
          <a:p>
            <a:r>
              <a:rPr lang="ar-IQ" smtClean="0"/>
              <a:t>• </a:t>
            </a:r>
            <a:r>
              <a:rPr lang="ar-IQ"/>
              <a:t>الأنشطة التفاعلية تساعد على تطبيق المعرفة عمليًا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</TotalTime>
  <Words>163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Retrospect</vt:lpstr>
      <vt:lpstr>المحاضرة التاسعة:  الوسائل التعليمية في تدريس اللغة العربية </vt:lpstr>
      <vt:lpstr>أهداف المحاضرة</vt:lpstr>
      <vt:lpstr>المحتوى الرئيسي</vt:lpstr>
      <vt:lpstr>أنشطة وأسئلة النقاش</vt:lpstr>
      <vt:lpstr>ملخص المحاضرة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الثالثة: تدريس مهارة الاستماع</dc:title>
  <dc:subject/>
  <dc:creator>Windows</dc:creator>
  <cp:keywords/>
  <dc:description>generated using python-pptx</dc:description>
  <cp:lastModifiedBy>Windows</cp:lastModifiedBy>
  <cp:revision>12</cp:revision>
  <dcterms:created xsi:type="dcterms:W3CDTF">2013-01-27T09:14:16Z</dcterms:created>
  <dcterms:modified xsi:type="dcterms:W3CDTF">2025-10-02T06:34:29Z</dcterms:modified>
  <cp:category/>
</cp:coreProperties>
</file>