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8"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62" autoAdjust="0"/>
  </p:normalViewPr>
  <p:slideViewPr>
    <p:cSldViewPr>
      <p:cViewPr>
        <p:scale>
          <a:sx n="75" d="100"/>
          <a:sy n="75" d="100"/>
        </p:scale>
        <p:origin x="-1236" y="-72"/>
      </p:cViewPr>
      <p:guideLst>
        <p:guide orient="horz" pos="2160"/>
        <p:guide pos="2880"/>
      </p:guideLst>
    </p:cSldViewPr>
  </p:slideViewPr>
  <p:outlineViewPr>
    <p:cViewPr>
      <p:scale>
        <a:sx n="33" d="100"/>
        <a:sy n="33" d="100"/>
      </p:scale>
      <p:origin x="0" y="4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16/04/1448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16/04/1448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16/04/1448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t>16/04/1448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Date Placeholder 6"/>
          <p:cNvSpPr>
            <a:spLocks noGrp="1"/>
          </p:cNvSpPr>
          <p:nvPr>
            <p:ph type="dt" sz="half" idx="10"/>
          </p:nvPr>
        </p:nvSpPr>
        <p:spPr/>
        <p:txBody>
          <a:bodyPr/>
          <a:lstStyle/>
          <a:p>
            <a:fld id="{1B8ABB09-4A1D-463E-8065-109CC2B7EFAA}" type="datetimeFigureOut">
              <a:rPr lang="ar-SA" smtClean="0"/>
              <a:t>16/04/1448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16/04/1448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16/04/1448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16/04/1448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304800" y="381000"/>
            <a:ext cx="7772400" cy="494284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ar-SA"/>
              <a:t>انقر لتحرير نمط العنوان الرئيسي</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8" name="Date Placeholder 7"/>
          <p:cNvSpPr>
            <a:spLocks noGrp="1"/>
          </p:cNvSpPr>
          <p:nvPr>
            <p:ph type="dt" sz="half" idx="10"/>
          </p:nvPr>
        </p:nvSpPr>
        <p:spPr/>
        <p:txBody>
          <a:bodyPr/>
          <a:lstStyle/>
          <a:p>
            <a:fld id="{1B8ABB09-4A1D-463E-8065-109CC2B7EFAA}" type="datetimeFigureOut">
              <a:rPr lang="ar-SA" smtClean="0"/>
              <a:t>16/04/1448</a:t>
            </a:fld>
            <a:endParaRPr lang="ar-SA"/>
          </a:p>
        </p:txBody>
      </p:sp>
      <p:sp>
        <p:nvSpPr>
          <p:cNvPr id="9" name="Slide Number Placeholder 8"/>
          <p:cNvSpPr>
            <a:spLocks noGrp="1"/>
          </p:cNvSpPr>
          <p:nvPr>
            <p:ph type="sldNum" sz="quarter" idx="11"/>
          </p:nvPr>
        </p:nvSpPr>
        <p:spPr/>
        <p:txBody>
          <a:bodyPr/>
          <a:lstStyle/>
          <a:p>
            <a:fld id="{0B34F065-1154-456A-91E3-76DE8E75E17B}" type="slidenum">
              <a:rPr lang="ar-SA" smtClean="0"/>
              <a:t>‹#›</a:t>
            </a:fld>
            <a:endParaRPr lang="ar-SA"/>
          </a:p>
        </p:txBody>
      </p:sp>
      <p:sp>
        <p:nvSpPr>
          <p:cNvPr id="10" name="Footer Placeholder 9"/>
          <p:cNvSpPr>
            <a:spLocks noGrp="1"/>
          </p:cNvSpPr>
          <p:nvPr>
            <p:ph type="ftr" sz="quarter" idx="12"/>
          </p:nvPr>
        </p:nvSpPr>
        <p:spPr/>
        <p:txBody>
          <a:bodyPr/>
          <a:lstStyle/>
          <a:p>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16/04/1448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16/04/1448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B34F065-1154-456A-91E3-76DE8E75E17B}" type="slidenum">
              <a:rPr lang="ar-SA" smtClean="0"/>
              <a:t>‹#›</a:t>
            </a:fld>
            <a:endParaRPr lang="ar-S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ar-S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B8ABB09-4A1D-463E-8065-109CC2B7EFAA}" type="datetimeFigureOut">
              <a:rPr lang="ar-SA" smtClean="0"/>
              <a:t>16/04/1448</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764705"/>
            <a:ext cx="7543800" cy="2520280"/>
          </a:xfrm>
        </p:spPr>
        <p:txBody>
          <a:bodyPr/>
          <a:lstStyle/>
          <a:p>
            <a:pPr algn="ctr"/>
            <a:r>
              <a:rPr lang="ar-IQ" dirty="0"/>
              <a:t>المحاضرة الاولى</a:t>
            </a:r>
          </a:p>
        </p:txBody>
      </p:sp>
      <p:sp>
        <p:nvSpPr>
          <p:cNvPr id="3" name="عنوان فرعي 2"/>
          <p:cNvSpPr>
            <a:spLocks noGrp="1"/>
          </p:cNvSpPr>
          <p:nvPr>
            <p:ph type="subTitle" idx="1"/>
          </p:nvPr>
        </p:nvSpPr>
        <p:spPr>
          <a:xfrm>
            <a:off x="1371600" y="4437112"/>
            <a:ext cx="6400800" cy="1201688"/>
          </a:xfrm>
        </p:spPr>
        <p:txBody>
          <a:bodyPr/>
          <a:lstStyle/>
          <a:p>
            <a:pPr algn="ctr"/>
            <a:r>
              <a:rPr lang="ar-IQ" sz="4400" b="1" dirty="0"/>
              <a:t>الحركات الارضية </a:t>
            </a:r>
          </a:p>
          <a:p>
            <a:endParaRPr lang="ar-IQ" b="1" dirty="0"/>
          </a:p>
        </p:txBody>
      </p:sp>
    </p:spTree>
    <p:extLst>
      <p:ext uri="{BB962C8B-B14F-4D97-AF65-F5344CB8AC3E}">
        <p14:creationId xmlns:p14="http://schemas.microsoft.com/office/powerpoint/2010/main" val="1574568518"/>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a:r>
              <a:rPr lang="ar-IQ" b="1" dirty="0"/>
              <a:t>الحركات الارضية السريعة </a:t>
            </a:r>
            <a:r>
              <a:rPr lang="en-US" dirty="0"/>
              <a:t/>
            </a:r>
            <a:br>
              <a:rPr lang="en-US" dirty="0"/>
            </a:br>
            <a:endParaRPr lang="ar-IQ" dirty="0"/>
          </a:p>
        </p:txBody>
      </p:sp>
      <p:sp>
        <p:nvSpPr>
          <p:cNvPr id="3" name="عنصر نائب للمحتوى 2"/>
          <p:cNvSpPr>
            <a:spLocks noGrp="1"/>
          </p:cNvSpPr>
          <p:nvPr>
            <p:ph idx="1"/>
          </p:nvPr>
        </p:nvSpPr>
        <p:spPr/>
        <p:txBody>
          <a:bodyPr>
            <a:normAutofit/>
          </a:bodyPr>
          <a:lstStyle/>
          <a:p>
            <a:pPr algn="just"/>
            <a:r>
              <a:rPr lang="ar-IQ" dirty="0"/>
              <a:t>وهي عمليات هدم وبناء وتغيير في تضاريس سطح القشرة الارضية تشمل  النشاط الزلزالي والبراكين والاشكال الارضية المرتبطة به.</a:t>
            </a:r>
          </a:p>
          <a:p>
            <a:pPr algn="just"/>
            <a:r>
              <a:rPr lang="ar-IQ" b="1" dirty="0">
                <a:solidFill>
                  <a:srgbClr val="FF0000"/>
                </a:solidFill>
              </a:rPr>
              <a:t>اولاً مفهوم الزلازل    </a:t>
            </a:r>
            <a:r>
              <a:rPr lang="en-US" b="1" dirty="0">
                <a:solidFill>
                  <a:srgbClr val="FF0000"/>
                </a:solidFill>
              </a:rPr>
              <a:t>Earthquakes</a:t>
            </a:r>
            <a:r>
              <a:rPr lang="ar-IQ" b="1" dirty="0">
                <a:solidFill>
                  <a:srgbClr val="FF0000"/>
                </a:solidFill>
              </a:rPr>
              <a:t> :</a:t>
            </a:r>
            <a:endParaRPr lang="en-US" dirty="0">
              <a:solidFill>
                <a:srgbClr val="FF0000"/>
              </a:solidFill>
            </a:endParaRPr>
          </a:p>
          <a:p>
            <a:pPr algn="just"/>
            <a:r>
              <a:rPr lang="ar-IQ" dirty="0"/>
              <a:t>     هي عملية </a:t>
            </a:r>
            <a:r>
              <a:rPr lang="ar-IQ" dirty="0" err="1"/>
              <a:t>أهتزاز</a:t>
            </a:r>
            <a:r>
              <a:rPr lang="ar-IQ" dirty="0"/>
              <a:t> سطح الأرض نتيجة لتحرر طاقة الإجهاد المتجمعة في الصخور على شكل موجات مرنة والناتجة من العوامل الطبيعية المختلفة في داخل الأرض وينعكس تحرر هذه الطاقة بشكل يتراوح بين اهتزازات خفيفة وبين اهتزازات عنيفة تسبب مختلف الاضرار والدمار.</a:t>
            </a:r>
            <a:endParaRPr lang="en-US" dirty="0"/>
          </a:p>
          <a:p>
            <a:pPr algn="just"/>
            <a:r>
              <a:rPr lang="ar-IQ" dirty="0"/>
              <a:t>   تنطلق تلك الموجات الاهتزازية من بؤرة الزلازل العميقة، إذ تتحرك تلك الموجات عمودياً نحو سطح الأرض في منطقة بؤرة الزلزال، وتختلف زاوية تلك الأمواج بالابتعاد عن تلك البؤرة أي تزداد بزيادة المسافة، إذ تكون حركة الارض في البؤرة حركة رأسية أو عمودية، في حين تكون الحركة </a:t>
            </a:r>
            <a:r>
              <a:rPr lang="ar-IQ" dirty="0" err="1"/>
              <a:t>تموجية</a:t>
            </a:r>
            <a:r>
              <a:rPr lang="ar-IQ" dirty="0"/>
              <a:t> في المناطق البعيدة عن البؤرة أي تقل الحركة الاهتزازية بالابتعاد عن بؤرة الزلزال.</a:t>
            </a:r>
            <a:endParaRPr lang="en-US" dirty="0"/>
          </a:p>
          <a:p>
            <a:endParaRPr lang="ar-IQ" dirty="0"/>
          </a:p>
        </p:txBody>
      </p:sp>
    </p:spTree>
    <p:extLst>
      <p:ext uri="{BB962C8B-B14F-4D97-AF65-F5344CB8AC3E}">
        <p14:creationId xmlns:p14="http://schemas.microsoft.com/office/powerpoint/2010/main" val="245898306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582341"/>
            <a:ext cx="8136904" cy="20313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ar-IQ" dirty="0"/>
              <a:t>ويعتقد بان مصدر الطاقة هو انكسار الصخور انكسارا مفاجئا بسبب تعرضها للضغط او الشد او الازدواج الشديد الذي يوصلها الى حد الإجهاد يتسبب في ان تنفصل وتتعرض الى التشوه والكسر  ان الموضع الذي تتكون في البؤرة الزلزال في باطن الأرض يسمى المركز العميق </a:t>
            </a:r>
            <a:r>
              <a:rPr lang="ar-IQ" b="1" dirty="0">
                <a:solidFill>
                  <a:srgbClr val="FF0000"/>
                </a:solidFill>
              </a:rPr>
              <a:t>( البؤرة) </a:t>
            </a:r>
            <a:r>
              <a:rPr lang="ar-IQ" dirty="0"/>
              <a:t> عادة موجود على عمق عدة كيلومترات تحت سطح الارض، أما الموضع الذي يعلوه على سطح الأرض </a:t>
            </a:r>
            <a:r>
              <a:rPr lang="ar-IQ" b="1" dirty="0">
                <a:solidFill>
                  <a:srgbClr val="FF0000"/>
                </a:solidFill>
              </a:rPr>
              <a:t>(مركز الزلزال السطحي) </a:t>
            </a:r>
            <a:r>
              <a:rPr lang="ar-IQ" dirty="0"/>
              <a:t>والذي يقع فوق البؤرة ويمثل هذا الموضع المركز الذي تبلغ فيه قوة الزلزال اشد ما يمكن اي انه التدمير الأساسي للزلزال حيث عنده يحدث الدمار والكوارث الزلزالية.</a:t>
            </a:r>
          </a:p>
          <a:p>
            <a:endParaRPr lang="en-US" dirty="0"/>
          </a:p>
        </p:txBody>
      </p:sp>
      <p:pic>
        <p:nvPicPr>
          <p:cNvPr id="3" name="Picture 3" descr="الزلازل الصامتة» .. خطر يهدد العالم | صحيفة الخليج"/>
          <p:cNvPicPr/>
          <p:nvPr/>
        </p:nvPicPr>
        <p:blipFill rotWithShape="1">
          <a:blip r:embed="rId2">
            <a:extLst>
              <a:ext uri="{28A0092B-C50C-407E-A947-70E740481C1C}">
                <a14:useLocalDpi xmlns:a14="http://schemas.microsoft.com/office/drawing/2010/main" val="0"/>
              </a:ext>
            </a:extLst>
          </a:blip>
          <a:srcRect l="2777" t="7278" r="2964" b="9602"/>
          <a:stretch/>
        </p:blipFill>
        <p:spPr bwMode="auto">
          <a:xfrm>
            <a:off x="467544" y="3335784"/>
            <a:ext cx="7056784" cy="338437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38207058"/>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787208" cy="850106"/>
          </a:xfrm>
        </p:spPr>
        <p:txBody>
          <a:bodyPr>
            <a:normAutofit/>
          </a:bodyPr>
          <a:lstStyle/>
          <a:p>
            <a:pPr algn="r"/>
            <a:r>
              <a:rPr lang="ar-IQ" sz="2400" b="1" dirty="0"/>
              <a:t>انواع الزلازل حسب قوتها: </a:t>
            </a:r>
            <a:endParaRPr lang="en-US" sz="2400" dirty="0"/>
          </a:p>
        </p:txBody>
      </p:sp>
      <p:sp>
        <p:nvSpPr>
          <p:cNvPr id="3" name="عنصر نائب للمحتوى 2"/>
          <p:cNvSpPr>
            <a:spLocks noGrp="1"/>
          </p:cNvSpPr>
          <p:nvPr>
            <p:ph idx="1"/>
          </p:nvPr>
        </p:nvSpPr>
        <p:spPr>
          <a:xfrm>
            <a:off x="457200" y="1268760"/>
            <a:ext cx="7859216" cy="4857403"/>
          </a:xfrm>
        </p:spPr>
        <p:txBody>
          <a:bodyPr>
            <a:normAutofit/>
          </a:bodyPr>
          <a:lstStyle/>
          <a:p>
            <a:pPr algn="just"/>
            <a:r>
              <a:rPr lang="ar-IQ" b="1" dirty="0"/>
              <a:t> </a:t>
            </a:r>
            <a:r>
              <a:rPr lang="ar-IQ" sz="2400" b="1" dirty="0">
                <a:solidFill>
                  <a:srgbClr val="FF0000"/>
                </a:solidFill>
              </a:rPr>
              <a:t>زلازل </a:t>
            </a:r>
            <a:r>
              <a:rPr lang="ar-IQ" sz="2400" b="1" dirty="0" err="1">
                <a:solidFill>
                  <a:srgbClr val="FF0000"/>
                </a:solidFill>
              </a:rPr>
              <a:t>التكتونية</a:t>
            </a:r>
            <a:r>
              <a:rPr lang="ar-IQ" sz="2400" b="1" dirty="0">
                <a:solidFill>
                  <a:srgbClr val="FF0000"/>
                </a:solidFill>
              </a:rPr>
              <a:t>:</a:t>
            </a:r>
            <a:r>
              <a:rPr lang="ar-IQ" sz="2400" dirty="0">
                <a:solidFill>
                  <a:srgbClr val="FF0000"/>
                </a:solidFill>
              </a:rPr>
              <a:t> </a:t>
            </a:r>
            <a:r>
              <a:rPr lang="ar-IQ" sz="2400" dirty="0"/>
              <a:t>تحدث نتيجة حدوث انكسار في الألواح الصخرية عند اطرافها فعندما تتحرك صفيحة صخرية محيطية او قارية مقابل صفيحة صخرية اخرى ،فان الصخور تتعرض للانكسار فجأة فينشأ عن انكسارها زلازل مدمرة. </a:t>
            </a:r>
          </a:p>
          <a:p>
            <a:pPr algn="just"/>
            <a:r>
              <a:rPr lang="ar-IQ" sz="2400" b="1" dirty="0">
                <a:solidFill>
                  <a:srgbClr val="FF0000"/>
                </a:solidFill>
              </a:rPr>
              <a:t>الزلازل البركانية: </a:t>
            </a:r>
            <a:r>
              <a:rPr lang="ar-IQ" sz="2400" dirty="0"/>
              <a:t>وهي</a:t>
            </a:r>
            <a:r>
              <a:rPr lang="ar-IQ" sz="2400" dirty="0">
                <a:solidFill>
                  <a:srgbClr val="FF0000"/>
                </a:solidFill>
              </a:rPr>
              <a:t> </a:t>
            </a:r>
            <a:r>
              <a:rPr lang="ar-IQ" sz="2400" dirty="0"/>
              <a:t>الزلازل المصاحبة </a:t>
            </a:r>
            <a:r>
              <a:rPr lang="ar-IQ" sz="2400" dirty="0" err="1"/>
              <a:t>للثورانات</a:t>
            </a:r>
            <a:r>
              <a:rPr lang="ar-IQ" sz="2400" dirty="0"/>
              <a:t> البركانية ، اذ يصاحب الانفجار البركاني عادة انزلاقات صخور في الصدوع حول منطقة البركان ويؤدي هذا الى حدوث حركة وذبذبات سريعة تنتشر في جميع الاتجاهات وتتحرك نتيجة لذلك الماكما وتخرج من اعماق الارض الى سطحها.</a:t>
            </a:r>
            <a:endParaRPr lang="en-US" sz="2400" dirty="0"/>
          </a:p>
          <a:p>
            <a:pPr algn="just"/>
            <a:r>
              <a:rPr lang="ar-IQ" sz="2400" b="1" dirty="0">
                <a:solidFill>
                  <a:srgbClr val="FF0000"/>
                </a:solidFill>
              </a:rPr>
              <a:t> زلازل </a:t>
            </a:r>
            <a:r>
              <a:rPr lang="ar-IQ" sz="2400" b="1" dirty="0" err="1">
                <a:solidFill>
                  <a:srgbClr val="FF0000"/>
                </a:solidFill>
              </a:rPr>
              <a:t>بلوتونية</a:t>
            </a:r>
            <a:r>
              <a:rPr lang="ar-IQ" sz="2400" b="1" dirty="0">
                <a:solidFill>
                  <a:srgbClr val="FF0000"/>
                </a:solidFill>
              </a:rPr>
              <a:t>:</a:t>
            </a:r>
            <a:r>
              <a:rPr lang="ar-IQ" sz="2400" dirty="0">
                <a:solidFill>
                  <a:srgbClr val="FF0000"/>
                </a:solidFill>
              </a:rPr>
              <a:t> </a:t>
            </a:r>
            <a:r>
              <a:rPr lang="ar-IQ" sz="2400" dirty="0"/>
              <a:t>وتحدث على اعماق تصل الى (800كم) وتشير الدراسات الجيولوجية انها ناتجة عن ضغوط شديدة في باطن الارض ينتج عنها تصدع او انكسار في الكتل الصخرية. </a:t>
            </a:r>
            <a:endParaRPr lang="en-US" sz="2400" dirty="0"/>
          </a:p>
          <a:p>
            <a:endParaRPr lang="ar-IQ" dirty="0"/>
          </a:p>
        </p:txBody>
      </p:sp>
    </p:spTree>
    <p:extLst>
      <p:ext uri="{BB962C8B-B14F-4D97-AF65-F5344CB8AC3E}">
        <p14:creationId xmlns:p14="http://schemas.microsoft.com/office/powerpoint/2010/main" val="2257608206"/>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0648"/>
            <a:ext cx="7715200" cy="850106"/>
          </a:xfrm>
        </p:spPr>
        <p:txBody>
          <a:bodyPr>
            <a:normAutofit/>
          </a:bodyPr>
          <a:lstStyle/>
          <a:p>
            <a:pPr algn="r"/>
            <a:r>
              <a:rPr lang="ar-IQ" sz="2400" b="1" dirty="0">
                <a:solidFill>
                  <a:srgbClr val="FF0000"/>
                </a:solidFill>
              </a:rPr>
              <a:t>قياس الزلازل :</a:t>
            </a:r>
            <a:endParaRPr lang="en-US" sz="2400" dirty="0">
              <a:solidFill>
                <a:srgbClr val="FF0000"/>
              </a:solidFill>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980728"/>
            <a:ext cx="7776864" cy="5002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15791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692696"/>
            <a:ext cx="8229600" cy="288032"/>
          </a:xfrm>
        </p:spPr>
        <p:txBody>
          <a:bodyPr>
            <a:normAutofit fontScale="90000"/>
          </a:bodyPr>
          <a:lstStyle/>
          <a:p>
            <a:pPr algn="ctr"/>
            <a:r>
              <a:rPr lang="ar-IQ" sz="2700" b="1" dirty="0">
                <a:solidFill>
                  <a:srgbClr val="FF0000"/>
                </a:solidFill>
              </a:rPr>
              <a:t>التوزيع الجغرافي </a:t>
            </a:r>
            <a:r>
              <a:rPr lang="ar-IQ" sz="2700" b="1" dirty="0" err="1">
                <a:solidFill>
                  <a:srgbClr val="FF0000"/>
                </a:solidFill>
              </a:rPr>
              <a:t>لأنطقة</a:t>
            </a:r>
            <a:r>
              <a:rPr lang="ar-IQ" sz="2700" b="1" dirty="0">
                <a:solidFill>
                  <a:srgbClr val="FF0000"/>
                </a:solidFill>
              </a:rPr>
              <a:t> للزلازل النشطة في العالم :</a:t>
            </a:r>
            <a:r>
              <a:rPr lang="en-US" dirty="0"/>
              <a:t/>
            </a:r>
            <a:br>
              <a:rPr lang="en-US" dirty="0"/>
            </a:br>
            <a:endParaRPr lang="ar-IQ" dirty="0"/>
          </a:p>
        </p:txBody>
      </p:sp>
      <p:sp>
        <p:nvSpPr>
          <p:cNvPr id="3" name="عنصر نائب للمحتوى 2"/>
          <p:cNvSpPr>
            <a:spLocks noGrp="1"/>
          </p:cNvSpPr>
          <p:nvPr>
            <p:ph idx="1"/>
          </p:nvPr>
        </p:nvSpPr>
        <p:spPr>
          <a:xfrm>
            <a:off x="457200" y="1124744"/>
            <a:ext cx="7715200" cy="5001419"/>
          </a:xfrm>
        </p:spPr>
        <p:txBody>
          <a:bodyPr>
            <a:normAutofit fontScale="70000" lnSpcReduction="20000"/>
          </a:bodyPr>
          <a:lstStyle/>
          <a:p>
            <a:r>
              <a:rPr lang="ar-IQ" sz="2800" dirty="0"/>
              <a:t>ان الزلازل المنتشرة على سطح القشرة الارضية  تحدث بمناطق محددة ولا تحكمها عشوائية التوزيع وهي تتوزع كالاتي  :</a:t>
            </a:r>
          </a:p>
          <a:p>
            <a:pPr algn="just"/>
            <a:r>
              <a:rPr lang="ar-IQ" sz="2800" b="1" dirty="0">
                <a:solidFill>
                  <a:srgbClr val="FF0000"/>
                </a:solidFill>
              </a:rPr>
              <a:t>حزام المحيط الهادي :</a:t>
            </a:r>
            <a:r>
              <a:rPr lang="ar-IQ" sz="2800" dirty="0"/>
              <a:t>يمتدّ من جنوب شرق آسيا بمحاذاة المحيط الهادي شمالاً وهي تمثل منطقة دائرية تحيط بالمحيط الهادي وتسمى ( حلقة النار) .</a:t>
            </a:r>
          </a:p>
          <a:p>
            <a:pPr algn="just"/>
            <a:r>
              <a:rPr lang="ar-IQ" sz="2800" b="1" dirty="0">
                <a:solidFill>
                  <a:srgbClr val="FF0000"/>
                </a:solidFill>
              </a:rPr>
              <a:t>حزام غرب أمريكا الشمالية :</a:t>
            </a:r>
            <a:r>
              <a:rPr lang="ar-IQ" sz="2800" dirty="0"/>
              <a:t>الذي يمتدّ بمحاذاة المحيط الهادي. </a:t>
            </a:r>
          </a:p>
          <a:p>
            <a:pPr algn="just"/>
            <a:r>
              <a:rPr lang="ar-IQ" sz="2800" dirty="0"/>
              <a:t> </a:t>
            </a:r>
            <a:r>
              <a:rPr lang="ar-IQ" sz="2800" b="1" dirty="0">
                <a:solidFill>
                  <a:srgbClr val="FF0000"/>
                </a:solidFill>
              </a:rPr>
              <a:t>حزام غرب الأمريكيتين: </a:t>
            </a:r>
            <a:r>
              <a:rPr lang="ar-IQ" sz="2800" dirty="0"/>
              <a:t>ويشمل فنزويلا وشيلي والأرجنتين. </a:t>
            </a:r>
          </a:p>
          <a:p>
            <a:pPr algn="just"/>
            <a:r>
              <a:rPr lang="ar-IQ" sz="2800" b="1" dirty="0">
                <a:solidFill>
                  <a:srgbClr val="FF0000"/>
                </a:solidFill>
              </a:rPr>
              <a:t>حزام وسط المحيط الاطلسي: </a:t>
            </a:r>
            <a:r>
              <a:rPr lang="ar-IQ" sz="2800" dirty="0"/>
              <a:t>ويشمل غرب المغرب ويمتدّ شمالا حتى إسبانيا وإيطاليا ويوغوسلافيا واليونان وشمال تركيا ويلتقي هذا الفالق عندما يمتدّ إلى الجنوب الشرقي مع منطقة جبال </a:t>
            </a:r>
            <a:r>
              <a:rPr lang="ar-IQ" sz="2800" dirty="0" err="1"/>
              <a:t>زاجروس</a:t>
            </a:r>
            <a:r>
              <a:rPr lang="ar-IQ" sz="2800" dirty="0"/>
              <a:t> بين العراق وإيران وهي منطقة بالقرب من حزام الهيمالايا.</a:t>
            </a:r>
          </a:p>
          <a:p>
            <a:pPr algn="just"/>
            <a:r>
              <a:rPr lang="ar-IQ" sz="2800" b="1" dirty="0">
                <a:solidFill>
                  <a:srgbClr val="FF0000"/>
                </a:solidFill>
              </a:rPr>
              <a:t> حزام الألب : </a:t>
            </a:r>
            <a:r>
              <a:rPr lang="ar-IQ" sz="2800" dirty="0"/>
              <a:t>ويشمل منطقة جبال الألب في جنوب أوروبا.</a:t>
            </a:r>
          </a:p>
          <a:p>
            <a:pPr algn="just"/>
            <a:r>
              <a:rPr lang="ar-IQ" sz="2800" dirty="0"/>
              <a:t> </a:t>
            </a:r>
            <a:r>
              <a:rPr lang="ar-IQ" sz="2800" b="1" dirty="0">
                <a:solidFill>
                  <a:srgbClr val="FF0000"/>
                </a:solidFill>
              </a:rPr>
              <a:t>حزام شمال الصين </a:t>
            </a:r>
            <a:r>
              <a:rPr lang="ar-IQ" sz="2800" dirty="0"/>
              <a:t>:الذي يمتد شمال الصين من الشرق الى الغرب، ويلتقي مع صدع منطقة القوقاز، وغربا مع صدع المحيط الهادي.</a:t>
            </a:r>
          </a:p>
          <a:p>
            <a:pPr algn="just"/>
            <a:r>
              <a:rPr lang="ar-IQ" sz="2800" dirty="0"/>
              <a:t> حزام يمتدّ من جنوب صدع الأناضول على امتداد البحر الميت جنوبًا حتى خليج السويس جنوب سيناء، ثم وسط البحر الأحمر فالفالق الأفريقي العظيم، ويؤثر على مناطق اليمن وأثيوبيا ومنطقة الأخدود الأفريقي العظيم ويعد من أضعف أحزمة الزلازل.</a:t>
            </a:r>
          </a:p>
          <a:p>
            <a:endParaRPr lang="ar-IQ" sz="2800" dirty="0"/>
          </a:p>
        </p:txBody>
      </p:sp>
    </p:spTree>
    <p:extLst>
      <p:ext uri="{BB962C8B-B14F-4D97-AF65-F5344CB8AC3E}">
        <p14:creationId xmlns:p14="http://schemas.microsoft.com/office/powerpoint/2010/main" val="984495795"/>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C:\Users\المهندس للحاسبات\AppData\Local\Microsoft\Windows\Temporary Internet Files\Content.Word\800px-Map_of_earthquakes_1900-.svg.png"/>
          <p:cNvPicPr/>
          <p:nvPr/>
        </p:nvPicPr>
        <p:blipFill>
          <a:blip r:embed="rId2" cstate="print"/>
          <a:srcRect/>
          <a:stretch>
            <a:fillRect/>
          </a:stretch>
        </p:blipFill>
        <p:spPr bwMode="auto">
          <a:xfrm>
            <a:off x="611560" y="764704"/>
            <a:ext cx="7488832" cy="518457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71297033"/>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08720"/>
            <a:ext cx="7620000" cy="3960440"/>
          </a:xfrm>
        </p:spPr>
        <p:txBody>
          <a:bodyPr/>
          <a:lstStyle/>
          <a:p>
            <a:pPr algn="ctr"/>
            <a:r>
              <a:rPr lang="ar-IQ" sz="8800" b="1" dirty="0"/>
              <a:t>شكرا لكم</a:t>
            </a:r>
          </a:p>
        </p:txBody>
      </p:sp>
    </p:spTree>
    <p:extLst>
      <p:ext uri="{BB962C8B-B14F-4D97-AF65-F5344CB8AC3E}">
        <p14:creationId xmlns:p14="http://schemas.microsoft.com/office/powerpoint/2010/main" val="3088836273"/>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جاور">
  <a:themeElements>
    <a:clrScheme name="تجاور">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تجاور">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84</TotalTime>
  <Words>547</Words>
  <Application>Microsoft Office PowerPoint</Application>
  <PresentationFormat>عرض على الشاشة (3:4)‏</PresentationFormat>
  <Paragraphs>23</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تجاور</vt:lpstr>
      <vt:lpstr>المحاضرة الاولى</vt:lpstr>
      <vt:lpstr>الحركات الارضية السريعة  </vt:lpstr>
      <vt:lpstr>عرض تقديمي في PowerPoint</vt:lpstr>
      <vt:lpstr>انواع الزلازل حسب قوتها: </vt:lpstr>
      <vt:lpstr>قياس الزلازل :</vt:lpstr>
      <vt:lpstr>التوزيع الجغرافي لأنطقة للزلازل النشطة في العالم : </vt:lpstr>
      <vt:lpstr>عرض تقديمي في PowerPoint</vt:lpstr>
      <vt:lpstr>شكرا لكم</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الاولى</dc:title>
  <dc:creator>USER</dc:creator>
  <cp:lastModifiedBy>DELL E5530</cp:lastModifiedBy>
  <cp:revision>11</cp:revision>
  <dcterms:created xsi:type="dcterms:W3CDTF">2025-12-13T14:32:13Z</dcterms:created>
  <dcterms:modified xsi:type="dcterms:W3CDTF">2026-09-28T07:42:23Z</dcterms:modified>
</cp:coreProperties>
</file>