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4" r:id="rId4"/>
    <p:sldId id="265" r:id="rId5"/>
    <p:sldId id="266" r:id="rId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132717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4164433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170780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4A1994CD-346B-4660-A580-1ECE5502CBC7}" type="datetimeFigureOut">
              <a:rPr lang="ar-IQ" smtClean="0"/>
              <a:t>16/04/1448</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2357990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4A1994CD-346B-4660-A580-1ECE5502CBC7}" type="datetimeFigureOut">
              <a:rPr lang="ar-IQ" smtClean="0"/>
              <a:t>16/04/1448</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2802733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4A1994CD-346B-4660-A580-1ECE5502CBC7}" type="datetimeFigureOut">
              <a:rPr lang="ar-IQ" smtClean="0"/>
              <a:t>16/04/1448</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594632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A1994CD-346B-4660-A580-1ECE5502CBC7}" type="datetimeFigureOut">
              <a:rPr lang="ar-IQ" smtClean="0"/>
              <a:t>16/04/1448</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92266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A1994CD-346B-4660-A580-1ECE5502CBC7}" type="datetimeFigureOut">
              <a:rPr lang="ar-IQ" smtClean="0"/>
              <a:t>16/04/1448</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2290102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4A1994CD-346B-4660-A580-1ECE5502CBC7}" type="datetimeFigureOut">
              <a:rPr lang="ar-IQ" smtClean="0"/>
              <a:t>16/04/1448</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913167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4068000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A7D3E73-D306-4C7A-A041-F729E751329F}" type="slidenum">
              <a:rPr lang="ar-IQ" smtClean="0"/>
              <a:t>‹#›</a:t>
            </a:fld>
            <a:endParaRPr lang="ar-IQ"/>
          </a:p>
        </p:txBody>
      </p:sp>
    </p:spTree>
    <p:extLst>
      <p:ext uri="{BB962C8B-B14F-4D97-AF65-F5344CB8AC3E}">
        <p14:creationId xmlns:p14="http://schemas.microsoft.com/office/powerpoint/2010/main" val="3273286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A1994CD-346B-4660-A580-1ECE5502CBC7}" type="datetimeFigureOut">
              <a:rPr lang="ar-IQ" smtClean="0"/>
              <a:t>16/04/1448</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A7D3E73-D306-4C7A-A041-F729E751329F}" type="slidenum">
              <a:rPr lang="ar-IQ" smtClean="0"/>
              <a:t>‹#›</a:t>
            </a:fld>
            <a:endParaRPr lang="ar-IQ"/>
          </a:p>
        </p:txBody>
      </p:sp>
    </p:spTree>
    <p:extLst>
      <p:ext uri="{BB962C8B-B14F-4D97-AF65-F5344CB8AC3E}">
        <p14:creationId xmlns:p14="http://schemas.microsoft.com/office/powerpoint/2010/main" val="1516530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lstStyle/>
          <a:p>
            <a:endParaRPr lang="ar-IQ"/>
          </a:p>
        </p:txBody>
      </p:sp>
      <p:sp>
        <p:nvSpPr>
          <p:cNvPr id="4" name="عنصر نائب للمحتوى 2"/>
          <p:cNvSpPr>
            <a:spLocks noGrp="1"/>
          </p:cNvSpPr>
          <p:nvPr>
            <p:ph type="ctrTitle"/>
          </p:nvPr>
        </p:nvSpPr>
        <p:spPr/>
        <p:txBody>
          <a:bodyPr>
            <a:normAutofit fontScale="90000"/>
          </a:bodyPr>
          <a:lstStyle/>
          <a:p>
            <a:pPr marL="0" indent="0" algn="just">
              <a:buNone/>
            </a:pPr>
            <a:r>
              <a:rPr lang="en-US" dirty="0"/>
              <a:t> </a:t>
            </a:r>
            <a:r>
              <a:rPr lang="ar-IQ" sz="2800" dirty="0"/>
              <a:t>عبارة عن مخروط جبلي يقع </a:t>
            </a:r>
            <a:r>
              <a:rPr lang="ar-IQ" sz="2800" dirty="0" err="1"/>
              <a:t>قي</a:t>
            </a:r>
            <a:r>
              <a:rPr lang="ar-IQ" sz="2800" dirty="0"/>
              <a:t> قمته تجويف يسمى </a:t>
            </a:r>
            <a:r>
              <a:rPr lang="ar-IQ" sz="2800" b="1" dirty="0">
                <a:solidFill>
                  <a:srgbClr val="FF0000"/>
                </a:solidFill>
              </a:rPr>
              <a:t>الفوهة </a:t>
            </a:r>
            <a:r>
              <a:rPr lang="ar-IQ" sz="2800" dirty="0"/>
              <a:t>تنبثق منها على فترات غازات وكتل صخرية وقذائف وحمم ومواد منصهرة تعرف </a:t>
            </a:r>
            <a:r>
              <a:rPr lang="ar-IQ" sz="2800" b="1" dirty="0">
                <a:solidFill>
                  <a:srgbClr val="FF0000"/>
                </a:solidFill>
              </a:rPr>
              <a:t>بـ(</a:t>
            </a:r>
            <a:r>
              <a:rPr lang="ar-IQ" sz="2800" b="1" dirty="0" err="1">
                <a:solidFill>
                  <a:srgbClr val="FF0000"/>
                </a:solidFill>
              </a:rPr>
              <a:t>اللافا</a:t>
            </a:r>
            <a:r>
              <a:rPr lang="ar-IQ" sz="2800" b="1" dirty="0">
                <a:solidFill>
                  <a:srgbClr val="FF0000"/>
                </a:solidFill>
              </a:rPr>
              <a:t>) </a:t>
            </a:r>
            <a:r>
              <a:rPr lang="ar-IQ" sz="2800" dirty="0"/>
              <a:t>وبعض البراكين تنبثق من شقوق طولية تنتج عنها هضاب واسعة ، تعرف البركان بأنه عبارة عن فتحات او مخارج في القشرة الأرضية تسمح للمواد المنصهرة والغازات بالخروج الى سطحها .</a:t>
            </a:r>
            <a:endParaRPr lang="en-US" sz="2800" dirty="0"/>
          </a:p>
          <a:p>
            <a:pPr algn="just"/>
            <a:r>
              <a:rPr lang="ar-IQ" sz="2800" b="1" dirty="0"/>
              <a:t>مكونات البركان:- </a:t>
            </a:r>
            <a:r>
              <a:rPr lang="ar-IQ" sz="2800" dirty="0"/>
              <a:t>يتكون البركان من ثلاث أجزاء رئيسية هي:</a:t>
            </a:r>
            <a:endParaRPr lang="en-US" sz="2800" dirty="0"/>
          </a:p>
          <a:p>
            <a:pPr lvl="0" algn="just"/>
            <a:r>
              <a:rPr lang="ar-IQ" sz="2800" b="1" dirty="0"/>
              <a:t>الفوهة</a:t>
            </a:r>
            <a:r>
              <a:rPr lang="ar-IQ" sz="2800" dirty="0"/>
              <a:t> :وهي الفتحة العليا التي تنبثق منها الحمم والغازات</a:t>
            </a:r>
            <a:endParaRPr lang="en-US" sz="2800" dirty="0"/>
          </a:p>
          <a:p>
            <a:pPr lvl="0" algn="just"/>
            <a:r>
              <a:rPr lang="ar-IQ" sz="2800" b="1" dirty="0"/>
              <a:t>القصبة أو العنق</a:t>
            </a:r>
            <a:r>
              <a:rPr lang="ar-IQ" sz="2800" dirty="0"/>
              <a:t>: وهي عبارة عن تجويف أسطواني يخترق القشرة الأرضية ويصل جوف الأرض بالسطح وينتهي عند الفوهة ومنه تمر المواد المنصهرة اثناء صعودها الى سطح الأرض.</a:t>
            </a:r>
            <a:endParaRPr lang="en-US" sz="2800" dirty="0"/>
          </a:p>
          <a:p>
            <a:pPr lvl="0" algn="just"/>
            <a:r>
              <a:rPr lang="ar-IQ" sz="2800" b="1" dirty="0"/>
              <a:t>المخروط </a:t>
            </a:r>
            <a:r>
              <a:rPr lang="ar-IQ" sz="2800" dirty="0"/>
              <a:t>: وهو عبارة عن الشكل الذي يتكون منه جسم البركان ويتكون في الغالب من المواد المصهورة بعد تراكمها بالقرب من الفوهة.</a:t>
            </a:r>
            <a:endParaRPr lang="en-US" sz="2800" dirty="0"/>
          </a:p>
          <a:p>
            <a:pPr marL="0" indent="0" algn="just">
              <a:buNone/>
            </a:pPr>
            <a:r>
              <a:rPr lang="ar-IQ" sz="2800" dirty="0"/>
              <a:t>هذه الاجزاء أعلاه لا تنطبق على البراكين الشقية او الطولية وانما تنطبق على البراكين المركبة فقط.</a:t>
            </a:r>
            <a:endParaRPr lang="en-US" sz="2800" dirty="0"/>
          </a:p>
          <a:p>
            <a:pPr marL="0" indent="0">
              <a:buNone/>
            </a:pPr>
            <a:endParaRPr lang="ar-IQ" dirty="0"/>
          </a:p>
        </p:txBody>
      </p:sp>
    </p:spTree>
    <p:extLst>
      <p:ext uri="{BB962C8B-B14F-4D97-AF65-F5344CB8AC3E}">
        <p14:creationId xmlns:p14="http://schemas.microsoft.com/office/powerpoint/2010/main" val="44214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pic>
        <p:nvPicPr>
          <p:cNvPr id="4" name="Picture 4" descr="الظواهر الكونية: البراكين"/>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2653506"/>
            <a:ext cx="7488832" cy="241935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15447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81000" y="726951"/>
            <a:ext cx="7791400" cy="5355312"/>
          </a:xfrm>
          <a:prstGeom prst="rect">
            <a:avLst/>
          </a:prstGeom>
        </p:spPr>
        <p:txBody>
          <a:bodyPr wrap="square">
            <a:spAutoFit/>
          </a:bodyPr>
          <a:lstStyle/>
          <a:p>
            <a:r>
              <a:rPr lang="ar-IQ" b="1" u="sng" dirty="0"/>
              <a:t>أسباب النشاط البركاني:</a:t>
            </a:r>
            <a:endParaRPr lang="en-US" dirty="0"/>
          </a:p>
          <a:p>
            <a:pPr lvl="0" algn="just"/>
            <a:r>
              <a:rPr lang="ar-IQ" dirty="0"/>
              <a:t>ان اكثر البراكين النشطة تحدد قرب التقاء الالواح </a:t>
            </a:r>
            <a:r>
              <a:rPr lang="ar-IQ" dirty="0" err="1"/>
              <a:t>التكتونية</a:t>
            </a:r>
            <a:r>
              <a:rPr lang="ar-IQ" dirty="0"/>
              <a:t> حيث انتاج الماكما كما لو يكون انتشار او هبوط او تفاعل الواح </a:t>
            </a:r>
            <a:r>
              <a:rPr lang="ar-IQ" dirty="0" err="1"/>
              <a:t>الليثوسفير</a:t>
            </a:r>
            <a:r>
              <a:rPr lang="ar-IQ" dirty="0"/>
              <a:t> (الغلاف الصخري) مع مواد الارض الاخرى نتيجة للاختلافات الطبيعية والكيمياوية ونشاط المواد المشعة في باطن الارض النشاط الزلزالي ممكن ان  يكون سببا في حدوث النشاط البركاني.</a:t>
            </a:r>
            <a:endParaRPr lang="en-US" dirty="0"/>
          </a:p>
          <a:p>
            <a:pPr algn="just"/>
            <a:r>
              <a:rPr lang="ar-IQ" b="1" u="sng" dirty="0"/>
              <a:t>أنواع المقذوفات البركانية</a:t>
            </a:r>
            <a:r>
              <a:rPr lang="ar-IQ" b="1" dirty="0"/>
              <a:t>:-</a:t>
            </a:r>
            <a:endParaRPr lang="en-US" b="1" dirty="0"/>
          </a:p>
          <a:p>
            <a:pPr lvl="0" algn="just"/>
            <a:r>
              <a:rPr lang="ar-IQ" b="1" dirty="0"/>
              <a:t>الأجسام الصلبة : </a:t>
            </a:r>
            <a:r>
              <a:rPr lang="ar-IQ" dirty="0"/>
              <a:t>منها القنابل وهي بيضاوية الشكل بقدر حجم جوزة الهند أو حصى بركاني </a:t>
            </a:r>
            <a:r>
              <a:rPr lang="ar-IQ" dirty="0" err="1"/>
              <a:t>لايتجاوز</a:t>
            </a:r>
            <a:r>
              <a:rPr lang="ar-IQ" dirty="0"/>
              <a:t> قطره نصف </a:t>
            </a:r>
            <a:r>
              <a:rPr lang="ar-IQ" dirty="0" err="1"/>
              <a:t>سنتمترالى</a:t>
            </a:r>
            <a:r>
              <a:rPr lang="ar-IQ" dirty="0"/>
              <a:t> 4سم) ومنها دقيقة جدا تتمثل في الرماد او الغبار البركاني الذي تحمله الرياح الى مسافات بعيدة ثم يترسب.</a:t>
            </a:r>
            <a:endParaRPr lang="en-US" dirty="0"/>
          </a:p>
          <a:p>
            <a:pPr lvl="0" algn="just"/>
            <a:r>
              <a:rPr lang="ar-IQ" b="1" dirty="0"/>
              <a:t>الغازات والابخرة: </a:t>
            </a:r>
            <a:r>
              <a:rPr lang="ar-IQ" dirty="0"/>
              <a:t>تقدر بنحو (5%) من حجم الطفوح البركانية ،اما بخار الماء تتراوح نسبته بين (60-90%) من جملة الغازات التي تنبثق من الفوهات البركانية وتكون درجة حرارة تلك الغازات اثناء انبثاقها من فوهات البراكين من (100-500) درجة مئوية .</a:t>
            </a:r>
            <a:endParaRPr lang="en-US" dirty="0"/>
          </a:p>
          <a:p>
            <a:pPr algn="just"/>
            <a:r>
              <a:rPr lang="ar-IQ" b="1" dirty="0"/>
              <a:t>المواد السائلة : </a:t>
            </a:r>
            <a:r>
              <a:rPr lang="ar-IQ" dirty="0"/>
              <a:t>وهي صخور منصهرة تخرج من حجرة الصهير تسمى الطفوح البركانية (لافا) عند خروجها على سطح الأرض، أما في حالة عدم خروج هذه المصهورات الى سطح الأرض </a:t>
            </a:r>
            <a:r>
              <a:rPr lang="ar-IQ" dirty="0" err="1"/>
              <a:t>وأنحباسها</a:t>
            </a:r>
            <a:r>
              <a:rPr lang="ar-IQ" dirty="0"/>
              <a:t> في باطن القشرة الأرضية ولم تتعرض الى البرودة السريعة يطلق عليها أسم الماكما (</a:t>
            </a:r>
            <a:r>
              <a:rPr lang="en-US" dirty="0"/>
              <a:t>Magma</a:t>
            </a:r>
            <a:r>
              <a:rPr lang="ar-IQ" dirty="0"/>
              <a:t>) . </a:t>
            </a:r>
          </a:p>
          <a:p>
            <a:pPr algn="just"/>
            <a:r>
              <a:rPr lang="ar-IQ" dirty="0"/>
              <a:t>  </a:t>
            </a:r>
            <a:r>
              <a:rPr lang="ar-IQ" b="1" dirty="0"/>
              <a:t>تقسم الطفوح البركانية الى </a:t>
            </a:r>
          </a:p>
          <a:p>
            <a:pPr algn="just"/>
            <a:r>
              <a:rPr lang="ar-IQ" b="1" dirty="0"/>
              <a:t>الطفوح الحامضية : </a:t>
            </a:r>
            <a:r>
              <a:rPr lang="ar-IQ" dirty="0"/>
              <a:t>ترتفع فيها نسبة السليكا وتتصلب بسرعة لذا تنساب الى مسافات قصيرة حول الفوهة . </a:t>
            </a:r>
            <a:r>
              <a:rPr lang="ar-IQ" b="1" dirty="0"/>
              <a:t>والطفوح القاعدية: </a:t>
            </a:r>
            <a:r>
              <a:rPr lang="ar-IQ" dirty="0"/>
              <a:t>تنخفض فيها نسبة السليكا وتبقى في حالة </a:t>
            </a:r>
            <a:r>
              <a:rPr lang="ar-IQ" dirty="0" err="1"/>
              <a:t>أنصهار</a:t>
            </a:r>
            <a:r>
              <a:rPr lang="ar-IQ" dirty="0"/>
              <a:t> مدة أطول لذا تنساب مسافات أطول قبل ان تتصلب وتتجمد وتنتشر على مساحات واسعة. </a:t>
            </a:r>
          </a:p>
        </p:txBody>
      </p:sp>
    </p:spTree>
    <p:extLst>
      <p:ext uri="{BB962C8B-B14F-4D97-AF65-F5344CB8AC3E}">
        <p14:creationId xmlns:p14="http://schemas.microsoft.com/office/powerpoint/2010/main" val="913557722"/>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167143"/>
            <a:ext cx="7776864" cy="5355312"/>
          </a:xfrm>
          <a:prstGeom prst="rect">
            <a:avLst/>
          </a:prstGeom>
        </p:spPr>
        <p:txBody>
          <a:bodyPr wrap="square">
            <a:spAutoFit/>
          </a:bodyPr>
          <a:lstStyle/>
          <a:p>
            <a:r>
              <a:rPr lang="ar-IQ" b="1" u="sng" dirty="0"/>
              <a:t>تصنيف البراكين حسب الشكل:</a:t>
            </a:r>
            <a:endParaRPr lang="en-US" dirty="0"/>
          </a:p>
          <a:p>
            <a:pPr lvl="0"/>
            <a:r>
              <a:rPr lang="ar-IQ" b="1" dirty="0"/>
              <a:t>البراكين الدرعية</a:t>
            </a:r>
            <a:r>
              <a:rPr lang="en-US" b="1" dirty="0"/>
              <a:t>:</a:t>
            </a:r>
            <a:endParaRPr lang="en-US" dirty="0"/>
          </a:p>
          <a:p>
            <a:r>
              <a:rPr lang="ar-IQ" dirty="0"/>
              <a:t>     يعد من اكبر البراكين ،تتكون نتيجة انتشار وخروج </a:t>
            </a:r>
            <a:r>
              <a:rPr lang="ar-IQ" dirty="0" err="1"/>
              <a:t>اللافا</a:t>
            </a:r>
            <a:r>
              <a:rPr lang="ar-IQ" dirty="0"/>
              <a:t> القاعدية (البازلتية) من فوهات والصدوع البركانية خلال فترات زمنية طويلة ، تتميز بنشاط غير انفجاري وذات </a:t>
            </a:r>
            <a:r>
              <a:rPr lang="ar-IQ" dirty="0" err="1"/>
              <a:t>ماكما</a:t>
            </a:r>
            <a:r>
              <a:rPr lang="ar-IQ" dirty="0"/>
              <a:t> قليلة السليكا بحدود (50%) منها وهي شديدة الحرارة وكثيرة السيولة وتنتشر فوق مساحات واسعة جدا على شكل طبقات رقيقة افقية  الى مسافات بعيدة عن فوهة البركان ،حيث تتصلب لتشكل جبالا من الصخور البركانية الانسيابية وتتميز أجنحتها بمنحدرات نموذجية </a:t>
            </a:r>
            <a:r>
              <a:rPr lang="ar-IQ" dirty="0" err="1"/>
              <a:t>لاتتجاوز</a:t>
            </a:r>
            <a:r>
              <a:rPr lang="ar-IQ" dirty="0"/>
              <a:t> 15 درجة قرب قممها .</a:t>
            </a:r>
          </a:p>
          <a:p>
            <a:r>
              <a:rPr lang="ar-IQ" dirty="0"/>
              <a:t> </a:t>
            </a:r>
            <a:r>
              <a:rPr lang="ar-IQ" b="1" dirty="0"/>
              <a:t>2- البراكين المركبة</a:t>
            </a:r>
            <a:r>
              <a:rPr lang="en-US" b="1" dirty="0"/>
              <a:t>:</a:t>
            </a:r>
            <a:r>
              <a:rPr lang="ar-IQ" b="1" dirty="0"/>
              <a:t>  </a:t>
            </a:r>
            <a:endParaRPr lang="en-US" dirty="0"/>
          </a:p>
          <a:p>
            <a:r>
              <a:rPr lang="ar-IQ" dirty="0"/>
              <a:t>   تشكل البراكين المركبة مزيجا من البراكين المخروطية والدرعية ،وفي بدء الامر تنتشر من الفوهات والصدوع البركانية  لافا عالية اللزوجة  معتدل السليكا (60%) ، تتميز بخليط من النشاط الانفجاري وتدفقات الحمم وربما يستمر تدفق الحمم فترة طويلة، لذا يتغير الأسلوب الانفجاري لها ويقذف البركان بقوة مادة </a:t>
            </a:r>
            <a:r>
              <a:rPr lang="ar-IQ" dirty="0" err="1"/>
              <a:t>البايروكلاستك</a:t>
            </a:r>
            <a:r>
              <a:rPr lang="ar-IQ" dirty="0"/>
              <a:t> التي تقع اغلبها قرب الفتحة الانفجارية ليبني رابية شديدة </a:t>
            </a:r>
            <a:r>
              <a:rPr lang="ar-IQ" dirty="0" err="1"/>
              <a:t>الأنحدار</a:t>
            </a:r>
            <a:r>
              <a:rPr lang="ar-IQ" dirty="0"/>
              <a:t> من الرماد البركاني، ان هذا الحطام سيغطي في حينه بالحمم مما ينتج تركيب ثابت من طبقات متعاقبة من حمم </a:t>
            </a:r>
            <a:r>
              <a:rPr lang="ar-IQ" dirty="0" err="1"/>
              <a:t>البايروكلاستك</a:t>
            </a:r>
            <a:r>
              <a:rPr lang="ar-IQ" dirty="0"/>
              <a:t>.</a:t>
            </a:r>
            <a:endParaRPr lang="en-US" dirty="0"/>
          </a:p>
          <a:p>
            <a:r>
              <a:rPr lang="ar-IQ" b="1" dirty="0"/>
              <a:t>3-القباب البركانية</a:t>
            </a:r>
            <a:r>
              <a:rPr lang="en-US" dirty="0"/>
              <a:t>:</a:t>
            </a:r>
          </a:p>
          <a:p>
            <a:r>
              <a:rPr lang="ar-IQ" dirty="0"/>
              <a:t>    تتميز بماكما لزجة بمحتوى </a:t>
            </a:r>
            <a:r>
              <a:rPr lang="ar-IQ" dirty="0" err="1"/>
              <a:t>سيلكا</a:t>
            </a:r>
            <a:r>
              <a:rPr lang="ar-IQ" dirty="0"/>
              <a:t> بحدود (70%) ونشاط انفجاري عام لذا يكون خطر جدا. تتكون من تدفقات </a:t>
            </a:r>
            <a:r>
              <a:rPr lang="ar-IQ" dirty="0" err="1"/>
              <a:t>الرايوليت</a:t>
            </a:r>
            <a:r>
              <a:rPr lang="ar-IQ" dirty="0"/>
              <a:t> </a:t>
            </a:r>
            <a:r>
              <a:rPr lang="ar-IQ" dirty="0" err="1"/>
              <a:t>والانديسايت</a:t>
            </a:r>
            <a:r>
              <a:rPr lang="ar-IQ" dirty="0"/>
              <a:t> التي تكون أكثر لزوجة وبطيئة الجريان، وبذلك فأن التركيب الناتج يكون قبة مترابطة وشديدة الانحدار كثيرا. حيث ان الحمم ذات التدفق البطيء تتصلب بسرعة قرب الفوهة التي تخرج منها قبل ظهور المادة بشكل كبير اذاً القباب البركانية صغيرة نسبيا في </a:t>
            </a:r>
            <a:r>
              <a:rPr lang="ar-IQ" dirty="0" err="1"/>
              <a:t>أمتدادها</a:t>
            </a:r>
            <a:r>
              <a:rPr lang="ar-IQ" dirty="0"/>
              <a:t> المساحي مقارنة بالبراكين الدرعية . </a:t>
            </a:r>
            <a:endParaRPr lang="en-US" dirty="0"/>
          </a:p>
        </p:txBody>
      </p:sp>
    </p:spTree>
    <p:extLst>
      <p:ext uri="{BB962C8B-B14F-4D97-AF65-F5344CB8AC3E}">
        <p14:creationId xmlns:p14="http://schemas.microsoft.com/office/powerpoint/2010/main" val="198856789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95536" y="715918"/>
            <a:ext cx="7920880" cy="6217087"/>
          </a:xfrm>
          <a:prstGeom prst="rect">
            <a:avLst/>
          </a:prstGeom>
        </p:spPr>
        <p:txBody>
          <a:bodyPr wrap="square">
            <a:spAutoFit/>
          </a:bodyPr>
          <a:lstStyle/>
          <a:p>
            <a:r>
              <a:rPr lang="ar-IQ" b="1" dirty="0"/>
              <a:t>الاشكال الأرضية الناتجة عن البراكين:</a:t>
            </a:r>
            <a:endParaRPr lang="en-US" dirty="0"/>
          </a:p>
          <a:p>
            <a:pPr algn="just"/>
            <a:r>
              <a:rPr lang="ar-IQ" sz="2000" b="1" dirty="0"/>
              <a:t>1-الكالديرا</a:t>
            </a:r>
            <a:r>
              <a:rPr lang="ar-IQ" sz="2000" dirty="0"/>
              <a:t> :- هي الفوهات البركانية الضخمة التي تبدو على شكل أحواض واسعة في قمم المخروط البركاني وأتخذ هذا الاسم من حفرة </a:t>
            </a:r>
            <a:r>
              <a:rPr lang="ar-IQ" sz="2000" dirty="0" err="1"/>
              <a:t>الكالديرا</a:t>
            </a:r>
            <a:r>
              <a:rPr lang="ar-IQ" sz="2000" dirty="0"/>
              <a:t> في جزر كناريا (قطرها 6 كلم وعمقها 900-1650)كم ويبدو الجبل الذي تشغل قمته تلك الحفرة من بعيد في شكل مخروط مقطع الجوانب. وقد تتكون بعضها نتيجة انفجارات بركانية عملاقة </a:t>
            </a:r>
            <a:r>
              <a:rPr lang="ar-IQ" sz="2000" dirty="0" err="1"/>
              <a:t>دملات</a:t>
            </a:r>
            <a:r>
              <a:rPr lang="ar-IQ" sz="2000" dirty="0"/>
              <a:t> قمم المخاريط البركانية القديمة ويعتقد ان بعض </a:t>
            </a:r>
            <a:r>
              <a:rPr lang="ar-IQ" sz="2000" dirty="0" err="1"/>
              <a:t>الكالديرا</a:t>
            </a:r>
            <a:r>
              <a:rPr lang="ar-IQ" sz="2000" dirty="0"/>
              <a:t> تتكون عندما تنهار قمة البركان في حجرة الصهير المفرغة بشكل جزئي .</a:t>
            </a:r>
            <a:endParaRPr lang="en-US" sz="2000" dirty="0"/>
          </a:p>
          <a:p>
            <a:pPr algn="just"/>
            <a:r>
              <a:rPr lang="ar-IQ" sz="2000" dirty="0"/>
              <a:t>2. </a:t>
            </a:r>
            <a:r>
              <a:rPr lang="ar-IQ" sz="2000" b="1" dirty="0"/>
              <a:t>البراكين الطينية </a:t>
            </a:r>
            <a:r>
              <a:rPr lang="ar-IQ" sz="2000" dirty="0"/>
              <a:t>:- وهي أشباه براكين ظاهرية النشأة تبدو مظهرها على هيئة براكين صغيرة تنتشر عند حقول زيت البترول  ينبثق منها تدفقات طينية مصحوبة بغازات كربونية او هيدروكربونية ، وسبب وجودها هو صعود الغازات الكربونية التي تنبعث من زيت البترول التي تكتسح بعض المياه الموجودة في طبقات الصخور فإذا قابلتها طبقات طينية اختلطت مع هذه المياه وخرجت الى السطح ويعتقد بأن هذه البراكين الطينية من العلامات الدالة على تواجد زيت البترول في باطن الأرض.</a:t>
            </a:r>
            <a:endParaRPr lang="en-US" sz="2000" dirty="0"/>
          </a:p>
          <a:p>
            <a:pPr algn="just"/>
            <a:r>
              <a:rPr lang="ar-IQ" sz="2000" dirty="0"/>
              <a:t>2.</a:t>
            </a:r>
            <a:r>
              <a:rPr lang="ar-IQ" sz="2000" b="1" dirty="0"/>
              <a:t>النافورات والينابيع الحارة</a:t>
            </a:r>
            <a:r>
              <a:rPr lang="ar-IQ" sz="2000" dirty="0"/>
              <a:t> :- تشاهد هذه الظاهرة في المناطق الذي يكون نشاطها البركاني في دورته النهائية، ويعتقد ان مصدر المياه الحارة مياه باطنية شديدة الحرارة تسمح بظهور الأبخرة أولا ثم انفجار المياه واندفاعها بشكل نافورات حارة أو ظهوره على هيئة ينابيع طبيعية.</a:t>
            </a:r>
            <a:endParaRPr lang="en-US" sz="2000" dirty="0"/>
          </a:p>
          <a:p>
            <a:pPr algn="just"/>
            <a:r>
              <a:rPr lang="ar-IQ" sz="2000" b="1" dirty="0"/>
              <a:t>3.البراكين الكبريتية:-</a:t>
            </a:r>
            <a:r>
              <a:rPr lang="ar-IQ" sz="2000" dirty="0"/>
              <a:t> وهي عبارة عن فوهات براكين خامدة ينبعث منها بخار الماء وغاز الهيدروجين المكبرت وغازات وأحماض كبريتية أخرى وهذه بمجرد تعرضها للهواء يترسب منها معدن الكبريت حول فوهة البركان وقد تتراكم هذا الرواسب في طبقات سميكة فتصبح صالحة </a:t>
            </a:r>
            <a:r>
              <a:rPr lang="ar-IQ" sz="2000" dirty="0" err="1"/>
              <a:t>للأستغلال</a:t>
            </a:r>
            <a:r>
              <a:rPr lang="ar-IQ" sz="2000" dirty="0"/>
              <a:t> .</a:t>
            </a:r>
            <a:endParaRPr lang="en-US" sz="2000" dirty="0"/>
          </a:p>
        </p:txBody>
      </p:sp>
    </p:spTree>
    <p:extLst>
      <p:ext uri="{BB962C8B-B14F-4D97-AF65-F5344CB8AC3E}">
        <p14:creationId xmlns:p14="http://schemas.microsoft.com/office/powerpoint/2010/main" val="297896958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878</Words>
  <Application>Microsoft Office PowerPoint</Application>
  <PresentationFormat>عرض على الشاشة (3:4)‏</PresentationFormat>
  <Paragraphs>26</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نسق Office</vt:lpstr>
      <vt:lpstr> عبارة عن مخروط جبلي يقع قي قمته تجويف يسمى الفوهة تنبثق منها على فترات غازات وكتل صخرية وقذائف وحمم ومواد منصهرة تعرف بـ(اللافا) وبعض البراكين تنبثق من شقوق طولية تنتج عنها هضاب واسعة ، تعرف البركان بأنه عبارة عن فتحات او مخارج في القشرة الأرضية تسمح للمواد المنصهرة والغازات بالخروج الى سطحها . مكونات البركان:- يتكون البركان من ثلاث أجزاء رئيسية هي: الفوهة :وهي الفتحة العليا التي تنبثق منها الحمم والغازات القصبة أو العنق: وهي عبارة عن تجويف أسطواني يخترق القشرة الأرضية ويصل جوف الأرض بالسطح وينتهي عند الفوهة ومنه تمر المواد المنصهرة اثناء صعودها الى سطح الأرض. المخروط : وهو عبارة عن الشكل الذي يتكون منه جسم البركان ويتكون في الغالب من المواد المصهورة بعد تراكمها بالقرب من الفوهة. هذه الاجزاء أعلاه لا تنطبق على البراكين الشقية او الطولية وانما تنطبق على البراكين المركبة فقط. </vt:lpstr>
      <vt:lpstr>عرض تقديمي في PowerPoint</vt:lpstr>
      <vt:lpstr>عرض تقديمي في PowerPoint</vt:lpstr>
      <vt:lpstr>عرض تقديمي في PowerPoint</vt:lpstr>
      <vt:lpstr>عرض تقديمي في PowerPoint</vt:lpstr>
    </vt:vector>
  </TitlesOfParts>
  <Company>Al-Qaisar Technologies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عبارة عن مخروط جبلي يقع قي قمته تجويف يسمى الفوهة تنبثق منها على فترات غازات وكتل صخرية وقذائف وحمم ومواد منصهرة تعرف بـ(اللافا) وبعض البراكين تنبثق من شقوق طولية تنتج عنها هضاب واسعة ، تعرف البركان بأنه عبارة عن فتحات او مخارج في القشرة الأرضية تسمح للمواد المنصهرة والغازات بالخروج الى سطحها . مكونات البركان:- يتكون البركان من ثلاث أجزاء رئيسية هي: الفوهة :وهي الفتحة العليا التي تنبثق منها الحمم والغازات القصبة أو العنق: وهي عبارة عن تجويف أسطواني يخترق القشرة الأرضية ويصل جوف الأرض بالسطح وينتهي عند الفوهة ومنه تمر المواد المنصهرة اثناء صعودها الى سطح الأرض. المخروط : وهو عبارة عن الشكل الذي يتكون منه جسم البركان ويتكون في الغالب من المواد المصهورة بعد تراكمها بالقرب من الفوهة. هذه الاجزاء أعلاه لا تنطبق على البراكين الشقية او الطولية وانما تنطبق على البراكين المركبة فقط. </dc:title>
  <dc:creator>DELL E5530</dc:creator>
  <cp:lastModifiedBy>DELL E5530</cp:lastModifiedBy>
  <cp:revision>1</cp:revision>
  <dcterms:created xsi:type="dcterms:W3CDTF">2026-09-28T07:34:31Z</dcterms:created>
  <dcterms:modified xsi:type="dcterms:W3CDTF">2026-09-28T07:41:14Z</dcterms:modified>
</cp:coreProperties>
</file>