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9" r:id="rId3"/>
    <p:sldId id="270" r:id="rId4"/>
    <p:sldId id="271" r:id="rId5"/>
    <p:sldId id="273" r:id="rId6"/>
    <p:sldId id="274" r:id="rId7"/>
    <p:sldId id="272" r:id="rId8"/>
    <p:sldId id="275" r:id="rId9"/>
    <p:sldId id="276" r:id="rId10"/>
    <p:sldId id="277" r:id="rId11"/>
    <p:sldId id="268"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62" autoAdjust="0"/>
  </p:normalViewPr>
  <p:slideViewPr>
    <p:cSldViewPr>
      <p:cViewPr>
        <p:scale>
          <a:sx n="75" d="100"/>
          <a:sy n="75" d="100"/>
        </p:scale>
        <p:origin x="-1236" y="-72"/>
      </p:cViewPr>
      <p:guideLst>
        <p:guide orient="horz" pos="2160"/>
        <p:guide pos="2880"/>
      </p:guideLst>
    </p:cSldViewPr>
  </p:slideViewPr>
  <p:outlineViewPr>
    <p:cViewPr>
      <p:scale>
        <a:sx n="33" d="100"/>
        <a:sy n="33" d="100"/>
      </p:scale>
      <p:origin x="0" y="4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26/06/1447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26/06/1447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26/06/1447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t>26/06/1447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1B8ABB09-4A1D-463E-8065-109CC2B7EFAA}" type="datetimeFigureOut">
              <a:rPr lang="ar-SA" smtClean="0"/>
              <a:t>26/06/1447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26/06/1447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26/06/1447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26/06/1447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304800" y="381000"/>
            <a:ext cx="7772400" cy="494284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ar-SA"/>
              <a:t>انقر لتحرير نمط العنوان الرئيسي</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8" name="Date Placeholder 7"/>
          <p:cNvSpPr>
            <a:spLocks noGrp="1"/>
          </p:cNvSpPr>
          <p:nvPr>
            <p:ph type="dt" sz="half" idx="10"/>
          </p:nvPr>
        </p:nvSpPr>
        <p:spPr/>
        <p:txBody>
          <a:bodyPr/>
          <a:lstStyle/>
          <a:p>
            <a:fld id="{1B8ABB09-4A1D-463E-8065-109CC2B7EFAA}" type="datetimeFigureOut">
              <a:rPr lang="ar-SA" smtClean="0"/>
              <a:t>26/06/1447</a:t>
            </a:fld>
            <a:endParaRPr lang="ar-SA"/>
          </a:p>
        </p:txBody>
      </p:sp>
      <p:sp>
        <p:nvSpPr>
          <p:cNvPr id="9" name="Slide Number Placeholder 8"/>
          <p:cNvSpPr>
            <a:spLocks noGrp="1"/>
          </p:cNvSpPr>
          <p:nvPr>
            <p:ph type="sldNum" sz="quarter" idx="11"/>
          </p:nvPr>
        </p:nvSpPr>
        <p:spPr/>
        <p:txBody>
          <a:bodyPr/>
          <a:lstStyle/>
          <a:p>
            <a:fld id="{0B34F065-1154-456A-91E3-76DE8E75E17B}" type="slidenum">
              <a:rPr lang="ar-SA" smtClean="0"/>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26/06/1447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26/06/1447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B34F065-1154-456A-91E3-76DE8E75E17B}" type="slidenum">
              <a:rPr lang="ar-SA" smtClean="0"/>
              <a:t>‹#›</a:t>
            </a:fld>
            <a:endParaRPr lang="ar-S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ar-S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B8ABB09-4A1D-463E-8065-109CC2B7EFAA}" type="datetimeFigureOut">
              <a:rPr lang="ar-SA" smtClean="0"/>
              <a:t>26/06/1447</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7.xml" /><Relationship Id="rId4" Type="http://schemas.openxmlformats.org/officeDocument/2006/relationships/image" Target="../media/image8.jpeg" /></Relationships>
</file>

<file path=ppt/slides/_rels/slide8.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0.jpeg" /><Relationship Id="rId1" Type="http://schemas.openxmlformats.org/officeDocument/2006/relationships/slideLayout" Target="../slideLayouts/slideLayout7.xml" /><Relationship Id="rId5" Type="http://schemas.openxmlformats.org/officeDocument/2006/relationships/image" Target="../media/image13.jpeg" /><Relationship Id="rId4" Type="http://schemas.openxmlformats.org/officeDocument/2006/relationships/image" Target="../media/image12.jpeg" /></Relationships>
</file>

<file path=ppt/slides/_rels/slide10.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764705"/>
            <a:ext cx="7543800" cy="2520280"/>
          </a:xfrm>
        </p:spPr>
        <p:txBody>
          <a:bodyPr/>
          <a:lstStyle/>
          <a:p>
            <a:pPr algn="ctr"/>
            <a:r>
              <a:rPr lang="ar-IQ" dirty="0"/>
              <a:t>المحاضرة الثانية</a:t>
            </a:r>
          </a:p>
        </p:txBody>
      </p:sp>
      <p:sp>
        <p:nvSpPr>
          <p:cNvPr id="3" name="عنوان فرعي 2"/>
          <p:cNvSpPr>
            <a:spLocks noGrp="1"/>
          </p:cNvSpPr>
          <p:nvPr>
            <p:ph type="subTitle" idx="1"/>
          </p:nvPr>
        </p:nvSpPr>
        <p:spPr>
          <a:xfrm>
            <a:off x="1371600" y="4437112"/>
            <a:ext cx="6400800" cy="1201688"/>
          </a:xfrm>
        </p:spPr>
        <p:txBody>
          <a:bodyPr>
            <a:normAutofit/>
          </a:bodyPr>
          <a:lstStyle/>
          <a:p>
            <a:pPr algn="ctr"/>
            <a:r>
              <a:rPr lang="ar-AE" sz="3200" b="1" dirty="0"/>
              <a:t>الاشكال الارضية المرتبطة بالحركات الأرضية</a:t>
            </a:r>
            <a:endParaRPr lang="ar-IQ" sz="3200" b="1" dirty="0"/>
          </a:p>
        </p:txBody>
      </p:sp>
    </p:spTree>
    <p:extLst>
      <p:ext uri="{BB962C8B-B14F-4D97-AF65-F5344CB8AC3E}">
        <p14:creationId xmlns:p14="http://schemas.microsoft.com/office/powerpoint/2010/main" val="1574568518"/>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612845"/>
            <a:ext cx="7560840" cy="4247317"/>
          </a:xfrm>
          <a:prstGeom prst="rect">
            <a:avLst/>
          </a:prstGeom>
        </p:spPr>
        <p:txBody>
          <a:bodyPr wrap="square">
            <a:spAutoFit/>
          </a:bodyPr>
          <a:lstStyle/>
          <a:p>
            <a:r>
              <a:rPr lang="ar-IQ" b="1" dirty="0"/>
              <a:t>اولاً) الطيات </a:t>
            </a:r>
            <a:r>
              <a:rPr lang="en-US" b="1" dirty="0"/>
              <a:t>folds</a:t>
            </a:r>
            <a:r>
              <a:rPr lang="ar-IQ" b="1" dirty="0"/>
              <a:t>: </a:t>
            </a:r>
            <a:endParaRPr lang="en-US" dirty="0"/>
          </a:p>
          <a:p>
            <a:r>
              <a:rPr lang="ar-IQ" dirty="0"/>
              <a:t>هي عبارة عن انثناءات في الصخور الرسوبية خاصة والمكونة للقشرة الارضية تتكون بسبب حركات ارضية ممثلة بضغط جانبي عمودي على اتجاه استطالة الطية ، وان انسب الصخور التي تستجيب لحركات الطي هي الطبقات الصخرية الحديثة العمر الجيولوجي والعظيمة السمك . يختلف امتداد الطيات من بضعة سنتمترات الى عشرات الكيلومترات ،وقد يكون انحناؤها كبيرا او قد تكون قريبة من الوضع الافقي.</a:t>
            </a:r>
            <a:endParaRPr lang="en-US" dirty="0"/>
          </a:p>
          <a:p>
            <a:r>
              <a:rPr lang="ar-IQ" b="1" dirty="0"/>
              <a:t>عناصر الطية</a:t>
            </a:r>
            <a:r>
              <a:rPr lang="ar-IQ" dirty="0"/>
              <a:t> : تتألف الطية من عدة عناصر :</a:t>
            </a:r>
            <a:endParaRPr lang="en-US" dirty="0"/>
          </a:p>
          <a:p>
            <a:r>
              <a:rPr lang="ar-IQ" b="1" dirty="0"/>
              <a:t>1- الجناحان: </a:t>
            </a:r>
            <a:r>
              <a:rPr lang="ar-IQ" dirty="0"/>
              <a:t>طرفا الطبقة المثنية ( كتلة الصخور على جانبي الطية )  </a:t>
            </a:r>
            <a:endParaRPr lang="en-US" dirty="0"/>
          </a:p>
          <a:p>
            <a:r>
              <a:rPr lang="ar-IQ" b="1" dirty="0"/>
              <a:t>2- قمة الطية :</a:t>
            </a:r>
            <a:r>
              <a:rPr lang="ar-IQ" dirty="0"/>
              <a:t>هي اعلى نقطة في الطية المحدبة ، قعر الطية هو ادنى نقطة في قاع الطيات المقعرة</a:t>
            </a:r>
            <a:endParaRPr lang="en-US" dirty="0"/>
          </a:p>
          <a:p>
            <a:r>
              <a:rPr lang="ar-IQ" b="1" dirty="0"/>
              <a:t>3-المستوى المحوري : </a:t>
            </a:r>
            <a:r>
              <a:rPr lang="ar-IQ" dirty="0"/>
              <a:t>هو المستوى الوهمي الذي يقسم الطية الى نصفين متماثلين وقد يكون راسيا او مائلا او افقيا وفق درجة تماثل الطية</a:t>
            </a:r>
            <a:endParaRPr lang="en-US" dirty="0"/>
          </a:p>
          <a:p>
            <a:r>
              <a:rPr lang="ar-IQ" dirty="0"/>
              <a:t> </a:t>
            </a:r>
            <a:r>
              <a:rPr lang="ar-IQ" b="1" dirty="0"/>
              <a:t>4-محور الطية :  </a:t>
            </a:r>
            <a:r>
              <a:rPr lang="ar-IQ" dirty="0"/>
              <a:t>وهو المحور الذي تنثني حوله الطبقات الصخرية وقد يكون افقيا او مائلا او عموديا.</a:t>
            </a:r>
            <a:endParaRPr lang="en-US" dirty="0"/>
          </a:p>
          <a:p>
            <a:r>
              <a:rPr lang="ar-IQ" dirty="0"/>
              <a:t>  هو الخط الوهمي الناتج من تقاطع المستوى المحوري مع اسطح الطبقات ،وقد يكون هذا المحور افقيا او مائلا.</a:t>
            </a:r>
          </a:p>
          <a:p>
            <a:endParaRPr lang="en-US" dirty="0"/>
          </a:p>
        </p:txBody>
      </p:sp>
    </p:spTree>
    <p:extLst>
      <p:ext uri="{BB962C8B-B14F-4D97-AF65-F5344CB8AC3E}">
        <p14:creationId xmlns:p14="http://schemas.microsoft.com/office/powerpoint/2010/main" val="1429027396"/>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4.bp.blogspot.com/-X8zFNrXUd5k/UlwZAUm14DI/AAAAAAAAAO8/VfTJv9xmgs4/s1600/"/>
          <p:cNvPicPr/>
          <p:nvPr/>
        </p:nvPicPr>
        <p:blipFill>
          <a:blip r:embed="rId2" cstate="print">
            <a:extLst>
              <a:ext uri="{28A0092B-C50C-407E-A947-70E740481C1C}">
                <a14:useLocalDpi xmlns:a14="http://schemas.microsoft.com/office/drawing/2010/main" val="0"/>
              </a:ext>
            </a:extLst>
          </a:blip>
          <a:srcRect b="4942"/>
          <a:stretch>
            <a:fillRect/>
          </a:stretch>
        </p:blipFill>
        <p:spPr bwMode="auto">
          <a:xfrm>
            <a:off x="611560" y="116632"/>
            <a:ext cx="7200800" cy="6480720"/>
          </a:xfrm>
          <a:prstGeom prst="rect">
            <a:avLst/>
          </a:prstGeom>
          <a:noFill/>
          <a:ln>
            <a:noFill/>
          </a:ln>
        </p:spPr>
      </p:pic>
    </p:spTree>
    <p:extLst>
      <p:ext uri="{BB962C8B-B14F-4D97-AF65-F5344CB8AC3E}">
        <p14:creationId xmlns:p14="http://schemas.microsoft.com/office/powerpoint/2010/main" val="2570286480"/>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332656"/>
            <a:ext cx="7632848" cy="6740307"/>
          </a:xfrm>
          <a:prstGeom prst="rect">
            <a:avLst/>
          </a:prstGeom>
        </p:spPr>
        <p:txBody>
          <a:bodyPr wrap="square">
            <a:spAutoFit/>
          </a:bodyPr>
          <a:lstStyle/>
          <a:p>
            <a:r>
              <a:rPr lang="ar-IQ" b="1" dirty="0"/>
              <a:t>.1-الطية المحدبة:</a:t>
            </a:r>
            <a:endParaRPr lang="en-US" dirty="0"/>
          </a:p>
          <a:p>
            <a:r>
              <a:rPr lang="ar-IQ" b="1" dirty="0"/>
              <a:t>     </a:t>
            </a:r>
            <a:r>
              <a:rPr lang="ar-IQ" dirty="0"/>
              <a:t>هي طية ذات القمة يميل جناحاها بعيدا نحو اسفل وفي اتجاهين مختلفين مكونة شكل قوس، </a:t>
            </a:r>
            <a:r>
              <a:rPr lang="ar-KW" dirty="0"/>
              <a:t>مركز الطية سوف يحتوي على الطبقات الأقدم عمرا</a:t>
            </a:r>
            <a:r>
              <a:rPr lang="ar-IQ" dirty="0"/>
              <a:t>.</a:t>
            </a:r>
          </a:p>
          <a:p>
            <a:r>
              <a:rPr lang="ar-IQ" dirty="0"/>
              <a:t> </a:t>
            </a:r>
            <a:r>
              <a:rPr lang="ar-KW" b="1" dirty="0"/>
              <a:t>2</a:t>
            </a:r>
            <a:r>
              <a:rPr lang="ar-IQ" b="1" dirty="0"/>
              <a:t>-</a:t>
            </a:r>
            <a:r>
              <a:rPr lang="ar-KW" b="1" dirty="0"/>
              <a:t> طية مقعـرة</a:t>
            </a:r>
            <a:r>
              <a:rPr lang="en-US" b="1" dirty="0"/>
              <a:t> :</a:t>
            </a:r>
            <a:endParaRPr lang="en-US" dirty="0"/>
          </a:p>
          <a:p>
            <a:r>
              <a:rPr lang="ar-IQ" dirty="0"/>
              <a:t>وهي طية صخرية ذات القاع </a:t>
            </a:r>
            <a:r>
              <a:rPr lang="ar-KW" dirty="0"/>
              <a:t>حيث يتم انحناء الطبقات بشكل مقعر، </a:t>
            </a:r>
            <a:r>
              <a:rPr lang="ar-IQ" dirty="0"/>
              <a:t>يميل جناها الى اعلى </a:t>
            </a:r>
            <a:r>
              <a:rPr lang="ar-KW" dirty="0"/>
              <a:t>و</a:t>
            </a:r>
            <a:r>
              <a:rPr lang="ar-IQ" dirty="0"/>
              <a:t>عند تعرض الطية المقعرة للتعرية </a:t>
            </a:r>
            <a:r>
              <a:rPr lang="ar-KW" dirty="0"/>
              <a:t>حيث تكون الطبقات الأحدث عمرا ضمن مركز الطية</a:t>
            </a:r>
            <a:r>
              <a:rPr lang="ar-IQ" dirty="0"/>
              <a:t>. </a:t>
            </a:r>
          </a:p>
          <a:p>
            <a:pPr lvl="0"/>
            <a:r>
              <a:rPr lang="ar-IQ" b="1" dirty="0"/>
              <a:t>3-الطيات المتماثلة :</a:t>
            </a:r>
            <a:endParaRPr lang="en-US" dirty="0"/>
          </a:p>
          <a:p>
            <a:r>
              <a:rPr lang="ar-IQ" dirty="0"/>
              <a:t>هي طيات محدبة ومقعرة ، يقسمها المستوى المحوري الراسي الى قسمين متساويين ،وجناحا الطية متساويين في الميل. </a:t>
            </a:r>
            <a:endParaRPr lang="en-US" dirty="0"/>
          </a:p>
          <a:p>
            <a:r>
              <a:rPr lang="ar-IQ" b="1" dirty="0"/>
              <a:t>4- الطيات الغير متماثلة :</a:t>
            </a:r>
            <a:endParaRPr lang="en-US" dirty="0"/>
          </a:p>
          <a:p>
            <a:r>
              <a:rPr lang="ar-IQ" dirty="0"/>
              <a:t>وهي الطيات يقسمها المستوى المحوري الراسي الى قسمين غير متساويين وغير متماثلين، </a:t>
            </a:r>
            <a:r>
              <a:rPr lang="ar-IQ" dirty="0" err="1"/>
              <a:t>وجناحات</a:t>
            </a:r>
            <a:r>
              <a:rPr lang="ar-IQ" dirty="0"/>
              <a:t> الطية مختلفان في درجة الميل.</a:t>
            </a:r>
          </a:p>
          <a:p>
            <a:pPr lvl="0"/>
            <a:r>
              <a:rPr lang="ar-IQ" b="1" dirty="0"/>
              <a:t>5-الطية </a:t>
            </a:r>
            <a:r>
              <a:rPr lang="ar-IQ" b="1" dirty="0" err="1"/>
              <a:t>المغلوقة</a:t>
            </a:r>
            <a:r>
              <a:rPr lang="ar-IQ" b="1" dirty="0"/>
              <a:t> : </a:t>
            </a:r>
            <a:endParaRPr lang="en-US" dirty="0"/>
          </a:p>
          <a:p>
            <a:r>
              <a:rPr lang="ar-IQ" dirty="0"/>
              <a:t>او المضغوطة هي الطية التي تعرضت الى ضغط كبير ادى الى انسياب مكونات الطبقات الاكثر مرونة كالطفل (تشوه في شكل الطبقات).</a:t>
            </a:r>
            <a:endParaRPr lang="en-US" dirty="0"/>
          </a:p>
          <a:p>
            <a:r>
              <a:rPr lang="ar-IQ" b="1" dirty="0"/>
              <a:t>6-الطية المفتوحة :</a:t>
            </a:r>
            <a:endParaRPr lang="en-US" dirty="0"/>
          </a:p>
          <a:p>
            <a:r>
              <a:rPr lang="ar-IQ" dirty="0"/>
              <a:t>الطية المفتوحة فهي عكس من الطية </a:t>
            </a:r>
            <a:r>
              <a:rPr lang="ar-IQ" dirty="0" err="1"/>
              <a:t>المغلوقة</a:t>
            </a:r>
            <a:r>
              <a:rPr lang="ar-IQ" dirty="0"/>
              <a:t> ،لم تتعرض  الطبقات الصخرية الى ضغط شديد لذا فان طبقاتها لم تتشوه وهناك تجانس عام في سمك الطبقات المطوية. </a:t>
            </a:r>
          </a:p>
          <a:p>
            <a:r>
              <a:rPr lang="ar-IQ" b="1" dirty="0"/>
              <a:t>7-الطية الغير الغاطسة:</a:t>
            </a:r>
            <a:endParaRPr lang="en-US" dirty="0"/>
          </a:p>
          <a:p>
            <a:r>
              <a:rPr lang="ar-IQ" dirty="0"/>
              <a:t>هي تلك الطية التي يكون محور الطية افقيا .</a:t>
            </a:r>
          </a:p>
          <a:p>
            <a:r>
              <a:rPr lang="ar-IQ" b="1" dirty="0"/>
              <a:t>8-الطية الغاطسة :</a:t>
            </a:r>
            <a:endParaRPr lang="en-US" dirty="0"/>
          </a:p>
          <a:p>
            <a:r>
              <a:rPr lang="ar-IQ" dirty="0"/>
              <a:t>هي تلك الطية التي يكون فيها محور الطية مائلا عن المستوى الافقي في اتجاه واحد.</a:t>
            </a:r>
          </a:p>
          <a:p>
            <a:endParaRPr lang="ar-IQ" dirty="0"/>
          </a:p>
          <a:p>
            <a:endParaRPr lang="ar-IQ" dirty="0"/>
          </a:p>
        </p:txBody>
      </p:sp>
    </p:spTree>
    <p:extLst>
      <p:ext uri="{BB962C8B-B14F-4D97-AF65-F5344CB8AC3E}">
        <p14:creationId xmlns:p14="http://schemas.microsoft.com/office/powerpoint/2010/main" val="3718328073"/>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476672"/>
            <a:ext cx="7776864" cy="2585323"/>
          </a:xfrm>
          <a:prstGeom prst="rect">
            <a:avLst/>
          </a:prstGeom>
        </p:spPr>
        <p:txBody>
          <a:bodyPr wrap="square">
            <a:spAutoFit/>
          </a:bodyPr>
          <a:lstStyle/>
          <a:p>
            <a:r>
              <a:rPr lang="ar-IQ" b="1" dirty="0"/>
              <a:t>9-الطية المقلوبة </a:t>
            </a:r>
            <a:r>
              <a:rPr lang="ar-IQ" dirty="0"/>
              <a:t>: هي طية غير متماثلة يميل فيها جناحا الطية بنفس الاتجاه ويزيد في الميل احد جناحيها على 90 درجة ، وفي هذه الحالة يكون المستوى المحوري مائلا عن المستوى الراسي بدرجة كبيرة ونجد ان الطبقات القديمة في الجانب المنقلب تعلو الطبقات الاحدث .</a:t>
            </a:r>
          </a:p>
          <a:p>
            <a:r>
              <a:rPr lang="ar-IQ" b="1" dirty="0"/>
              <a:t>10-الطية المضطجعة :</a:t>
            </a:r>
            <a:endParaRPr lang="en-US" dirty="0"/>
          </a:p>
          <a:p>
            <a:r>
              <a:rPr lang="ar-IQ" dirty="0"/>
              <a:t>هي طية مقلوبة يزيد فيها ميل المستوى المحوري لدرجة يكاد يصبح افقيا حتى ان جناحا الطية يكونان تقريبا متوازيين والطبقات السفلية من الطية المضطجعة تتخذ وضعا مقلوبا حيث تظهر أقدم الطبقات اعلاها.</a:t>
            </a:r>
          </a:p>
          <a:p>
            <a:endParaRPr lang="en-US" dirty="0"/>
          </a:p>
          <a:p>
            <a:endParaRPr lang="ar-IQ" dirty="0"/>
          </a:p>
        </p:txBody>
      </p:sp>
      <p:pic>
        <p:nvPicPr>
          <p:cNvPr id="3" name="Content Placeholder 3" descr="Lost Mines of Southern California: Calico Mines"/>
          <p:cNvPicPr/>
          <p:nvPr/>
        </p:nvPicPr>
        <p:blipFill>
          <a:blip r:embed="rId2">
            <a:extLst>
              <a:ext uri="{28A0092B-C50C-407E-A947-70E740481C1C}">
                <a14:useLocalDpi xmlns:a14="http://schemas.microsoft.com/office/drawing/2010/main" val="0"/>
              </a:ext>
            </a:extLst>
          </a:blip>
          <a:srcRect/>
          <a:stretch>
            <a:fillRect/>
          </a:stretch>
        </p:blipFill>
        <p:spPr bwMode="auto">
          <a:xfrm>
            <a:off x="1331641" y="2780928"/>
            <a:ext cx="6336703" cy="288032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09926148"/>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7" descr="Pin by Lynn Recker on Geology | Calico ghost town, Geology, Natural scener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476672"/>
            <a:ext cx="6120680" cy="2880320"/>
          </a:xfrm>
          <a:prstGeom prst="rect">
            <a:avLst/>
          </a:prstGeom>
          <a:ln w="228600" cap="sq" cmpd="thickThin">
            <a:solidFill>
              <a:srgbClr val="000000"/>
            </a:solidFill>
            <a:prstDash val="solid"/>
            <a:miter lim="800000"/>
          </a:ln>
          <a:effectLst>
            <a:innerShdw blurRad="76200">
              <a:srgbClr val="000000"/>
            </a:innerShdw>
          </a:effectLst>
        </p:spPr>
      </p:pic>
      <p:pic>
        <p:nvPicPr>
          <p:cNvPr id="3"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1768500" y="4077072"/>
            <a:ext cx="4680519" cy="223224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98948027"/>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tudy of deform rocks, folds and its types"/>
          <p:cNvPicPr/>
          <p:nvPr/>
        </p:nvPicPr>
        <p:blipFill>
          <a:blip r:embed="rId2">
            <a:extLst>
              <a:ext uri="{28A0092B-C50C-407E-A947-70E740481C1C}">
                <a14:useLocalDpi xmlns:a14="http://schemas.microsoft.com/office/drawing/2010/main" val="0"/>
              </a:ext>
            </a:extLst>
          </a:blip>
          <a:srcRect l="8333" t="3909" r="8334" b="3561"/>
          <a:stretch>
            <a:fillRect/>
          </a:stretch>
        </p:blipFill>
        <p:spPr bwMode="auto">
          <a:xfrm>
            <a:off x="4283968" y="836711"/>
            <a:ext cx="3168352" cy="259228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2" descr="Symmetrical vs Asymmetrical Fault (Page 1) - Line.17QQ.com"/>
          <p:cNvPicPr/>
          <p:nvPr/>
        </p:nvPicPr>
        <p:blipFill>
          <a:blip r:embed="rId3">
            <a:extLst>
              <a:ext uri="{28A0092B-C50C-407E-A947-70E740481C1C}">
                <a14:useLocalDpi xmlns:a14="http://schemas.microsoft.com/office/drawing/2010/main" val="0"/>
              </a:ext>
            </a:extLst>
          </a:blip>
          <a:srcRect/>
          <a:stretch>
            <a:fillRect/>
          </a:stretch>
        </p:blipFill>
        <p:spPr bwMode="auto">
          <a:xfrm>
            <a:off x="539552" y="836711"/>
            <a:ext cx="3102481" cy="2592289"/>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descr="Unit3"/>
          <p:cNvPicPr/>
          <p:nvPr/>
        </p:nvPicPr>
        <p:blipFill>
          <a:blip r:embed="rId4">
            <a:extLst>
              <a:ext uri="{28A0092B-C50C-407E-A947-70E740481C1C}">
                <a14:useLocalDpi xmlns:a14="http://schemas.microsoft.com/office/drawing/2010/main" val="0"/>
              </a:ext>
            </a:extLst>
          </a:blip>
          <a:srcRect l="50000" t="-990" r="1923" b="72253"/>
          <a:stretch>
            <a:fillRect/>
          </a:stretch>
        </p:blipFill>
        <p:spPr bwMode="auto">
          <a:xfrm>
            <a:off x="2090792" y="4077072"/>
            <a:ext cx="4209400" cy="237626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183963379"/>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6" descr="Unit3"/>
          <p:cNvPicPr/>
          <p:nvPr/>
        </p:nvPicPr>
        <p:blipFill>
          <a:blip r:embed="rId2">
            <a:extLst>
              <a:ext uri="{28A0092B-C50C-407E-A947-70E740481C1C}">
                <a14:useLocalDpi xmlns:a14="http://schemas.microsoft.com/office/drawing/2010/main" val="0"/>
              </a:ext>
            </a:extLst>
          </a:blip>
          <a:srcRect r="46239" b="71262"/>
          <a:stretch>
            <a:fillRect/>
          </a:stretch>
        </p:blipFill>
        <p:spPr bwMode="auto">
          <a:xfrm>
            <a:off x="4499992" y="548680"/>
            <a:ext cx="3589412" cy="2228850"/>
          </a:xfrm>
          <a:prstGeom prst="rect">
            <a:avLst/>
          </a:prstGeom>
          <a:ln w="228600" cap="sq" cmpd="thickThin">
            <a:solidFill>
              <a:srgbClr val="000000"/>
            </a:solidFill>
            <a:prstDash val="solid"/>
            <a:miter lim="800000"/>
          </a:ln>
          <a:effectLst>
            <a:innerShdw blurRad="76200">
              <a:srgbClr val="000000"/>
            </a:innerShdw>
          </a:effectLst>
        </p:spPr>
      </p:pic>
      <p:pic>
        <p:nvPicPr>
          <p:cNvPr id="3" name="Picture 3"/>
          <p:cNvPicPr/>
          <p:nvPr/>
        </p:nvPicPr>
        <p:blipFill>
          <a:blip r:embed="rId3">
            <a:extLst>
              <a:ext uri="{28A0092B-C50C-407E-A947-70E740481C1C}">
                <a14:useLocalDpi xmlns:a14="http://schemas.microsoft.com/office/drawing/2010/main" val="0"/>
              </a:ext>
            </a:extLst>
          </a:blip>
          <a:srcRect b="44762"/>
          <a:stretch>
            <a:fillRect/>
          </a:stretch>
        </p:blipFill>
        <p:spPr bwMode="auto">
          <a:xfrm>
            <a:off x="1497335" y="3573016"/>
            <a:ext cx="5429250" cy="2743835"/>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p:cNvPicPr/>
          <p:nvPr/>
        </p:nvPicPr>
        <p:blipFill>
          <a:blip r:embed="rId3">
            <a:extLst>
              <a:ext uri="{28A0092B-C50C-407E-A947-70E740481C1C}">
                <a14:useLocalDpi xmlns:a14="http://schemas.microsoft.com/office/drawing/2010/main" val="0"/>
              </a:ext>
            </a:extLst>
          </a:blip>
          <a:srcRect t="50000"/>
          <a:stretch>
            <a:fillRect/>
          </a:stretch>
        </p:blipFill>
        <p:spPr bwMode="auto">
          <a:xfrm>
            <a:off x="611560" y="577652"/>
            <a:ext cx="3312368" cy="225802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46017929"/>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overturned fold - an inclined fold in which one limb has been tilted beyond  the vertical, so that the stratigraphic sequence w… | Geology, Art quilts,  Palaeontology"/>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533400"/>
            <a:ext cx="3189744" cy="2751584"/>
          </a:xfrm>
          <a:prstGeom prst="rect">
            <a:avLst/>
          </a:prstGeom>
          <a:ln w="228600" cap="sq" cmpd="thickThin">
            <a:solidFill>
              <a:srgbClr val="000000"/>
            </a:solidFill>
            <a:prstDash val="solid"/>
            <a:miter lim="800000"/>
          </a:ln>
          <a:effectLst>
            <a:innerShdw blurRad="76200">
              <a:srgbClr val="000000"/>
            </a:innerShdw>
          </a:effectLst>
        </p:spPr>
      </p:pic>
      <p:pic>
        <p:nvPicPr>
          <p:cNvPr id="3" name="Picture 3" descr="Structural features fold, fault, joints"/>
          <p:cNvPicPr/>
          <p:nvPr/>
        </p:nvPicPr>
        <p:blipFill>
          <a:blip r:embed="rId3">
            <a:extLst>
              <a:ext uri="{28A0092B-C50C-407E-A947-70E740481C1C}">
                <a14:useLocalDpi xmlns:a14="http://schemas.microsoft.com/office/drawing/2010/main" val="0"/>
              </a:ext>
            </a:extLst>
          </a:blip>
          <a:srcRect/>
          <a:stretch>
            <a:fillRect/>
          </a:stretch>
        </p:blipFill>
        <p:spPr bwMode="auto">
          <a:xfrm>
            <a:off x="683568" y="533400"/>
            <a:ext cx="3285490" cy="2751584"/>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2" descr="recumbent fold | Jeoloji, Coğrafya, Fosille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24524" y="3933056"/>
            <a:ext cx="3189744" cy="2376264"/>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4038" descr="C:\Users\user\Desktop\daefbc3c-e671-4006-9091-bbb5df5a654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3568" y="3933056"/>
            <a:ext cx="3384376" cy="244827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814116872"/>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http://4.bp.blogspot.com/-R8oLh9GSVBY/VHVS5sdXQfI/AAAAAAAABKc/-t3qMrvZdKk/s1600/"/>
          <p:cNvPicPr/>
          <p:nvPr/>
        </p:nvPicPr>
        <p:blipFill>
          <a:blip r:embed="rId2">
            <a:extLst>
              <a:ext uri="{28A0092B-C50C-407E-A947-70E740481C1C}">
                <a14:useLocalDpi xmlns:a14="http://schemas.microsoft.com/office/drawing/2010/main" val="0"/>
              </a:ext>
            </a:extLst>
          </a:blip>
          <a:srcRect/>
          <a:stretch>
            <a:fillRect/>
          </a:stretch>
        </p:blipFill>
        <p:spPr bwMode="auto">
          <a:xfrm>
            <a:off x="1585912" y="404664"/>
            <a:ext cx="5972175" cy="5544616"/>
          </a:xfrm>
          <a:prstGeom prst="rect">
            <a:avLst/>
          </a:prstGeom>
          <a:noFill/>
          <a:ln>
            <a:noFill/>
          </a:ln>
        </p:spPr>
      </p:pic>
    </p:spTree>
    <p:extLst>
      <p:ext uri="{BB962C8B-B14F-4D97-AF65-F5344CB8AC3E}">
        <p14:creationId xmlns:p14="http://schemas.microsoft.com/office/powerpoint/2010/main" val="3435112880"/>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08720"/>
            <a:ext cx="7620000" cy="3960440"/>
          </a:xfrm>
        </p:spPr>
        <p:txBody>
          <a:bodyPr/>
          <a:lstStyle/>
          <a:p>
            <a:pPr algn="ctr"/>
            <a:r>
              <a:rPr lang="ar-IQ" sz="8800" b="1" dirty="0"/>
              <a:t>شكرا لكم</a:t>
            </a:r>
          </a:p>
        </p:txBody>
      </p:sp>
    </p:spTree>
    <p:extLst>
      <p:ext uri="{BB962C8B-B14F-4D97-AF65-F5344CB8AC3E}">
        <p14:creationId xmlns:p14="http://schemas.microsoft.com/office/powerpoint/2010/main" val="3088836273"/>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تجاور">
  <a:themeElements>
    <a:clrScheme name="تجاور">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تجاور">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166</TotalTime>
  <Words>372</Words>
  <Application>Microsoft Office PowerPoint</Application>
  <PresentationFormat>عرض على الشاشة (4:3)</PresentationFormat>
  <Paragraphs>30</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تجاور</vt:lpstr>
      <vt:lpstr>المحاضرة الثانية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شكرا لكم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dc:title>
  <dc:creator>USER</dc:creator>
  <cp:lastModifiedBy>almsmara9@gmail.com</cp:lastModifiedBy>
  <cp:revision>14</cp:revision>
  <dcterms:created xsi:type="dcterms:W3CDTF">2025-12-13T14:32:13Z</dcterms:created>
  <dcterms:modified xsi:type="dcterms:W3CDTF">2025-12-16T09:13:11Z</dcterms:modified>
</cp:coreProperties>
</file>