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3750" autoAdjust="0"/>
    <p:restoredTop sz="94660"/>
  </p:normalViewPr>
  <p:slideViewPr>
    <p:cSldViewPr>
      <p:cViewPr>
        <p:scale>
          <a:sx n="90" d="100"/>
          <a:sy n="90" d="100"/>
        </p:scale>
        <p:origin x="-786"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slide" Target="slides/slide6.xml" /><Relationship Id="rId12"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presProps" Target="presProps.xml" /><Relationship Id="rId5" Type="http://schemas.openxmlformats.org/officeDocument/2006/relationships/slide" Target="slides/slide4.xml" /><Relationship Id="rId10" Type="http://schemas.openxmlformats.org/officeDocument/2006/relationships/slide" Target="slides/slide9.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tableStyles" Target="tableStyles.xml" /></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jpe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 /><Relationship Id="rId2" Type="http://schemas.openxmlformats.org/officeDocument/2006/relationships/image" Target="../media/image3.jpe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شريحة عنوان">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ar-SA"/>
              <a:t>انقر لتحرير نمط العنوان الرئيسي</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1B8ABB09-4A1D-463E-8065-109CC2B7EFAA}" type="datetimeFigureOut">
              <a:rPr lang="ar-SA" smtClean="0"/>
              <a:t>03/07/1447</a:t>
            </a:fld>
            <a:endParaRPr lang="ar-SA"/>
          </a:p>
        </p:txBody>
      </p:sp>
      <p:sp>
        <p:nvSpPr>
          <p:cNvPr id="5" name="Footer Placeholder 4"/>
          <p:cNvSpPr>
            <a:spLocks noGrp="1"/>
          </p:cNvSpPr>
          <p:nvPr>
            <p:ph type="ftr" sz="quarter" idx="11"/>
          </p:nvPr>
        </p:nvSpPr>
        <p:spPr>
          <a:xfrm>
            <a:off x="1174044" y="5357592"/>
            <a:ext cx="5034845" cy="365125"/>
          </a:xfrm>
        </p:spPr>
        <p:txBody>
          <a:bodyPr/>
          <a:lstStyle/>
          <a:p>
            <a:endParaRPr lang="ar-SA"/>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Content Placeholder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03/07/1447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ar-SA"/>
              <a:t>انقر لتحرير نمط العنوان الرئيسي</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Date Placeholder 3"/>
          <p:cNvSpPr>
            <a:spLocks noGrp="1"/>
          </p:cNvSpPr>
          <p:nvPr>
            <p:ph type="dt" sz="half" idx="10"/>
          </p:nvPr>
        </p:nvSpPr>
        <p:spPr/>
        <p:txBody>
          <a:bodyPr/>
          <a:lstStyle/>
          <a:p>
            <a:fld id="{1B8ABB09-4A1D-463E-8065-109CC2B7EFAA}" type="datetimeFigureOut">
              <a:rPr lang="ar-SA" smtClean="0"/>
              <a:t>03/07/1447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5" name="Date Placeholder 4"/>
          <p:cNvSpPr>
            <a:spLocks noGrp="1"/>
          </p:cNvSpPr>
          <p:nvPr>
            <p:ph type="dt" sz="half" idx="10"/>
          </p:nvPr>
        </p:nvSpPr>
        <p:spPr/>
        <p:txBody>
          <a:bodyPr/>
          <a:lstStyle/>
          <a:p>
            <a:fld id="{1B8ABB09-4A1D-463E-8065-109CC2B7EFAA}" type="datetimeFigureOut">
              <a:rPr lang="ar-SA" smtClean="0"/>
              <a:t>03/07/1447</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0B34F065-1154-456A-91E3-76DE8E75E17B}" type="slidenum">
              <a:rPr lang="ar-SA" smtClean="0"/>
              <a:t>‹#›</a:t>
            </a:fld>
            <a:endParaRPr lang="ar-SA"/>
          </a:p>
        </p:txBody>
      </p:sp>
      <p:sp>
        <p:nvSpPr>
          <p:cNvPr id="9" name="Content Placeholder 8"/>
          <p:cNvSpPr>
            <a:spLocks noGrp="1"/>
          </p:cNvSpPr>
          <p:nvPr>
            <p:ph sz="quarter" idx="13"/>
          </p:nvPr>
        </p:nvSpPr>
        <p:spPr>
          <a:xfrm>
            <a:off x="1298448" y="2121407"/>
            <a:ext cx="3200400" cy="3602736"/>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a:t>انقر لتحرير نمط العنوان الرئيسي</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7" name="Date Placeholder 6"/>
          <p:cNvSpPr>
            <a:spLocks noGrp="1"/>
          </p:cNvSpPr>
          <p:nvPr>
            <p:ph type="dt" sz="half" idx="10"/>
          </p:nvPr>
        </p:nvSpPr>
        <p:spPr/>
        <p:txBody>
          <a:bodyPr/>
          <a:lstStyle/>
          <a:p>
            <a:fld id="{1B8ABB09-4A1D-463E-8065-109CC2B7EFAA}" type="datetimeFigureOut">
              <a:rPr lang="ar-SA" smtClean="0"/>
              <a:t>03/07/1447</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0B34F065-1154-456A-91E3-76DE8E75E17B}" type="slidenum">
              <a:rPr lang="ar-SA" smtClean="0"/>
              <a:t>‹#›</a:t>
            </a:fld>
            <a:endParaRPr lang="ar-SA"/>
          </a:p>
        </p:txBody>
      </p:sp>
      <p:sp>
        <p:nvSpPr>
          <p:cNvPr id="11" name="Content Placeholder 10"/>
          <p:cNvSpPr>
            <a:spLocks noGrp="1"/>
          </p:cNvSpPr>
          <p:nvPr>
            <p:ph sz="quarter" idx="13"/>
          </p:nvPr>
        </p:nvSpPr>
        <p:spPr>
          <a:xfrm>
            <a:off x="1298448" y="2944368"/>
            <a:ext cx="3227832" cy="2779776"/>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Date Placeholder 2"/>
          <p:cNvSpPr>
            <a:spLocks noGrp="1"/>
          </p:cNvSpPr>
          <p:nvPr>
            <p:ph type="dt" sz="half" idx="10"/>
          </p:nvPr>
        </p:nvSpPr>
        <p:spPr/>
        <p:txBody>
          <a:bodyPr/>
          <a:lstStyle/>
          <a:p>
            <a:fld id="{1B8ABB09-4A1D-463E-8065-109CC2B7EFAA}" type="datetimeFigureOut">
              <a:rPr lang="ar-SA" smtClean="0"/>
              <a:t>03/07/1447</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ABB09-4A1D-463E-8065-109CC2B7EFAA}" type="datetimeFigureOut">
              <a:rPr lang="ar-SA" smtClean="0"/>
              <a:t>03/07/1447</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ar-SA"/>
              <a:t>انقر لتحرير نمط العنوان الرئيسي</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a:xfrm rot="60000">
            <a:off x="6341698" y="5885672"/>
            <a:ext cx="1213821" cy="365125"/>
          </a:xfrm>
        </p:spPr>
        <p:txBody>
          <a:bodyPr/>
          <a:lstStyle/>
          <a:p>
            <a:fld id="{1B8ABB09-4A1D-463E-8065-109CC2B7EFAA}" type="datetimeFigureOut">
              <a:rPr lang="ar-SA" smtClean="0"/>
              <a:t>03/07/1447</a:t>
            </a:fld>
            <a:endParaRPr lang="ar-SA"/>
          </a:p>
        </p:txBody>
      </p:sp>
      <p:sp>
        <p:nvSpPr>
          <p:cNvPr id="6" name="Footer Placeholder 5"/>
          <p:cNvSpPr>
            <a:spLocks noGrp="1"/>
          </p:cNvSpPr>
          <p:nvPr>
            <p:ph type="ftr" sz="quarter" idx="11"/>
          </p:nvPr>
        </p:nvSpPr>
        <p:spPr>
          <a:xfrm rot="-60000">
            <a:off x="914554" y="5829261"/>
            <a:ext cx="3522607" cy="365125"/>
          </a:xfrm>
        </p:spPr>
        <p:txBody>
          <a:bodyPr/>
          <a:lstStyle/>
          <a:p>
            <a:endParaRPr lang="ar-SA"/>
          </a:p>
        </p:txBody>
      </p:sp>
      <p:sp>
        <p:nvSpPr>
          <p:cNvPr id="7" name="Slide Number Placeholder 6"/>
          <p:cNvSpPr>
            <a:spLocks noGrp="1"/>
          </p:cNvSpPr>
          <p:nvPr>
            <p:ph type="sldNum" sz="quarter" idx="12"/>
          </p:nvPr>
        </p:nvSpPr>
        <p:spPr>
          <a:xfrm rot="60000">
            <a:off x="7557313" y="5896961"/>
            <a:ext cx="554023" cy="365125"/>
          </a:xfrm>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ar-SA"/>
              <a:t>انقر لتحرير نمط العنوان الرئيسي</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a:t>انقر فوق الأيقونة لإضافة صورة</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Date Placeholder 4"/>
          <p:cNvSpPr>
            <a:spLocks noGrp="1"/>
          </p:cNvSpPr>
          <p:nvPr>
            <p:ph type="dt" sz="half" idx="10"/>
          </p:nvPr>
        </p:nvSpPr>
        <p:spPr>
          <a:xfrm rot="60000">
            <a:off x="6345936" y="5888737"/>
            <a:ext cx="1213821" cy="365125"/>
          </a:xfrm>
        </p:spPr>
        <p:txBody>
          <a:bodyPr/>
          <a:lstStyle/>
          <a:p>
            <a:fld id="{1B8ABB09-4A1D-463E-8065-109CC2B7EFAA}" type="datetimeFigureOut">
              <a:rPr lang="ar-SA" smtClean="0"/>
              <a:t>03/07/1447</a:t>
            </a:fld>
            <a:endParaRPr lang="ar-SA"/>
          </a:p>
        </p:txBody>
      </p:sp>
      <p:sp>
        <p:nvSpPr>
          <p:cNvPr id="6" name="Footer Placeholder 5"/>
          <p:cNvSpPr>
            <a:spLocks noGrp="1"/>
          </p:cNvSpPr>
          <p:nvPr>
            <p:ph type="ftr" sz="quarter" idx="11"/>
          </p:nvPr>
        </p:nvSpPr>
        <p:spPr>
          <a:xfrm rot="-60000">
            <a:off x="914569" y="5831037"/>
            <a:ext cx="3319043" cy="365125"/>
          </a:xfrm>
        </p:spPr>
        <p:txBody>
          <a:bodyPr/>
          <a:lstStyle/>
          <a:p>
            <a:endParaRPr lang="ar-SA"/>
          </a:p>
        </p:txBody>
      </p:sp>
      <p:sp>
        <p:nvSpPr>
          <p:cNvPr id="7" name="Slide Number Placeholder 6"/>
          <p:cNvSpPr>
            <a:spLocks noGrp="1"/>
          </p:cNvSpPr>
          <p:nvPr>
            <p:ph type="sldNum" sz="quarter" idx="12"/>
          </p:nvPr>
        </p:nvSpPr>
        <p:spPr>
          <a:xfrm rot="60000">
            <a:off x="7562089" y="5900026"/>
            <a:ext cx="554023" cy="365125"/>
          </a:xfrm>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a:t>انقر لتحرير نمط العنوان الرئيسي</a:t>
            </a:r>
            <a:endParaRPr lang="en-US"/>
          </a:p>
        </p:txBody>
      </p:sp>
      <p:sp>
        <p:nvSpPr>
          <p:cNvPr id="3" name="Vertical Text Placeholder 2"/>
          <p:cNvSpPr>
            <a:spLocks noGrp="1"/>
          </p:cNvSpPr>
          <p:nvPr>
            <p:ph type="body" orient="vert" idx="1"/>
          </p:nvPr>
        </p:nvSpPr>
        <p:spPr/>
        <p:txBody>
          <a:bodyPr vert="eaVert" anchor="ct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03/07/1447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ar-SA"/>
              <a:t>انقر لتحرير نمط العنوان الرئيسي</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a:p>
        </p:txBody>
      </p:sp>
      <p:sp>
        <p:nvSpPr>
          <p:cNvPr id="4" name="Date Placeholder 3"/>
          <p:cNvSpPr>
            <a:spLocks noGrp="1"/>
          </p:cNvSpPr>
          <p:nvPr>
            <p:ph type="dt" sz="half" idx="10"/>
          </p:nvPr>
        </p:nvSpPr>
        <p:spPr/>
        <p:txBody>
          <a:bodyPr/>
          <a:lstStyle/>
          <a:p>
            <a:fld id="{1B8ABB09-4A1D-463E-8065-109CC2B7EFAA}" type="datetimeFigureOut">
              <a:rPr lang="ar-SA" smtClean="0"/>
              <a:t>03/07/1447</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image" Target="../media/image3.jpeg"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image" Target="../media/image4.png"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3"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4"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4"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ar-SA"/>
              <a:t>انقر لتحرير نمط العنوان الرئيسي</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1B8ABB09-4A1D-463E-8065-109CC2B7EFAA}" type="datetimeFigureOut">
              <a:rPr lang="ar-SA" smtClean="0"/>
              <a:t>03/07/1447</a:t>
            </a:fld>
            <a:endParaRPr lang="ar-SA"/>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ar-SA"/>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xStyles>
    <p:titleStyle>
      <a:lvl1pPr algn="ctr" defTabSz="914400" rtl="1" eaLnBrk="1" latinLnBrk="0" hangingPunct="1">
        <a:spcBef>
          <a:spcPct val="0"/>
        </a:spcBef>
        <a:buNone/>
        <a:defRPr sz="4400" kern="1200">
          <a:solidFill>
            <a:schemeClr val="tx1"/>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74320" indent="-274320" algn="r" defTabSz="914400" rtl="1"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r" defTabSz="914400" rtl="1"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r" defTabSz="914400" rtl="1"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r" defTabSz="914400" rtl="1"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r" defTabSz="914400" rtl="1"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image" Target="../media/image7.jpeg" /><Relationship Id="rId2" Type="http://schemas.openxmlformats.org/officeDocument/2006/relationships/image" Target="../media/image6.pn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9.jpe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2" Type="http://schemas.openxmlformats.org/officeDocument/2006/relationships/image" Target="../media/image10.jpe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image" Target="../media/image12.jpeg" /><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a:t>الصدوع والاشكال البنيوية الناتجة عنها</a:t>
            </a:r>
          </a:p>
        </p:txBody>
      </p:sp>
    </p:spTree>
    <p:extLst>
      <p:ext uri="{BB962C8B-B14F-4D97-AF65-F5344CB8AC3E}">
        <p14:creationId xmlns:p14="http://schemas.microsoft.com/office/powerpoint/2010/main" val="1024074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971600" y="695593"/>
            <a:ext cx="6912768" cy="4893647"/>
          </a:xfrm>
          <a:prstGeom prst="rect">
            <a:avLst/>
          </a:prstGeom>
        </p:spPr>
        <p:txBody>
          <a:bodyPr wrap="square">
            <a:spAutoFit/>
          </a:bodyPr>
          <a:lstStyle/>
          <a:p>
            <a:pPr algn="just"/>
            <a:r>
              <a:rPr lang="ar-IQ" sz="2400" dirty="0"/>
              <a:t>الصدع بانه </a:t>
            </a:r>
            <a:r>
              <a:rPr lang="ar-KW" sz="2400" dirty="0"/>
              <a:t>عبارة عن كسر </a:t>
            </a:r>
            <a:r>
              <a:rPr lang="ar-IQ" sz="2400" dirty="0"/>
              <a:t>في صخور القشرة الأرضية </a:t>
            </a:r>
            <a:r>
              <a:rPr lang="ar-KW" sz="2400" dirty="0"/>
              <a:t> يصاحبه زحزحة للصخور على جانبيه،  </a:t>
            </a:r>
            <a:r>
              <a:rPr lang="ar-IQ" sz="2400" dirty="0"/>
              <a:t>سواء في </a:t>
            </a:r>
            <a:r>
              <a:rPr lang="ar-IQ" sz="2400" dirty="0" err="1"/>
              <a:t>الإتجاه</a:t>
            </a:r>
            <a:r>
              <a:rPr lang="ar-IQ" sz="2400" dirty="0"/>
              <a:t> الرأسي أو الأفقي ويحدث هذا نتيجة للضغط الشديد أو الشد الذي تسببه حركات القشرة الأرضية سواء كان تأثير هذه القوى رأسيا أم أفقيا.  </a:t>
            </a:r>
          </a:p>
          <a:p>
            <a:pPr algn="just"/>
            <a:r>
              <a:rPr lang="ar-IQ" sz="2400" dirty="0"/>
              <a:t> </a:t>
            </a:r>
            <a:r>
              <a:rPr lang="ar-AE" sz="2400" dirty="0"/>
              <a:t>(عناصر الصدع) : </a:t>
            </a:r>
            <a:endParaRPr lang="en-US" sz="2400" dirty="0"/>
          </a:p>
          <a:p>
            <a:pPr lvl="0" algn="just"/>
            <a:r>
              <a:rPr lang="ar-KW" sz="2400" b="1" dirty="0"/>
              <a:t>مستوى التصدع </a:t>
            </a:r>
            <a:r>
              <a:rPr lang="ar-AE" sz="2400" b="1" dirty="0"/>
              <a:t>(سطح الصدع )</a:t>
            </a:r>
            <a:r>
              <a:rPr lang="en-US" sz="2400" b="1" dirty="0"/>
              <a:t> </a:t>
            </a:r>
            <a:r>
              <a:rPr lang="ar-KW" sz="2400" dirty="0"/>
              <a:t>:</a:t>
            </a:r>
            <a:r>
              <a:rPr lang="ar-AE" sz="2400" dirty="0"/>
              <a:t>هو </a:t>
            </a:r>
            <a:r>
              <a:rPr lang="ar-KW" sz="2400" dirty="0"/>
              <a:t> المستوى الذي ي</a:t>
            </a:r>
            <a:r>
              <a:rPr lang="ar-AE" sz="2400" dirty="0"/>
              <a:t>حدث</a:t>
            </a:r>
            <a:r>
              <a:rPr lang="ar-KW" sz="2400" dirty="0"/>
              <a:t> علي</a:t>
            </a:r>
            <a:r>
              <a:rPr lang="ar-AE" sz="2400" dirty="0"/>
              <a:t>ه </a:t>
            </a:r>
            <a:r>
              <a:rPr lang="ar-KW" sz="2400" dirty="0"/>
              <a:t>كسر الصخور.</a:t>
            </a:r>
            <a:r>
              <a:rPr lang="ar-IQ" sz="2400" dirty="0"/>
              <a:t> </a:t>
            </a:r>
            <a:r>
              <a:rPr lang="ar-IQ" sz="2400" dirty="0" err="1"/>
              <a:t>والتى</a:t>
            </a:r>
            <a:r>
              <a:rPr lang="ar-IQ" sz="2400" dirty="0"/>
              <a:t> يحدد نوعية الفالق سواء كان عاديا أو فالقا معكوسا .</a:t>
            </a:r>
            <a:endParaRPr lang="en-US" sz="2400" dirty="0"/>
          </a:p>
          <a:p>
            <a:pPr lvl="0" algn="just"/>
            <a:r>
              <a:rPr lang="ar-IQ" sz="2400" b="1" dirty="0"/>
              <a:t>رمية الصدع:- </a:t>
            </a:r>
            <a:r>
              <a:rPr lang="ar-IQ" sz="2400" dirty="0"/>
              <a:t>هو المسافة الراسية او الازاحة الرأسية للطبقات الصخرية على جانبي الفالق.</a:t>
            </a:r>
          </a:p>
          <a:p>
            <a:pPr lvl="0" algn="just"/>
            <a:r>
              <a:rPr lang="ar-IQ" sz="2400" dirty="0"/>
              <a:t>تصنف الصدوع اعتمادا على نوع القوة المسببة لها اذا كانت قوى ضغط او شد، او اعتمادا على ميل الصدع واتجاه الحركة المسببة لكتل الصخور على جانبي الصدع أو كذلك اعتمادا على طريقة وجود هذه الصدوع في الطبيعة وترتيبها.</a:t>
            </a:r>
            <a:endParaRPr lang="en-US" sz="2400" dirty="0"/>
          </a:p>
        </p:txBody>
      </p:sp>
    </p:spTree>
    <p:extLst>
      <p:ext uri="{BB962C8B-B14F-4D97-AF65-F5344CB8AC3E}">
        <p14:creationId xmlns:p14="http://schemas.microsoft.com/office/powerpoint/2010/main" val="329964595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ontent Placeholder 3" descr="نتيجة بحث الصور عن pdf تعريف الصدوع والفوالق"/>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2" y="332656"/>
            <a:ext cx="8136904" cy="576064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05252877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مستطيل 8"/>
          <p:cNvSpPr/>
          <p:nvPr/>
        </p:nvSpPr>
        <p:spPr>
          <a:xfrm>
            <a:off x="755576" y="710694"/>
            <a:ext cx="7344816" cy="2862322"/>
          </a:xfrm>
          <a:prstGeom prst="rect">
            <a:avLst/>
          </a:prstGeom>
        </p:spPr>
        <p:txBody>
          <a:bodyPr wrap="square">
            <a:spAutoFit/>
          </a:bodyPr>
          <a:lstStyle/>
          <a:p>
            <a:r>
              <a:rPr lang="ar-IQ" b="1" dirty="0"/>
              <a:t>ومن اهم انواع الصدوع:</a:t>
            </a:r>
          </a:p>
          <a:p>
            <a:r>
              <a:rPr lang="ar-KW" b="1" dirty="0"/>
              <a:t>(1) </a:t>
            </a:r>
            <a:r>
              <a:rPr lang="ar-IQ" b="1" dirty="0"/>
              <a:t>ال</a:t>
            </a:r>
            <a:r>
              <a:rPr lang="ar-KW" b="1" dirty="0"/>
              <a:t>صدع </a:t>
            </a:r>
            <a:r>
              <a:rPr lang="ar-IQ" b="1" dirty="0"/>
              <a:t>ال</a:t>
            </a:r>
            <a:r>
              <a:rPr lang="ar-KW" b="1" dirty="0"/>
              <a:t>عادي </a:t>
            </a:r>
            <a:r>
              <a:rPr lang="en-US" b="1" dirty="0"/>
              <a:t>Normal Fault</a:t>
            </a:r>
            <a:r>
              <a:rPr lang="ar-IQ" b="1" dirty="0"/>
              <a:t>:</a:t>
            </a:r>
            <a:endParaRPr lang="en-US" dirty="0"/>
          </a:p>
          <a:p>
            <a:r>
              <a:rPr lang="en-US" dirty="0"/>
              <a:t>     </a:t>
            </a:r>
            <a:r>
              <a:rPr lang="ar-IQ" dirty="0"/>
              <a:t>ينتج اساسا من عمليات شد الطبقات الصخرية ومن ثم فانه يعرف باسم صدع الشد ، ويتميز الصدع العادي بان اتجاه ميل الصدع  يتفق مع اتجاه الرمية.  زاوية الصدع </a:t>
            </a:r>
            <a:r>
              <a:rPr lang="en-US" dirty="0"/>
              <a:t>,</a:t>
            </a:r>
            <a:r>
              <a:rPr lang="ar-IQ" dirty="0"/>
              <a:t>تتراوح زاوية سطح الصدع بين (45-90)درجة ، ونتيجة لرمي الطبقات الى الاسفل فان الحائط العلوي ينخفض منسوبة عن الحائط الاسفل .</a:t>
            </a:r>
          </a:p>
          <a:p>
            <a:r>
              <a:rPr lang="ar-KW" dirty="0"/>
              <a:t>ويشكل هذا النوع من الصدع ظاهرة يطلق عليها اسم </a:t>
            </a:r>
            <a:r>
              <a:rPr lang="ar-KW" dirty="0" err="1"/>
              <a:t>الكويستا</a:t>
            </a:r>
            <a:r>
              <a:rPr lang="ar-KW" dirty="0"/>
              <a:t> </a:t>
            </a:r>
            <a:r>
              <a:rPr lang="ar-IQ" dirty="0"/>
              <a:t>ويطلق على المظهر الأرضي الذي تكون له وجه شديد الانحدار في أحد الجوانب ويكون هذا الانحدار عكس ميل الطبقات، والوجه الاخر خفيف الانحدار ويكون سطح مع ميل الطبقات الصخرية.</a:t>
            </a:r>
            <a:endParaRPr lang="en-US" dirty="0"/>
          </a:p>
          <a:p>
            <a:endParaRPr lang="en-US" dirty="0"/>
          </a:p>
        </p:txBody>
      </p:sp>
      <p:pic>
        <p:nvPicPr>
          <p:cNvPr id="14" name="Picture 2" descr="What is a fault? Normal, reverse and strike-slip faults"/>
          <p:cNvPicPr/>
          <p:nvPr/>
        </p:nvPicPr>
        <p:blipFill>
          <a:blip r:embed="rId2">
            <a:extLst>
              <a:ext uri="{28A0092B-C50C-407E-A947-70E740481C1C}">
                <a14:useLocalDpi xmlns:a14="http://schemas.microsoft.com/office/drawing/2010/main" val="0"/>
              </a:ext>
            </a:extLst>
          </a:blip>
          <a:srcRect/>
          <a:stretch>
            <a:fillRect/>
          </a:stretch>
        </p:blipFill>
        <p:spPr bwMode="auto">
          <a:xfrm>
            <a:off x="4499992" y="3573016"/>
            <a:ext cx="3816424" cy="2664296"/>
          </a:xfrm>
          <a:prstGeom prst="rect">
            <a:avLst/>
          </a:prstGeom>
          <a:noFill/>
          <a:ln>
            <a:noFill/>
          </a:ln>
        </p:spPr>
      </p:pic>
      <p:pic>
        <p:nvPicPr>
          <p:cNvPr id="15" name="Picture 2" descr="Normal fault -- Talampaya Canyon, Argentina | Geology, Geology rocks, Earth  science"/>
          <p:cNvPicPr/>
          <p:nvPr/>
        </p:nvPicPr>
        <p:blipFill>
          <a:blip r:embed="rId3">
            <a:extLst>
              <a:ext uri="{28A0092B-C50C-407E-A947-70E740481C1C}">
                <a14:useLocalDpi xmlns:a14="http://schemas.microsoft.com/office/drawing/2010/main" val="0"/>
              </a:ext>
            </a:extLst>
          </a:blip>
          <a:srcRect/>
          <a:stretch>
            <a:fillRect/>
          </a:stretch>
        </p:blipFill>
        <p:spPr bwMode="auto">
          <a:xfrm>
            <a:off x="899592" y="3573016"/>
            <a:ext cx="3456383" cy="2664296"/>
          </a:xfrm>
          <a:prstGeom prst="rect">
            <a:avLst/>
          </a:prstGeom>
          <a:noFill/>
          <a:ln>
            <a:noFill/>
          </a:ln>
        </p:spPr>
      </p:pic>
    </p:spTree>
    <p:extLst>
      <p:ext uri="{BB962C8B-B14F-4D97-AF65-F5344CB8AC3E}">
        <p14:creationId xmlns:p14="http://schemas.microsoft.com/office/powerpoint/2010/main" val="389590945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755576" y="799544"/>
            <a:ext cx="6840760" cy="1477328"/>
          </a:xfrm>
          <a:prstGeom prst="rect">
            <a:avLst/>
          </a:prstGeom>
        </p:spPr>
        <p:txBody>
          <a:bodyPr wrap="square">
            <a:spAutoFit/>
          </a:bodyPr>
          <a:lstStyle/>
          <a:p>
            <a:r>
              <a:rPr lang="ar-KW" b="1" dirty="0"/>
              <a:t>(2) </a:t>
            </a:r>
            <a:r>
              <a:rPr lang="ar-IQ" b="1" dirty="0"/>
              <a:t>ال</a:t>
            </a:r>
            <a:r>
              <a:rPr lang="ar-KW" b="1" dirty="0"/>
              <a:t>صدع </a:t>
            </a:r>
            <a:r>
              <a:rPr lang="ar-IQ" b="1" dirty="0"/>
              <a:t>ال</a:t>
            </a:r>
            <a:r>
              <a:rPr lang="ar-KW" b="1" dirty="0"/>
              <a:t>معكوس</a:t>
            </a:r>
            <a:r>
              <a:rPr lang="ar-IQ" b="1" dirty="0"/>
              <a:t> (</a:t>
            </a:r>
            <a:r>
              <a:rPr lang="en-US" b="1" dirty="0"/>
              <a:t>Reverse or Thrust Fault </a:t>
            </a:r>
            <a:r>
              <a:rPr lang="ar-IQ" b="1" dirty="0"/>
              <a:t>) :</a:t>
            </a:r>
            <a:endParaRPr lang="en-US" dirty="0"/>
          </a:p>
          <a:p>
            <a:r>
              <a:rPr lang="ar-IQ" dirty="0"/>
              <a:t>يحدث هذا النوع نتيجة عمليات الضغط (صدع الضغط) لذلك يعرف بصدع الضغط (</a:t>
            </a:r>
            <a:r>
              <a:rPr lang="en-US" dirty="0"/>
              <a:t>Compression Fault </a:t>
            </a:r>
            <a:r>
              <a:rPr lang="ar-IQ" dirty="0"/>
              <a:t>) وفيه تكون اتجاه الرمية في اتجاه مضاد لميل الصدع ونتيجة لذلك </a:t>
            </a:r>
            <a:r>
              <a:rPr lang="ar-KW" dirty="0"/>
              <a:t>يتحرك</a:t>
            </a:r>
            <a:r>
              <a:rPr lang="ar-KW" b="1" dirty="0"/>
              <a:t> </a:t>
            </a:r>
            <a:r>
              <a:rPr lang="ar-KW" dirty="0"/>
              <a:t>الحائط ال</a:t>
            </a:r>
            <a:r>
              <a:rPr lang="ar-IQ" dirty="0"/>
              <a:t>علوي</a:t>
            </a:r>
            <a:r>
              <a:rPr lang="ar-IQ" b="1" dirty="0"/>
              <a:t>  </a:t>
            </a:r>
            <a:r>
              <a:rPr lang="ar-KW" dirty="0"/>
              <a:t>إلى الأعلى مقارنة بالحائط السفلي. </a:t>
            </a:r>
            <a:r>
              <a:rPr lang="ar-IQ" dirty="0"/>
              <a:t> ويصاحب هذا النوع مراحل تكوين الطيات المضطجعة او النائمة .</a:t>
            </a:r>
            <a:endParaRPr lang="en-US" dirty="0"/>
          </a:p>
        </p:txBody>
      </p:sp>
      <p:pic>
        <p:nvPicPr>
          <p:cNvPr id="3" name="Picture 5" descr="What is a fault? Normal, reverse and strike-slip faults"/>
          <p:cNvPicPr/>
          <p:nvPr/>
        </p:nvPicPr>
        <p:blipFill>
          <a:blip r:embed="rId2">
            <a:extLst>
              <a:ext uri="{28A0092B-C50C-407E-A947-70E740481C1C}">
                <a14:useLocalDpi xmlns:a14="http://schemas.microsoft.com/office/drawing/2010/main" val="0"/>
              </a:ext>
            </a:extLst>
          </a:blip>
          <a:srcRect/>
          <a:stretch>
            <a:fillRect/>
          </a:stretch>
        </p:blipFill>
        <p:spPr bwMode="auto">
          <a:xfrm>
            <a:off x="1146820" y="2204864"/>
            <a:ext cx="6521524"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50673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مستطيل 1"/>
          <p:cNvSpPr/>
          <p:nvPr/>
        </p:nvSpPr>
        <p:spPr>
          <a:xfrm>
            <a:off x="1277888" y="716503"/>
            <a:ext cx="6462464" cy="1200329"/>
          </a:xfrm>
          <a:prstGeom prst="rect">
            <a:avLst/>
          </a:prstGeom>
        </p:spPr>
        <p:txBody>
          <a:bodyPr wrap="square">
            <a:spAutoFit/>
          </a:bodyPr>
          <a:lstStyle/>
          <a:p>
            <a:r>
              <a:rPr lang="ar-IQ" b="1" dirty="0"/>
              <a:t>3. الصدع الافقي(الانزلاقي)</a:t>
            </a:r>
            <a:r>
              <a:rPr lang="en-US" b="1" dirty="0"/>
              <a:t>Wrench Fault </a:t>
            </a:r>
            <a:r>
              <a:rPr lang="ar-IQ" b="1" dirty="0"/>
              <a:t> :</a:t>
            </a:r>
            <a:endParaRPr lang="en-US" dirty="0"/>
          </a:p>
          <a:p>
            <a:r>
              <a:rPr lang="ar-IQ" dirty="0"/>
              <a:t>وهو صدع افقي يحدث في صخور القشرة الارضية بحيث يحافظ على اتزان بدون رفع او خفض لمناسيب سطح الارض، تكون الحركة النسبية في هذا الصدع في اتجاه افقي موازيا لمضرب الصدع</a:t>
            </a:r>
            <a:r>
              <a:rPr lang="ar-IQ" b="1" dirty="0"/>
              <a:t> ،اذ </a:t>
            </a:r>
            <a:r>
              <a:rPr lang="ar-IQ" dirty="0"/>
              <a:t>لا يمكن تمييز الحائط العلوي او الحائط السفلي. </a:t>
            </a:r>
          </a:p>
        </p:txBody>
      </p:sp>
      <p:pic>
        <p:nvPicPr>
          <p:cNvPr id="3" name="Picture 4" descr="Wrench+fault synonym by Babylon's thesaurus"/>
          <p:cNvPicPr/>
          <p:nvPr/>
        </p:nvPicPr>
        <p:blipFill rotWithShape="1">
          <a:blip r:embed="rId2"/>
          <a:srcRect b="32892"/>
          <a:stretch/>
        </p:blipFill>
        <p:spPr bwMode="auto">
          <a:xfrm>
            <a:off x="1880828" y="2122261"/>
            <a:ext cx="5256584" cy="22098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مستطيل 3"/>
          <p:cNvSpPr/>
          <p:nvPr/>
        </p:nvSpPr>
        <p:spPr>
          <a:xfrm>
            <a:off x="917848" y="4543960"/>
            <a:ext cx="6750496" cy="1477328"/>
          </a:xfrm>
          <a:prstGeom prst="rect">
            <a:avLst/>
          </a:prstGeom>
        </p:spPr>
        <p:txBody>
          <a:bodyPr wrap="square">
            <a:spAutoFit/>
          </a:bodyPr>
          <a:lstStyle/>
          <a:p>
            <a:r>
              <a:rPr lang="ar-IQ" b="1" dirty="0"/>
              <a:t>)الصدوع المركبة </a:t>
            </a:r>
            <a:r>
              <a:rPr lang="en-US" b="1" dirty="0"/>
              <a:t>Compound Faults</a:t>
            </a:r>
            <a:endParaRPr lang="en-US" dirty="0"/>
          </a:p>
          <a:p>
            <a:r>
              <a:rPr lang="ar-IQ" dirty="0"/>
              <a:t>هي عبارة عن مجموعة من الصدوع المتقاربة والتي توجد في ترتيب معين ومن اهمها :</a:t>
            </a:r>
            <a:endParaRPr lang="en-US" dirty="0"/>
          </a:p>
          <a:p>
            <a:r>
              <a:rPr lang="ar-IQ" b="1" dirty="0"/>
              <a:t>1) الصدوع الدرجية </a:t>
            </a:r>
            <a:r>
              <a:rPr lang="en-US" b="1" dirty="0"/>
              <a:t>Step Faults</a:t>
            </a:r>
            <a:r>
              <a:rPr lang="ar-IQ" b="1" dirty="0"/>
              <a:t>:</a:t>
            </a:r>
            <a:endParaRPr lang="en-US" dirty="0"/>
          </a:p>
          <a:p>
            <a:r>
              <a:rPr lang="ar-IQ" dirty="0"/>
              <a:t>مجموعة من الصدوع متوازية في المضرب وتكون رمياتها في اتجاه واحد وتبدو كالسلم او الدرج</a:t>
            </a:r>
          </a:p>
        </p:txBody>
      </p:sp>
    </p:spTree>
    <p:extLst>
      <p:ext uri="{BB962C8B-B14F-4D97-AF65-F5344CB8AC3E}">
        <p14:creationId xmlns:p14="http://schemas.microsoft.com/office/powerpoint/2010/main" val="167620649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p:nvPr/>
        </p:nvPicPr>
        <p:blipFill>
          <a:blip r:embed="rId2">
            <a:extLst>
              <a:ext uri="{28A0092B-C50C-407E-A947-70E740481C1C}">
                <a14:useLocalDpi xmlns:a14="http://schemas.microsoft.com/office/drawing/2010/main" val="0"/>
              </a:ext>
            </a:extLst>
          </a:blip>
          <a:srcRect/>
          <a:stretch>
            <a:fillRect/>
          </a:stretch>
        </p:blipFill>
        <p:spPr bwMode="auto">
          <a:xfrm>
            <a:off x="1115616" y="548680"/>
            <a:ext cx="6336704" cy="2165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مستطيل 2"/>
          <p:cNvSpPr/>
          <p:nvPr/>
        </p:nvSpPr>
        <p:spPr>
          <a:xfrm>
            <a:off x="899592" y="2676976"/>
            <a:ext cx="7200800" cy="3416320"/>
          </a:xfrm>
          <a:prstGeom prst="rect">
            <a:avLst/>
          </a:prstGeom>
        </p:spPr>
        <p:txBody>
          <a:bodyPr wrap="square">
            <a:spAutoFit/>
          </a:bodyPr>
          <a:lstStyle/>
          <a:p>
            <a:r>
              <a:rPr lang="ar-IQ" b="1" dirty="0"/>
              <a:t>2) الصدوع البارزة  </a:t>
            </a:r>
            <a:r>
              <a:rPr lang="en-US" b="1" dirty="0"/>
              <a:t>Horst </a:t>
            </a:r>
            <a:r>
              <a:rPr lang="en-US" b="1" dirty="0" err="1"/>
              <a:t>Falt</a:t>
            </a:r>
            <a:r>
              <a:rPr lang="ar-IQ" b="1" dirty="0"/>
              <a:t>:</a:t>
            </a:r>
            <a:endParaRPr lang="en-US" dirty="0"/>
          </a:p>
          <a:p>
            <a:r>
              <a:rPr lang="ar-IQ" dirty="0"/>
              <a:t> هي صعود كتل صخرية  كتلة عالية من الطبقات على جانبها كتل من نفس الطبقات على مستوى اقل منها ، وتنتج من حدوث صدعين يشتركان في رمية علوية واحدة هي تلك الكتلة العالية ،لذا  فان هذا النوع من الكتل يؤدي الى تكون جبالاً او هضاباً . يلاحظ الشكل ادناه: </a:t>
            </a:r>
            <a:endParaRPr lang="en-US" dirty="0"/>
          </a:p>
          <a:p>
            <a:r>
              <a:rPr lang="ar-IQ" dirty="0"/>
              <a:t>3</a:t>
            </a:r>
            <a:r>
              <a:rPr lang="ar-IQ" b="1" dirty="0"/>
              <a:t>)الصدوع الحوضية</a:t>
            </a:r>
            <a:r>
              <a:rPr lang="en-US" b="1" dirty="0" err="1"/>
              <a:t>Graben</a:t>
            </a:r>
            <a:r>
              <a:rPr lang="en-US" b="1" dirty="0"/>
              <a:t> Fault</a:t>
            </a:r>
            <a:r>
              <a:rPr lang="en-US" dirty="0"/>
              <a:t> </a:t>
            </a:r>
            <a:r>
              <a:rPr lang="ar-IQ" dirty="0"/>
              <a:t>:</a:t>
            </a:r>
            <a:endParaRPr lang="en-US" dirty="0"/>
          </a:p>
          <a:p>
            <a:r>
              <a:rPr lang="ar-IQ" dirty="0"/>
              <a:t>وتسمى ايضا </a:t>
            </a:r>
            <a:r>
              <a:rPr lang="ar-IQ" dirty="0" err="1"/>
              <a:t>بالاخدود</a:t>
            </a:r>
            <a:r>
              <a:rPr lang="ar-IQ" dirty="0"/>
              <a:t> وهي عبارة عن كتلة منخفضة من الطبقات بالنسبة للكتل الجانبية ذات المستوى الاعلى وتنتج من حدوث صدعين يشتركان في رمية سفلية واحدة ،حيث تؤدي عمليات التصدع الى حدوث ارتفاع على الجانبين وهبوط بينهما  هي تلك المنخفضة مما يؤدي الى تكوين احواض مائية تطغى عليها المياه وتكون بحارا وخلجانا ومن امثلتها الصدوع الحوضية خليج عقبة اخدود البحر الاحمر ، واودية الاخدود الافريقي في شرق قارة افريقيا حيث توجد مظاهر </a:t>
            </a:r>
            <a:r>
              <a:rPr lang="ar-IQ" dirty="0" err="1"/>
              <a:t>صدعية</a:t>
            </a:r>
            <a:r>
              <a:rPr lang="ar-IQ" dirty="0"/>
              <a:t> منخفضة شغلتها مجموعة من البحيرات  وتعد الاغوار</a:t>
            </a:r>
            <a:r>
              <a:rPr lang="en-US" dirty="0" err="1"/>
              <a:t>Graben</a:t>
            </a:r>
            <a:r>
              <a:rPr lang="ar-IQ" dirty="0"/>
              <a:t> والظهور</a:t>
            </a:r>
            <a:r>
              <a:rPr lang="en-US" dirty="0"/>
              <a:t>.horst</a:t>
            </a:r>
            <a:r>
              <a:rPr lang="ar-IQ" dirty="0"/>
              <a:t> من البنيات البنائية الأساسية التي تنتج عن حدوث صدوع متوازية. </a:t>
            </a:r>
            <a:endParaRPr lang="en-US" dirty="0"/>
          </a:p>
        </p:txBody>
      </p:sp>
    </p:spTree>
    <p:extLst>
      <p:ext uri="{BB962C8B-B14F-4D97-AF65-F5344CB8AC3E}">
        <p14:creationId xmlns:p14="http://schemas.microsoft.com/office/powerpoint/2010/main" val="363774768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Horst and Graben (Page 6) - Line.17QQ.com"/>
          <p:cNvPicPr/>
          <p:nvPr/>
        </p:nvPicPr>
        <p:blipFill>
          <a:blip r:embed="rId2">
            <a:extLst>
              <a:ext uri="{28A0092B-C50C-407E-A947-70E740481C1C}">
                <a14:useLocalDpi xmlns:a14="http://schemas.microsoft.com/office/drawing/2010/main" val="0"/>
              </a:ext>
            </a:extLst>
          </a:blip>
          <a:srcRect/>
          <a:stretch>
            <a:fillRect/>
          </a:stretch>
        </p:blipFill>
        <p:spPr bwMode="auto">
          <a:xfrm>
            <a:off x="4427984" y="1700808"/>
            <a:ext cx="3528392" cy="3384376"/>
          </a:xfrm>
          <a:prstGeom prst="rect">
            <a:avLst/>
          </a:prstGeom>
          <a:noFill/>
          <a:ln>
            <a:noFill/>
          </a:ln>
        </p:spPr>
      </p:pic>
      <p:pic>
        <p:nvPicPr>
          <p:cNvPr id="3" name="Picture 5" descr="Pull Apart - Grabens | Lunar Reconnaissance Orbiter Camera"/>
          <p:cNvPicPr/>
          <p:nvPr/>
        </p:nvPicPr>
        <p:blipFill>
          <a:blip r:embed="rId3">
            <a:extLst>
              <a:ext uri="{28A0092B-C50C-407E-A947-70E740481C1C}">
                <a14:useLocalDpi xmlns:a14="http://schemas.microsoft.com/office/drawing/2010/main" val="0"/>
              </a:ext>
            </a:extLst>
          </a:blip>
          <a:srcRect/>
          <a:stretch>
            <a:fillRect/>
          </a:stretch>
        </p:blipFill>
        <p:spPr bwMode="auto">
          <a:xfrm>
            <a:off x="1043608" y="1556792"/>
            <a:ext cx="3024336" cy="3384376"/>
          </a:xfrm>
          <a:prstGeom prst="rect">
            <a:avLst/>
          </a:prstGeom>
          <a:noFill/>
          <a:ln>
            <a:noFill/>
          </a:ln>
        </p:spPr>
      </p:pic>
    </p:spTree>
    <p:extLst>
      <p:ext uri="{BB962C8B-B14F-4D97-AF65-F5344CB8AC3E}">
        <p14:creationId xmlns:p14="http://schemas.microsoft.com/office/powerpoint/2010/main" val="25621220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095023" y="2586555"/>
            <a:ext cx="6965245" cy="1202485"/>
          </a:xfrm>
        </p:spPr>
        <p:txBody>
          <a:bodyPr>
            <a:normAutofit/>
          </a:bodyPr>
          <a:lstStyle/>
          <a:p>
            <a:r>
              <a:rPr lang="ar-IQ" sz="5400" b="1" dirty="0"/>
              <a:t>شكرا لكم</a:t>
            </a:r>
          </a:p>
        </p:txBody>
      </p:sp>
      <p:sp>
        <p:nvSpPr>
          <p:cNvPr id="3" name="نجمة ذات 5 نقاط 2"/>
          <p:cNvSpPr/>
          <p:nvPr/>
        </p:nvSpPr>
        <p:spPr>
          <a:xfrm>
            <a:off x="6084168" y="1212776"/>
            <a:ext cx="1656184" cy="1008112"/>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
        <p:nvSpPr>
          <p:cNvPr id="4" name="نجمة ذات 5 نقاط 3"/>
          <p:cNvSpPr/>
          <p:nvPr/>
        </p:nvSpPr>
        <p:spPr>
          <a:xfrm>
            <a:off x="1043608" y="3933056"/>
            <a:ext cx="1440160" cy="1296144"/>
          </a:xfrm>
          <a:prstGeom prst="star5">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72624382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image" Target="../media/image1.jpeg" /></Relationships>
</file>

<file path=ppt/theme/theme1.xml><?xml version="1.0" encoding="utf-8"?>
<a:theme xmlns:a="http://schemas.openxmlformats.org/drawingml/2006/main" name="دبوس تثبيت">
  <a:themeElements>
    <a:clrScheme name="دبوس تثبيت">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دبوس تثبيت">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دبوس تثبيت">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18</TotalTime>
  <Words>559</Words>
  <Application>Microsoft Office PowerPoint</Application>
  <PresentationFormat>عرض على الشاشة (4:3)</PresentationFormat>
  <Paragraphs>23</Paragraphs>
  <Slides>9</Slides>
  <Notes>0</Notes>
  <HiddenSlides>0</HiddenSlides>
  <MMClips>0</MMClips>
  <ScaleCrop>false</ScaleCrop>
  <HeadingPairs>
    <vt:vector size="4" baseType="variant">
      <vt:variant>
        <vt:lpstr>نسق</vt:lpstr>
      </vt:variant>
      <vt:variant>
        <vt:i4>1</vt:i4>
      </vt:variant>
      <vt:variant>
        <vt:lpstr>عناوين الشرائح</vt:lpstr>
      </vt:variant>
      <vt:variant>
        <vt:i4>9</vt:i4>
      </vt:variant>
    </vt:vector>
  </HeadingPairs>
  <TitlesOfParts>
    <vt:vector size="10" baseType="lpstr">
      <vt:lpstr>دبوس تثبيت</vt:lpstr>
      <vt:lpstr>الصدوع والاشكال البنيوية الناتجة عنها</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شكرا لكم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الصدوع والاشكال البنيوية الناتجة عنها</dc:title>
  <dc:creator>USER</dc:creator>
  <cp:lastModifiedBy>almsmara9@gmail.com</cp:lastModifiedBy>
  <cp:revision>4</cp:revision>
  <dcterms:created xsi:type="dcterms:W3CDTF">2025-12-13T14:32:13Z</dcterms:created>
  <dcterms:modified xsi:type="dcterms:W3CDTF">2025-12-22T05:39:38Z</dcterms:modified>
</cp:coreProperties>
</file>