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A09EB4-6472-4687-A986-87C6796A6B64}"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1006126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A09EB4-6472-4687-A986-87C6796A6B64}"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710397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A09EB4-6472-4687-A986-87C6796A6B64}"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1745840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A09EB4-6472-4687-A986-87C6796A6B64}"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1954074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09EB4-6472-4687-A986-87C6796A6B64}"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1648263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A09EB4-6472-4687-A986-87C6796A6B64}"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467404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A09EB4-6472-4687-A986-87C6796A6B64}" type="datetimeFigureOut">
              <a:rPr lang="en-US" smtClean="0"/>
              <a:t>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4040643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A09EB4-6472-4687-A986-87C6796A6B64}" type="datetimeFigureOut">
              <a:rPr lang="en-US" smtClean="0"/>
              <a:t>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1478204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09EB4-6472-4687-A986-87C6796A6B64}" type="datetimeFigureOut">
              <a:rPr lang="en-US" smtClean="0"/>
              <a:t>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67566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09EB4-6472-4687-A986-87C6796A6B64}"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3600585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09EB4-6472-4687-A986-87C6796A6B64}"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679399-701B-479C-9943-92A184CE06AA}" type="slidenum">
              <a:rPr lang="en-US" smtClean="0"/>
              <a:t>‹#›</a:t>
            </a:fld>
            <a:endParaRPr lang="en-US"/>
          </a:p>
        </p:txBody>
      </p:sp>
    </p:spTree>
    <p:extLst>
      <p:ext uri="{BB962C8B-B14F-4D97-AF65-F5344CB8AC3E}">
        <p14:creationId xmlns:p14="http://schemas.microsoft.com/office/powerpoint/2010/main" val="2562178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09EB4-6472-4687-A986-87C6796A6B64}" type="datetimeFigureOut">
              <a:rPr lang="en-US" smtClean="0"/>
              <a:t>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679399-701B-479C-9943-92A184CE06AA}" type="slidenum">
              <a:rPr lang="en-US" smtClean="0"/>
              <a:t>‹#›</a:t>
            </a:fld>
            <a:endParaRPr lang="en-US"/>
          </a:p>
        </p:txBody>
      </p:sp>
    </p:spTree>
    <p:extLst>
      <p:ext uri="{BB962C8B-B14F-4D97-AF65-F5344CB8AC3E}">
        <p14:creationId xmlns:p14="http://schemas.microsoft.com/office/powerpoint/2010/main" val="829871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434975"/>
            <a:ext cx="4648200" cy="860425"/>
          </a:xfrm>
        </p:spPr>
        <p:txBody>
          <a:bodyPr>
            <a:normAutofit fontScale="90000"/>
          </a:bodyPr>
          <a:lstStyle/>
          <a:p>
            <a:r>
              <a:rPr lang="en-US" b="1" dirty="0" smtClean="0">
                <a:latin typeface="Baskerville Old Face" panose="02020602080505020303" pitchFamily="18" charset="0"/>
              </a:rPr>
              <a:t>Anticoagulant</a:t>
            </a:r>
            <a:r>
              <a:rPr lang="en-US" dirty="0" smtClean="0">
                <a:latin typeface="Baskerville Old Face" panose="02020602080505020303" pitchFamily="18" charset="0"/>
              </a:rPr>
              <a:t/>
            </a:r>
            <a:br>
              <a:rPr lang="en-US" dirty="0" smtClean="0">
                <a:latin typeface="Baskerville Old Face" panose="02020602080505020303" pitchFamily="18" charset="0"/>
              </a:rPr>
            </a:br>
            <a:endParaRPr lang="en-US" dirty="0">
              <a:latin typeface="Baskerville Old Face" panose="02020602080505020303" pitchFamily="18" charset="0"/>
            </a:endParaRPr>
          </a:p>
        </p:txBody>
      </p:sp>
      <p:sp>
        <p:nvSpPr>
          <p:cNvPr id="3" name="Subtitle 2"/>
          <p:cNvSpPr>
            <a:spLocks noGrp="1"/>
          </p:cNvSpPr>
          <p:nvPr>
            <p:ph type="subTitle" idx="1"/>
          </p:nvPr>
        </p:nvSpPr>
        <p:spPr>
          <a:xfrm>
            <a:off x="152400" y="1524000"/>
            <a:ext cx="8458200" cy="4191000"/>
          </a:xfrm>
        </p:spPr>
        <p:txBody>
          <a:bodyPr>
            <a:noAutofit/>
          </a:bodyPr>
          <a:lstStyle/>
          <a:p>
            <a:pPr algn="just"/>
            <a:r>
              <a:rPr lang="en-US" sz="2400" b="1" dirty="0" smtClean="0">
                <a:solidFill>
                  <a:schemeClr val="tx1"/>
                </a:solidFill>
                <a:latin typeface="Baskerville Old Face" panose="02020602080505020303" pitchFamily="18" charset="0"/>
              </a:rPr>
              <a:t>Anticoagulants</a:t>
            </a:r>
            <a:r>
              <a:rPr lang="en-US" sz="2400" b="1" dirty="0">
                <a:solidFill>
                  <a:schemeClr val="tx1"/>
                </a:solidFill>
                <a:latin typeface="Baskerville Old Face" panose="02020602080505020303" pitchFamily="18" charset="0"/>
              </a:rPr>
              <a:t>:</a:t>
            </a:r>
            <a:r>
              <a:rPr lang="en-US" sz="2400" dirty="0">
                <a:solidFill>
                  <a:schemeClr val="tx1"/>
                </a:solidFill>
                <a:latin typeface="Baskerville Old Face" panose="02020602080505020303" pitchFamily="18" charset="0"/>
              </a:rPr>
              <a:t> are additives that inhibit clotting of blood and/or plasma. They act either by binding calcium ions or by inhibiting thrombin activity. </a:t>
            </a:r>
          </a:p>
          <a:p>
            <a:pPr algn="just"/>
            <a:r>
              <a:rPr lang="en-US" sz="2400" dirty="0">
                <a:solidFill>
                  <a:schemeClr val="tx1"/>
                </a:solidFill>
                <a:latin typeface="Baskerville Old Face" panose="02020602080505020303" pitchFamily="18" charset="0"/>
              </a:rPr>
              <a:t>Platelets and coagulation factors are activated when blood vessels are punctured, and their activation continues in sample containers that do not contain anticoagulant, leads to clot formation which interfere with many analytical tests.</a:t>
            </a:r>
          </a:p>
          <a:p>
            <a:pPr algn="just"/>
            <a:r>
              <a:rPr lang="en-US" sz="2400" dirty="0">
                <a:solidFill>
                  <a:schemeClr val="tx1"/>
                </a:solidFill>
                <a:latin typeface="Baskerville Old Face" panose="02020602080505020303" pitchFamily="18" charset="0"/>
              </a:rPr>
              <a:t>Most hematology and coagulation procedures must be performed on whole blood or plasma. There for, as soon as the blood is withdrawn from the patient, it is mixed with an anticoagulant to prevent coagulation. The three most commonly used anticoagulants in the hematology laboratory are:</a:t>
            </a:r>
          </a:p>
        </p:txBody>
      </p:sp>
    </p:spTree>
    <p:extLst>
      <p:ext uri="{BB962C8B-B14F-4D97-AF65-F5344CB8AC3E}">
        <p14:creationId xmlns:p14="http://schemas.microsoft.com/office/powerpoint/2010/main" val="2751538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1" i="1" u="sng" dirty="0">
                <a:latin typeface="Baskerville Old Face" panose="02020602080505020303" pitchFamily="18" charset="0"/>
              </a:rPr>
              <a:t>1-EDTA(</a:t>
            </a:r>
            <a:r>
              <a:rPr lang="en-US" b="1" u="sng" dirty="0">
                <a:latin typeface="Baskerville Old Face" panose="02020602080505020303" pitchFamily="18" charset="0"/>
              </a:rPr>
              <a:t>ethylene </a:t>
            </a:r>
            <a:r>
              <a:rPr lang="en-US" b="1" u="sng" dirty="0" err="1">
                <a:latin typeface="Baskerville Old Face" panose="02020602080505020303" pitchFamily="18" charset="0"/>
              </a:rPr>
              <a:t>diamine</a:t>
            </a:r>
            <a:r>
              <a:rPr lang="en-US" b="1" u="sng" dirty="0">
                <a:latin typeface="Baskerville Old Face" panose="02020602080505020303" pitchFamily="18" charset="0"/>
              </a:rPr>
              <a:t> tetra acetic acid</a:t>
            </a:r>
            <a:r>
              <a:rPr lang="en-US" b="1" i="1" u="sng" dirty="0">
                <a:latin typeface="Baskerville Old Face" panose="02020602080505020303" pitchFamily="18" charset="0"/>
              </a:rPr>
              <a:t>) </a:t>
            </a:r>
            <a:endParaRPr lang="en-US" dirty="0">
              <a:latin typeface="Baskerville Old Face" panose="02020602080505020303" pitchFamily="18" charset="0"/>
            </a:endParaRPr>
          </a:p>
          <a:p>
            <a:pPr marL="0" indent="0">
              <a:buNone/>
            </a:pPr>
            <a:r>
              <a:rPr lang="en-US" dirty="0">
                <a:latin typeface="Baskerville Old Face" panose="02020602080505020303" pitchFamily="18" charset="0"/>
              </a:rPr>
              <a:t> </a:t>
            </a:r>
            <a:r>
              <a:rPr lang="en-US" b="1" dirty="0">
                <a:latin typeface="Baskerville Old Face" panose="02020602080505020303" pitchFamily="18" charset="0"/>
              </a:rPr>
              <a:t>Uses</a:t>
            </a:r>
            <a:r>
              <a:rPr lang="en-US" dirty="0">
                <a:latin typeface="Baskerville Old Face" panose="02020602080505020303" pitchFamily="18" charset="0"/>
              </a:rPr>
              <a:t>: EDTA is usually used for blood cell counts</a:t>
            </a:r>
          </a:p>
          <a:p>
            <a:pPr marL="0" indent="0">
              <a:buNone/>
            </a:pPr>
            <a:r>
              <a:rPr lang="en-US" b="1" dirty="0">
                <a:latin typeface="Baskerville Old Face" panose="02020602080505020303" pitchFamily="18" charset="0"/>
              </a:rPr>
              <a:t>Concentration</a:t>
            </a:r>
            <a:r>
              <a:rPr lang="en-US" dirty="0">
                <a:latin typeface="Baskerville Old Face" panose="02020602080505020303" pitchFamily="18" charset="0"/>
              </a:rPr>
              <a:t>: It is used in concentration of 1.2 (± 0.2) mg of salt per one ml of blood.</a:t>
            </a:r>
          </a:p>
          <a:p>
            <a:pPr marL="0" indent="0">
              <a:buNone/>
            </a:pPr>
            <a:r>
              <a:rPr lang="en-US" b="1" dirty="0">
                <a:latin typeface="Baskerville Old Face" panose="02020602080505020303" pitchFamily="18" charset="0"/>
              </a:rPr>
              <a:t>Mode of action</a:t>
            </a:r>
            <a:r>
              <a:rPr lang="en-US" dirty="0">
                <a:latin typeface="Baskerville Old Face" panose="02020602080505020303" pitchFamily="18" charset="0"/>
              </a:rPr>
              <a:t>: EDTA prevents coagulation by binding the calcium in the blood (calcium is required for blood coagulation).</a:t>
            </a:r>
          </a:p>
          <a:p>
            <a:pPr marL="0" indent="0">
              <a:buNone/>
            </a:pPr>
            <a:r>
              <a:rPr lang="en-US" b="1" dirty="0">
                <a:latin typeface="Baskerville Old Face" panose="02020602080505020303" pitchFamily="18" charset="0"/>
              </a:rPr>
              <a:t>Available form: </a:t>
            </a:r>
            <a:r>
              <a:rPr lang="en-US" dirty="0">
                <a:latin typeface="Baskerville Old Face" panose="02020602080505020303" pitchFamily="18" charset="0"/>
              </a:rPr>
              <a:t>It is generally available as the sodium, </a:t>
            </a:r>
            <a:r>
              <a:rPr lang="en-US" dirty="0" err="1">
                <a:latin typeface="Baskerville Old Face" panose="02020602080505020303" pitchFamily="18" charset="0"/>
              </a:rPr>
              <a:t>dipotassium</a:t>
            </a:r>
            <a:r>
              <a:rPr lang="en-US" dirty="0">
                <a:latin typeface="Baskerville Old Face" panose="02020602080505020303" pitchFamily="18" charset="0"/>
              </a:rPr>
              <a:t> or </a:t>
            </a:r>
            <a:r>
              <a:rPr lang="en-US" dirty="0" err="1">
                <a:latin typeface="Baskerville Old Face" panose="02020602080505020303" pitchFamily="18" charset="0"/>
              </a:rPr>
              <a:t>tripotassium</a:t>
            </a:r>
            <a:r>
              <a:rPr lang="en-US" dirty="0">
                <a:latin typeface="Baskerville Old Face" panose="02020602080505020303" pitchFamily="18" charset="0"/>
              </a:rPr>
              <a:t> salt of ethylene </a:t>
            </a:r>
            <a:r>
              <a:rPr lang="en-US" dirty="0" err="1">
                <a:latin typeface="Baskerville Old Face" panose="02020602080505020303" pitchFamily="18" charset="0"/>
              </a:rPr>
              <a:t>diamine</a:t>
            </a:r>
            <a:r>
              <a:rPr lang="en-US" dirty="0">
                <a:latin typeface="Baskerville Old Face" panose="02020602080505020303" pitchFamily="18" charset="0"/>
              </a:rPr>
              <a:t> tetra acetic acid.</a:t>
            </a:r>
          </a:p>
          <a:p>
            <a:pPr marL="0" indent="0">
              <a:buNone/>
            </a:pPr>
            <a:r>
              <a:rPr lang="en-US" dirty="0" err="1">
                <a:latin typeface="Baskerville Old Face" panose="02020602080505020303" pitchFamily="18" charset="0"/>
              </a:rPr>
              <a:t>Dipotassium</a:t>
            </a:r>
            <a:r>
              <a:rPr lang="en-US" dirty="0">
                <a:latin typeface="Baskerville Old Face" panose="02020602080505020303" pitchFamily="18" charset="0"/>
              </a:rPr>
              <a:t> EDTA coat the inside surface of the blood collection tube with a thin layer.</a:t>
            </a:r>
          </a:p>
          <a:p>
            <a:pPr marL="0" indent="0">
              <a:buNone/>
            </a:pPr>
            <a:r>
              <a:rPr lang="en-US" dirty="0">
                <a:latin typeface="Baskerville Old Face" panose="02020602080505020303" pitchFamily="18" charset="0"/>
              </a:rPr>
              <a:t> </a:t>
            </a:r>
          </a:p>
          <a:p>
            <a:pPr marL="0" indent="0">
              <a:buNone/>
            </a:pPr>
            <a:r>
              <a:rPr lang="en-US" dirty="0" err="1">
                <a:latin typeface="Baskerville Old Face" panose="02020602080505020303" pitchFamily="18" charset="0"/>
              </a:rPr>
              <a:t>Tripotassium</a:t>
            </a:r>
            <a:r>
              <a:rPr lang="en-US" dirty="0">
                <a:latin typeface="Baskerville Old Face" panose="02020602080505020303" pitchFamily="18" charset="0"/>
              </a:rPr>
              <a:t> EDTA is added in liquid form.</a:t>
            </a:r>
          </a:p>
          <a:p>
            <a:pPr marL="0" indent="0">
              <a:buNone/>
            </a:pPr>
            <a:r>
              <a:rPr lang="en-US" dirty="0">
                <a:latin typeface="Baskerville Old Face" panose="02020602080505020303" pitchFamily="18" charset="0"/>
              </a:rPr>
              <a:t> </a:t>
            </a:r>
          </a:p>
          <a:p>
            <a:pPr marL="0" indent="0">
              <a:buNone/>
            </a:pPr>
            <a:r>
              <a:rPr lang="en-US" b="1" dirty="0">
                <a:latin typeface="Baskerville Old Face" panose="02020602080505020303" pitchFamily="18" charset="0"/>
              </a:rPr>
              <a:t>Color code</a:t>
            </a:r>
            <a:r>
              <a:rPr lang="en-US" dirty="0">
                <a:latin typeface="Baskerville Old Face" panose="02020602080505020303" pitchFamily="18" charset="0"/>
              </a:rPr>
              <a:t>: Blood collection tube containing EDTA is coded by a pink or lavender colored cap.</a:t>
            </a:r>
          </a:p>
          <a:p>
            <a:pPr marL="0" indent="0">
              <a:buNone/>
            </a:pPr>
            <a:endParaRPr lang="en-US" dirty="0">
              <a:latin typeface="Baskerville Old Face" panose="02020602080505020303" pitchFamily="18" charset="0"/>
            </a:endParaRPr>
          </a:p>
        </p:txBody>
      </p:sp>
    </p:spTree>
    <p:extLst>
      <p:ext uri="{BB962C8B-B14F-4D97-AF65-F5344CB8AC3E}">
        <p14:creationId xmlns:p14="http://schemas.microsoft.com/office/powerpoint/2010/main" val="810378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229600" cy="4525963"/>
          </a:xfrm>
        </p:spPr>
        <p:txBody>
          <a:bodyPr>
            <a:noAutofit/>
          </a:bodyPr>
          <a:lstStyle/>
          <a:p>
            <a:pPr marL="0" indent="0">
              <a:buNone/>
            </a:pPr>
            <a:r>
              <a:rPr lang="en-US" sz="1800" b="1" u="sng" dirty="0">
                <a:latin typeface="Baskerville Old Face" panose="02020602080505020303" pitchFamily="18" charset="0"/>
              </a:rPr>
              <a:t>Excessive concentration of EDTA cause:</a:t>
            </a:r>
            <a:endParaRPr lang="en-US" sz="1800" dirty="0">
              <a:latin typeface="Baskerville Old Face" panose="02020602080505020303" pitchFamily="18" charset="0"/>
            </a:endParaRPr>
          </a:p>
          <a:p>
            <a:pPr marL="0" indent="0">
              <a:buNone/>
            </a:pPr>
            <a:r>
              <a:rPr lang="en-US" sz="1800" dirty="0">
                <a:latin typeface="Baskerville Old Face" panose="02020602080505020303" pitchFamily="18" charset="0"/>
              </a:rPr>
              <a:t>1. Shrinkage of the red blood cells </a:t>
            </a:r>
          </a:p>
          <a:p>
            <a:pPr marL="0" indent="0">
              <a:buNone/>
            </a:pPr>
            <a:r>
              <a:rPr lang="en-US" sz="1800" dirty="0">
                <a:latin typeface="Baskerville Old Face" panose="02020602080505020303" pitchFamily="18" charset="0"/>
              </a:rPr>
              <a:t>2. Changes in the white cells and the platelets will swell and break up causing a falsely increased platelet counts.</a:t>
            </a:r>
          </a:p>
          <a:p>
            <a:pPr marL="0" indent="0">
              <a:buNone/>
            </a:pPr>
            <a:r>
              <a:rPr lang="en-US" sz="1800" b="1" i="1" u="sng" dirty="0">
                <a:latin typeface="Baskerville Old Face" panose="02020602080505020303" pitchFamily="18" charset="0"/>
              </a:rPr>
              <a:t>2-Sodium citrate: </a:t>
            </a:r>
            <a:endParaRPr lang="en-US" sz="1800" dirty="0">
              <a:latin typeface="Baskerville Old Face" panose="02020602080505020303" pitchFamily="18" charset="0"/>
            </a:endParaRPr>
          </a:p>
          <a:p>
            <a:pPr marL="0" indent="0">
              <a:buNone/>
            </a:pPr>
            <a:r>
              <a:rPr lang="en-US" sz="1800" b="1" dirty="0">
                <a:latin typeface="Baskerville Old Face" panose="02020602080505020303" pitchFamily="18" charset="0"/>
              </a:rPr>
              <a:t>Uses: </a:t>
            </a:r>
            <a:r>
              <a:rPr lang="en-US" sz="1800" dirty="0">
                <a:latin typeface="Baskerville Old Face" panose="02020602080505020303" pitchFamily="18" charset="0"/>
              </a:rPr>
              <a:t>used for coagulation tests and ESR</a:t>
            </a:r>
          </a:p>
          <a:p>
            <a:pPr marL="0" indent="0">
              <a:buNone/>
            </a:pPr>
            <a:r>
              <a:rPr lang="en-US" sz="1800" b="1" dirty="0">
                <a:latin typeface="Baskerville Old Face" panose="02020602080505020303" pitchFamily="18" charset="0"/>
              </a:rPr>
              <a:t>Concentration</a:t>
            </a:r>
            <a:r>
              <a:rPr lang="en-US" sz="1800" dirty="0">
                <a:latin typeface="Baskerville Old Face" panose="02020602080505020303" pitchFamily="18" charset="0"/>
              </a:rPr>
              <a:t>:  Is used for coagulation studies in a concentration of 1 part 3.2% sodium citrate to9 part whole blood. </a:t>
            </a:r>
          </a:p>
          <a:p>
            <a:pPr marL="0" indent="0">
              <a:buNone/>
            </a:pPr>
            <a:r>
              <a:rPr lang="en-US" sz="1800" dirty="0">
                <a:latin typeface="Baskerville Old Face" panose="02020602080505020303" pitchFamily="18" charset="0"/>
              </a:rPr>
              <a:t>For the erythrocyte sedimentation rate (ESR), four volumes of blood are added to 1 volume of the sodium citrate solution.</a:t>
            </a:r>
          </a:p>
          <a:p>
            <a:pPr marL="0" indent="0">
              <a:buNone/>
            </a:pPr>
            <a:r>
              <a:rPr lang="ar-SA" sz="1800" dirty="0">
                <a:latin typeface="Baskerville Old Face" panose="02020602080505020303" pitchFamily="18" charset="0"/>
              </a:rPr>
              <a:t> </a:t>
            </a:r>
            <a:endParaRPr lang="en-US" sz="1800" dirty="0">
              <a:latin typeface="Baskerville Old Face" panose="02020602080505020303" pitchFamily="18" charset="0"/>
            </a:endParaRPr>
          </a:p>
          <a:p>
            <a:pPr marL="0" indent="0">
              <a:buNone/>
            </a:pPr>
            <a:r>
              <a:rPr lang="en-US" sz="1800" b="1" dirty="0">
                <a:latin typeface="Baskerville Old Face" panose="02020602080505020303" pitchFamily="18" charset="0"/>
              </a:rPr>
              <a:t>Mode of action</a:t>
            </a:r>
            <a:r>
              <a:rPr lang="en-US" sz="1800" dirty="0">
                <a:latin typeface="Baskerville Old Face" panose="02020602080505020303" pitchFamily="18" charset="0"/>
              </a:rPr>
              <a:t>: Sodium citrate prevents coagulation by binding the calcium of the blood in a soluble complex.</a:t>
            </a:r>
          </a:p>
          <a:p>
            <a:pPr marL="0" indent="0">
              <a:buNone/>
            </a:pPr>
            <a:r>
              <a:rPr lang="en-US" sz="1800" b="1" dirty="0">
                <a:latin typeface="Baskerville Old Face" panose="02020602080505020303" pitchFamily="18" charset="0"/>
              </a:rPr>
              <a:t>Form</a:t>
            </a:r>
            <a:r>
              <a:rPr lang="en-US" sz="1800" dirty="0">
                <a:latin typeface="Baskerville Old Face" panose="02020602080505020303" pitchFamily="18" charset="0"/>
              </a:rPr>
              <a:t>: tri sodium citrate.</a:t>
            </a:r>
          </a:p>
          <a:p>
            <a:pPr marL="0" indent="0">
              <a:buNone/>
            </a:pPr>
            <a:r>
              <a:rPr lang="en-US" sz="1800" b="1" dirty="0">
                <a:latin typeface="Baskerville Old Face" panose="02020602080505020303" pitchFamily="18" charset="0"/>
              </a:rPr>
              <a:t>Color code</a:t>
            </a:r>
            <a:r>
              <a:rPr lang="en-US" sz="1800" dirty="0">
                <a:latin typeface="Baskerville Old Face" panose="02020602080505020303" pitchFamily="18" charset="0"/>
              </a:rPr>
              <a:t>: blue</a:t>
            </a:r>
          </a:p>
          <a:p>
            <a:pPr marL="0" indent="0" fontAlgn="base">
              <a:buNone/>
            </a:pPr>
            <a:r>
              <a:rPr lang="en-US" sz="1800" b="1" dirty="0">
                <a:latin typeface="Baskerville Old Face" panose="02020602080505020303" pitchFamily="18" charset="0"/>
              </a:rPr>
              <a:t>Disadvantages of Sodium Citrate;</a:t>
            </a:r>
            <a:endParaRPr lang="en-US" sz="1800" dirty="0">
              <a:latin typeface="Baskerville Old Face" panose="02020602080505020303" pitchFamily="18" charset="0"/>
            </a:endParaRPr>
          </a:p>
          <a:p>
            <a:pPr marL="0" indent="0" fontAlgn="base">
              <a:buNone/>
            </a:pPr>
            <a:r>
              <a:rPr lang="en-US" sz="1800" dirty="0">
                <a:latin typeface="Baskerville Old Face" panose="02020602080505020303" pitchFamily="18" charset="0"/>
              </a:rPr>
              <a:t>1.      It interferes with many chemical tests</a:t>
            </a:r>
          </a:p>
          <a:p>
            <a:pPr marL="0" indent="0" fontAlgn="base">
              <a:buNone/>
            </a:pPr>
            <a:r>
              <a:rPr lang="en-US" sz="1800" dirty="0">
                <a:latin typeface="Baskerville Old Face" panose="02020602080505020303" pitchFamily="18" charset="0"/>
              </a:rPr>
              <a:t>2.      It has a tendency to shrink cells.</a:t>
            </a:r>
          </a:p>
          <a:p>
            <a:pPr marL="0" indent="0" fontAlgn="base">
              <a:buNone/>
            </a:pPr>
            <a:r>
              <a:rPr lang="en-US" sz="1800" dirty="0">
                <a:latin typeface="Baskerville Old Face" panose="02020602080505020303" pitchFamily="18" charset="0"/>
              </a:rPr>
              <a:t>3.      Causes blood dilution, therefore, sodium  citrate is  generally not used for complete blood  count (CBC) </a:t>
            </a:r>
          </a:p>
          <a:p>
            <a:pPr marL="0" indent="0">
              <a:buNone/>
            </a:pPr>
            <a:endParaRPr lang="en-US" sz="1800" dirty="0">
              <a:latin typeface="Baskerville Old Face" panose="02020602080505020303" pitchFamily="18" charset="0"/>
            </a:endParaRPr>
          </a:p>
        </p:txBody>
      </p:sp>
    </p:spTree>
    <p:extLst>
      <p:ext uri="{BB962C8B-B14F-4D97-AF65-F5344CB8AC3E}">
        <p14:creationId xmlns:p14="http://schemas.microsoft.com/office/powerpoint/2010/main" val="2981363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marL="0" indent="0">
              <a:buNone/>
            </a:pPr>
            <a:r>
              <a:rPr lang="en-US" b="1" i="1" u="sng" dirty="0"/>
              <a:t>3-Heparine:</a:t>
            </a:r>
            <a:endParaRPr lang="en-US" dirty="0"/>
          </a:p>
          <a:p>
            <a:pPr marL="0" indent="0">
              <a:buNone/>
            </a:pPr>
            <a:r>
              <a:rPr lang="en-US" dirty="0"/>
              <a:t>- It present naturally in the blood to prevent clots inside the body.</a:t>
            </a:r>
          </a:p>
          <a:p>
            <a:pPr marL="0" lvl="0" indent="0">
              <a:buNone/>
            </a:pPr>
            <a:r>
              <a:rPr lang="en-US" b="1" dirty="0"/>
              <a:t>Concentration</a:t>
            </a:r>
            <a:r>
              <a:rPr lang="en-US" dirty="0"/>
              <a:t>: May be used in concentration of 15 to 30 units/ml of whole blood.</a:t>
            </a:r>
          </a:p>
          <a:p>
            <a:pPr marL="0" indent="0">
              <a:buNone/>
            </a:pPr>
            <a:r>
              <a:rPr lang="en-US" dirty="0"/>
              <a:t>- </a:t>
            </a:r>
            <a:r>
              <a:rPr lang="en-US" b="1" dirty="0"/>
              <a:t>Mode of action</a:t>
            </a:r>
            <a:r>
              <a:rPr lang="en-US" dirty="0"/>
              <a:t>: Coagulation is prevented by interaction with anti thrombin III and inhibition of thrombin.</a:t>
            </a:r>
          </a:p>
          <a:p>
            <a:pPr marL="0" indent="0">
              <a:buNone/>
            </a:pPr>
            <a:r>
              <a:rPr lang="en-US" b="1" dirty="0"/>
              <a:t>Color code</a:t>
            </a:r>
            <a:r>
              <a:rPr lang="en-US" dirty="0"/>
              <a:t>: green, red tip for capillary tubes (plain capillary with blue tip).</a:t>
            </a:r>
          </a:p>
          <a:p>
            <a:pPr marL="0" indent="0">
              <a:buNone/>
            </a:pPr>
            <a:endParaRPr lang="en-US" dirty="0"/>
          </a:p>
        </p:txBody>
      </p:sp>
    </p:spTree>
    <p:extLst>
      <p:ext uri="{BB962C8B-B14F-4D97-AF65-F5344CB8AC3E}">
        <p14:creationId xmlns:p14="http://schemas.microsoft.com/office/powerpoint/2010/main" val="2683184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62500" lnSpcReduction="20000"/>
          </a:bodyPr>
          <a:lstStyle/>
          <a:p>
            <a:pPr marL="0" lvl="0" indent="0">
              <a:buNone/>
            </a:pPr>
            <a:r>
              <a:rPr lang="en-US" b="1" dirty="0">
                <a:latin typeface="Baskerville Old Face" panose="02020602080505020303" pitchFamily="18" charset="0"/>
              </a:rPr>
              <a:t>Uses</a:t>
            </a:r>
            <a:r>
              <a:rPr lang="en-US" dirty="0">
                <a:latin typeface="Baskerville Old Face" panose="02020602080505020303" pitchFamily="18" charset="0"/>
              </a:rPr>
              <a:t>:</a:t>
            </a:r>
          </a:p>
          <a:p>
            <a:pPr marL="0" indent="0">
              <a:buNone/>
            </a:pPr>
            <a:r>
              <a:rPr lang="en-US" dirty="0">
                <a:latin typeface="Baskerville Old Face" panose="02020602080505020303" pitchFamily="18" charset="0"/>
              </a:rPr>
              <a:t>It does not alter the size of the red cells and it is recommended when it is important to reduce the chance of </a:t>
            </a:r>
            <a:r>
              <a:rPr lang="en-US" dirty="0" err="1">
                <a:latin typeface="Baskerville Old Face" panose="02020602080505020303" pitchFamily="18" charset="0"/>
              </a:rPr>
              <a:t>lysis</a:t>
            </a:r>
            <a:r>
              <a:rPr lang="en-US" dirty="0">
                <a:latin typeface="Baskerville Old Face" panose="02020602080505020303" pitchFamily="18" charset="0"/>
              </a:rPr>
              <a:t>.</a:t>
            </a:r>
          </a:p>
          <a:p>
            <a:pPr marL="0" indent="0">
              <a:buNone/>
            </a:pPr>
            <a:r>
              <a:rPr lang="en-US" dirty="0">
                <a:latin typeface="Baskerville Old Face" panose="02020602080505020303" pitchFamily="18" charset="0"/>
              </a:rPr>
              <a:t> </a:t>
            </a:r>
          </a:p>
          <a:p>
            <a:pPr marL="0" lvl="0" indent="0">
              <a:buNone/>
            </a:pPr>
            <a:r>
              <a:rPr lang="en-US" b="1" dirty="0">
                <a:latin typeface="Baskerville Old Face" panose="02020602080505020303" pitchFamily="18" charset="0"/>
              </a:rPr>
              <a:t>Disadvantage</a:t>
            </a:r>
            <a:r>
              <a:rPr lang="en-US" dirty="0">
                <a:latin typeface="Baskerville Old Face" panose="02020602080505020303" pitchFamily="18" charset="0"/>
              </a:rPr>
              <a:t>: It should not be used for making blood films as it gives a faint blue coloration to the background when the films are stained.</a:t>
            </a:r>
          </a:p>
          <a:p>
            <a:pPr marL="0" indent="0">
              <a:buNone/>
            </a:pPr>
            <a:r>
              <a:rPr lang="en-US" b="1" dirty="0">
                <a:latin typeface="Baskerville Old Face" panose="02020602080505020303" pitchFamily="18" charset="0"/>
              </a:rPr>
              <a:t>Oxalate</a:t>
            </a:r>
            <a:endParaRPr lang="en-US" dirty="0">
              <a:latin typeface="Baskerville Old Face" panose="02020602080505020303" pitchFamily="18" charset="0"/>
            </a:endParaRPr>
          </a:p>
          <a:p>
            <a:pPr marL="0" indent="0">
              <a:buNone/>
            </a:pPr>
            <a:r>
              <a:rPr lang="en-US" b="1" dirty="0">
                <a:latin typeface="Baskerville Old Face" panose="02020602080505020303" pitchFamily="18" charset="0"/>
              </a:rPr>
              <a:t>Forms</a:t>
            </a:r>
            <a:r>
              <a:rPr lang="en-US" dirty="0">
                <a:latin typeface="Baskerville Old Face" panose="02020602080505020303" pitchFamily="18" charset="0"/>
              </a:rPr>
              <a:t>: This may be sodium, potassium, ammonium or lithium oxalic acid salt used as an anticoagulant.</a:t>
            </a:r>
          </a:p>
          <a:p>
            <a:pPr marL="0" indent="0">
              <a:buNone/>
            </a:pPr>
            <a:r>
              <a:rPr lang="en-US" b="1" dirty="0">
                <a:latin typeface="Baskerville Old Face" panose="02020602080505020303" pitchFamily="18" charset="0"/>
              </a:rPr>
              <a:t>Mode of action</a:t>
            </a:r>
            <a:r>
              <a:rPr lang="en-US" dirty="0">
                <a:latin typeface="Baskerville Old Face" panose="02020602080505020303" pitchFamily="18" charset="0"/>
              </a:rPr>
              <a:t>: form insoluble complex with calcium ions.</a:t>
            </a:r>
          </a:p>
          <a:p>
            <a:pPr marL="0" indent="0">
              <a:buNone/>
            </a:pPr>
            <a:r>
              <a:rPr lang="en-US" b="1" dirty="0">
                <a:latin typeface="Baskerville Old Face" panose="02020602080505020303" pitchFamily="18" charset="0"/>
              </a:rPr>
              <a:t>Concentration:</a:t>
            </a:r>
            <a:r>
              <a:rPr lang="en-US" dirty="0">
                <a:latin typeface="Baskerville Old Face" panose="02020602080505020303" pitchFamily="18" charset="0"/>
              </a:rPr>
              <a:t> Potassium oxalate at a concentration of 1 to 2 mg/mL of blood is used. This is the most popular oxalate salt used as an anticoagulant.</a:t>
            </a:r>
          </a:p>
          <a:p>
            <a:pPr marL="0" indent="0">
              <a:buNone/>
            </a:pPr>
            <a:r>
              <a:rPr lang="en-US" dirty="0">
                <a:latin typeface="Baskerville Old Face" panose="02020602080505020303" pitchFamily="18" charset="0"/>
              </a:rPr>
              <a:t>The combination of ammonium/potassium oxalate does not lead to shrinkage of the RBCs.</a:t>
            </a:r>
          </a:p>
          <a:p>
            <a:pPr marL="0" indent="0">
              <a:buNone/>
            </a:pPr>
            <a:r>
              <a:rPr lang="en-US" dirty="0">
                <a:latin typeface="Baskerville Old Face" panose="02020602080505020303" pitchFamily="18" charset="0"/>
              </a:rPr>
              <a:t>While other oxalates cause shrinkage.</a:t>
            </a:r>
          </a:p>
          <a:p>
            <a:pPr marL="0" indent="0">
              <a:buNone/>
            </a:pPr>
            <a:r>
              <a:rPr lang="en-US" b="1" dirty="0">
                <a:latin typeface="Baskerville Old Face" panose="02020602080505020303" pitchFamily="18" charset="0"/>
              </a:rPr>
              <a:t>Disadvantages:</a:t>
            </a:r>
            <a:endParaRPr lang="en-US" dirty="0">
              <a:latin typeface="Baskerville Old Face" panose="02020602080505020303" pitchFamily="18" charset="0"/>
            </a:endParaRPr>
          </a:p>
          <a:p>
            <a:pPr marL="0" lvl="0" indent="0">
              <a:buNone/>
            </a:pPr>
            <a:r>
              <a:rPr lang="en-US" dirty="0">
                <a:latin typeface="Baskerville Old Face" panose="02020602080505020303" pitchFamily="18" charset="0"/>
              </a:rPr>
              <a:t>If the concentration is &gt;3 mg/mL, then there are chances for hemolysis.</a:t>
            </a:r>
          </a:p>
          <a:p>
            <a:pPr marL="0" lvl="0" indent="0">
              <a:buNone/>
            </a:pPr>
            <a:r>
              <a:rPr lang="en-US" dirty="0">
                <a:latin typeface="Baskerville Old Face" panose="02020602080505020303" pitchFamily="18" charset="0"/>
              </a:rPr>
              <a:t>There is a reduction of 10 % of hematocrit.</a:t>
            </a:r>
          </a:p>
          <a:p>
            <a:pPr marL="0" lvl="0" indent="0">
              <a:buNone/>
            </a:pPr>
            <a:r>
              <a:rPr lang="en-US" dirty="0">
                <a:latin typeface="Baskerville Old Face" panose="02020602080505020303" pitchFamily="18" charset="0"/>
              </a:rPr>
              <a:t>Oxalates inhibit several enzymes like acid phosphatase, alkaline phosphatase, amylase, LDH, and may cause the precipitation of calcium as oxalate salt.</a:t>
            </a:r>
          </a:p>
          <a:p>
            <a:pPr marL="0" indent="0">
              <a:buNone/>
            </a:pPr>
            <a:endParaRPr lang="en-US" dirty="0">
              <a:latin typeface="Baskerville Old Face" panose="02020602080505020303" pitchFamily="18" charset="0"/>
            </a:endParaRPr>
          </a:p>
        </p:txBody>
      </p:sp>
    </p:spTree>
    <p:extLst>
      <p:ext uri="{BB962C8B-B14F-4D97-AF65-F5344CB8AC3E}">
        <p14:creationId xmlns:p14="http://schemas.microsoft.com/office/powerpoint/2010/main" val="919122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70000" lnSpcReduction="20000"/>
          </a:bodyPr>
          <a:lstStyle/>
          <a:p>
            <a:pPr marL="0" indent="0">
              <a:buNone/>
            </a:pPr>
            <a:r>
              <a:rPr lang="en-US" b="1" dirty="0">
                <a:latin typeface="Baskerville Old Face" panose="02020602080505020303" pitchFamily="18" charset="0"/>
              </a:rPr>
              <a:t>Sodium Fluoride</a:t>
            </a:r>
            <a:endParaRPr lang="en-US" dirty="0">
              <a:latin typeface="Baskerville Old Face" panose="02020602080505020303" pitchFamily="18" charset="0"/>
            </a:endParaRPr>
          </a:p>
          <a:p>
            <a:pPr marL="0" indent="0">
              <a:buNone/>
            </a:pPr>
            <a:r>
              <a:rPr lang="en-US" b="1" dirty="0">
                <a:latin typeface="Baskerville Old Face" panose="02020602080505020303" pitchFamily="18" charset="0"/>
              </a:rPr>
              <a:t>Forms</a:t>
            </a:r>
            <a:r>
              <a:rPr lang="en-US" dirty="0">
                <a:latin typeface="Baskerville Old Face" panose="02020602080505020303" pitchFamily="18" charset="0"/>
              </a:rPr>
              <a:t> This is a weak anticoagulant but used an </a:t>
            </a:r>
            <a:r>
              <a:rPr lang="en-US" dirty="0" err="1">
                <a:latin typeface="Baskerville Old Face" panose="02020602080505020303" pitchFamily="18" charset="0"/>
              </a:rPr>
              <a:t>antiglycolytic</a:t>
            </a:r>
            <a:r>
              <a:rPr lang="en-US" dirty="0">
                <a:latin typeface="Baskerville Old Face" panose="02020602080505020303" pitchFamily="18" charset="0"/>
              </a:rPr>
              <a:t> agent to preserve the glucose.</a:t>
            </a:r>
          </a:p>
          <a:p>
            <a:pPr marL="0" indent="0">
              <a:buNone/>
            </a:pPr>
            <a:r>
              <a:rPr lang="en-US" b="1" dirty="0">
                <a:latin typeface="Baskerville Old Face" panose="02020602080505020303" pitchFamily="18" charset="0"/>
              </a:rPr>
              <a:t>Color code</a:t>
            </a:r>
            <a:r>
              <a:rPr lang="en-US" dirty="0">
                <a:latin typeface="Baskerville Old Face" panose="02020602080505020303" pitchFamily="18" charset="0"/>
              </a:rPr>
              <a:t>: grey</a:t>
            </a:r>
          </a:p>
          <a:p>
            <a:pPr marL="0" indent="0">
              <a:buNone/>
            </a:pPr>
            <a:r>
              <a:rPr lang="en-US" b="1" dirty="0">
                <a:latin typeface="Baskerville Old Face" panose="02020602080505020303" pitchFamily="18" charset="0"/>
              </a:rPr>
              <a:t>Mode of action:</a:t>
            </a:r>
            <a:r>
              <a:rPr lang="en-US" dirty="0">
                <a:latin typeface="Baskerville Old Face" panose="02020602080505020303" pitchFamily="18" charset="0"/>
              </a:rPr>
              <a:t> This inhibits the system involved in glycolysis and preserve the glucose.</a:t>
            </a:r>
          </a:p>
          <a:p>
            <a:pPr marL="0" indent="0">
              <a:buNone/>
            </a:pPr>
            <a:r>
              <a:rPr lang="en-US" b="1" dirty="0">
                <a:latin typeface="Baskerville Old Face" panose="02020602080505020303" pitchFamily="18" charset="0"/>
              </a:rPr>
              <a:t>Concentration</a:t>
            </a:r>
            <a:r>
              <a:rPr lang="en-US" dirty="0">
                <a:latin typeface="Baskerville Old Face" panose="02020602080505020303" pitchFamily="18" charset="0"/>
              </a:rPr>
              <a:t>: effective at a concentration of 2 mg/mL of blood along with another anticoagulant like </a:t>
            </a:r>
            <a:r>
              <a:rPr lang="en-US" dirty="0" err="1">
                <a:latin typeface="Baskerville Old Face" panose="02020602080505020303" pitchFamily="18" charset="0"/>
              </a:rPr>
              <a:t>oxalate.When</a:t>
            </a:r>
            <a:r>
              <a:rPr lang="en-US" dirty="0">
                <a:latin typeface="Baskerville Old Face" panose="02020602080505020303" pitchFamily="18" charset="0"/>
              </a:rPr>
              <a:t> used alone then more concentration than 2 mg/mL is needed.</a:t>
            </a:r>
          </a:p>
          <a:p>
            <a:pPr marL="0" indent="0">
              <a:buNone/>
            </a:pPr>
            <a:r>
              <a:rPr lang="en-US" dirty="0">
                <a:latin typeface="Baskerville Old Face" panose="02020602080505020303" pitchFamily="18" charset="0"/>
              </a:rPr>
              <a:t>Notes:</a:t>
            </a:r>
          </a:p>
          <a:p>
            <a:pPr marL="0" lvl="0" indent="0">
              <a:buNone/>
            </a:pPr>
            <a:r>
              <a:rPr lang="en-US" dirty="0">
                <a:latin typeface="Baskerville Old Face" panose="02020602080505020303" pitchFamily="18" charset="0"/>
              </a:rPr>
              <a:t>This is mostly used for glucose estimation.</a:t>
            </a:r>
          </a:p>
          <a:p>
            <a:pPr marL="0" lvl="0" indent="0">
              <a:buNone/>
            </a:pPr>
            <a:r>
              <a:rPr lang="en-US" dirty="0">
                <a:latin typeface="Baskerville Old Face" panose="02020602080505020303" pitchFamily="18" charset="0"/>
              </a:rPr>
              <a:t>Most specimens are preserved at 25 C for 24 hours and at 4 C for 48 hours.</a:t>
            </a:r>
          </a:p>
          <a:p>
            <a:pPr marL="0" lvl="0" indent="0">
              <a:buNone/>
            </a:pPr>
            <a:r>
              <a:rPr lang="en-US" dirty="0">
                <a:latin typeface="Baskerville Old Face" panose="02020602080505020303" pitchFamily="18" charset="0"/>
              </a:rPr>
              <a:t>Sodium fluoride is poorly soluble so mix blood thoroughly before anti glycolysis occurs.</a:t>
            </a:r>
          </a:p>
          <a:p>
            <a:pPr marL="0" indent="0">
              <a:buNone/>
            </a:pPr>
            <a:r>
              <a:rPr lang="en-US" b="1" dirty="0">
                <a:latin typeface="Baskerville Old Face" panose="02020602080505020303" pitchFamily="18" charset="0"/>
              </a:rPr>
              <a:t>Disadvantages</a:t>
            </a:r>
            <a:r>
              <a:rPr lang="en-US" dirty="0">
                <a:latin typeface="Baskerville Old Face" panose="02020602080505020303" pitchFamily="18" charset="0"/>
              </a:rPr>
              <a:t>:</a:t>
            </a:r>
          </a:p>
          <a:p>
            <a:pPr marL="0" lvl="0" indent="0">
              <a:buNone/>
            </a:pPr>
            <a:r>
              <a:rPr lang="en-US" dirty="0">
                <a:latin typeface="Baskerville Old Face" panose="02020602080505020303" pitchFamily="18" charset="0"/>
              </a:rPr>
              <a:t>also an inhibitor of many enzymes.</a:t>
            </a:r>
          </a:p>
          <a:p>
            <a:pPr marL="0" indent="0">
              <a:buNone/>
            </a:pPr>
            <a:r>
              <a:rPr lang="en-US" dirty="0">
                <a:latin typeface="Baskerville Old Face" panose="02020602080505020303" pitchFamily="18" charset="0"/>
              </a:rPr>
              <a:t>effect urease for the estimation of urea.</a:t>
            </a:r>
          </a:p>
        </p:txBody>
      </p:sp>
    </p:spTree>
    <p:extLst>
      <p:ext uri="{BB962C8B-B14F-4D97-AF65-F5344CB8AC3E}">
        <p14:creationId xmlns:p14="http://schemas.microsoft.com/office/powerpoint/2010/main" val="14851194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522</Words>
  <Application>Microsoft Office PowerPoint</Application>
  <PresentationFormat>On-screen Show (4:3)</PresentationFormat>
  <Paragraphs>60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Anticoagulant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Anticoagulant </dc:title>
  <dc:creator>aous</dc:creator>
  <cp:lastModifiedBy>aous</cp:lastModifiedBy>
  <cp:revision>4</cp:revision>
  <dcterms:created xsi:type="dcterms:W3CDTF">2019-02-02T18:44:10Z</dcterms:created>
  <dcterms:modified xsi:type="dcterms:W3CDTF">2019-02-02T18:52:53Z</dcterms:modified>
</cp:coreProperties>
</file>