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9" r:id="rId3"/>
    <p:sldId id="263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944606"/>
    <a:srgbClr val="F5750B"/>
    <a:srgbClr val="F1F5C3"/>
    <a:srgbClr val="FFFF66"/>
    <a:srgbClr val="75FFB3"/>
    <a:srgbClr val="9BEFC9"/>
    <a:srgbClr val="EDF9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71" autoAdjust="0"/>
    <p:restoredTop sz="94660"/>
  </p:normalViewPr>
  <p:slideViewPr>
    <p:cSldViewPr>
      <p:cViewPr varScale="1">
        <p:scale>
          <a:sx n="41" d="100"/>
          <a:sy n="41" d="100"/>
        </p:scale>
        <p:origin x="134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17/02/1446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157318" y="142852"/>
            <a:ext cx="7772400" cy="378621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lnSpc>
                <a:spcPct val="150000"/>
              </a:lnSpc>
            </a:pPr>
            <a:r>
              <a:rPr lang="ar-SA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ورشــــــــة عمــــل</a:t>
            </a:r>
            <a:br>
              <a:rPr lang="ar-SA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IQ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فحص </a:t>
            </a:r>
            <a:r>
              <a:rPr lang="ar-IQ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الادرار</a:t>
            </a:r>
            <a:r>
              <a:rPr lang="ar-IQ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العام مؤشر </a:t>
            </a:r>
            <a:r>
              <a:rPr lang="ar-IQ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اولي</a:t>
            </a:r>
            <a:r>
              <a:rPr lang="ar-IQ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لصحة وسلامة وظائف </a:t>
            </a:r>
            <a:r>
              <a:rPr lang="ar-IQ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اعضاء</a:t>
            </a:r>
            <a:r>
              <a:rPr lang="ar-IQ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الجسم</a:t>
            </a:r>
            <a:b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n-US" sz="105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General urine exam as a primary alarm for inefficiency of  body organs functions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4286256"/>
            <a:ext cx="8143900" cy="2357430"/>
          </a:xfrm>
        </p:spPr>
        <p:txBody>
          <a:bodyPr>
            <a:normAutofit/>
          </a:bodyPr>
          <a:lstStyle/>
          <a:p>
            <a:r>
              <a:rPr lang="ar-IQ" sz="2800" b="1" dirty="0" err="1">
                <a:solidFill>
                  <a:schemeClr val="tx1"/>
                </a:solidFill>
              </a:rPr>
              <a:t>اعداد</a:t>
            </a:r>
            <a:endParaRPr lang="ar-IQ" sz="2800" b="1" dirty="0">
              <a:solidFill>
                <a:schemeClr val="tx1"/>
              </a:solidFill>
            </a:endParaRPr>
          </a:p>
          <a:p>
            <a:r>
              <a:rPr lang="ar-IQ" sz="3000" b="1" dirty="0">
                <a:solidFill>
                  <a:schemeClr val="tx1"/>
                </a:solidFill>
              </a:rPr>
              <a:t>علياء كريم عبود/ماجستير احياء مجهرية</a:t>
            </a:r>
          </a:p>
          <a:p>
            <a:r>
              <a:rPr lang="ar-SA" sz="3000" b="1">
                <a:solidFill>
                  <a:schemeClr val="tx1"/>
                </a:solidFill>
              </a:rPr>
              <a:t>المركز </a:t>
            </a:r>
            <a:r>
              <a:rPr lang="ar-SA" sz="3000" b="1" dirty="0">
                <a:solidFill>
                  <a:schemeClr val="tx1"/>
                </a:solidFill>
              </a:rPr>
              <a:t>العراقي لبحوث السرطان والوراثة الطبية</a:t>
            </a:r>
            <a:r>
              <a:rPr lang="ar-IQ" sz="3000" b="1" dirty="0">
                <a:solidFill>
                  <a:schemeClr val="tx1"/>
                </a:solidFill>
              </a:rPr>
              <a:t>/ قسم العلاج التجريبي</a:t>
            </a:r>
            <a:endParaRPr lang="en-US" sz="3000" b="1" dirty="0">
              <a:solidFill>
                <a:schemeClr val="tx1"/>
              </a:solidFill>
            </a:endParaRPr>
          </a:p>
          <a:p>
            <a:endParaRPr lang="ar-IQ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571736" y="71414"/>
            <a:ext cx="4143404" cy="714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Macroscopic Exam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(By eye)</a:t>
            </a:r>
            <a:endParaRPr lang="en-US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7858148" y="1857364"/>
            <a:ext cx="857256" cy="50006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Yellow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(normal)</a:t>
            </a:r>
          </a:p>
        </p:txBody>
      </p:sp>
      <p:cxnSp>
        <p:nvCxnSpPr>
          <p:cNvPr id="17" name="رابط كسهم مستقيم 16"/>
          <p:cNvCxnSpPr/>
          <p:nvPr/>
        </p:nvCxnSpPr>
        <p:spPr>
          <a:xfrm rot="10800000">
            <a:off x="7429520" y="2000240"/>
            <a:ext cx="428628" cy="714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endCxn id="35" idx="3"/>
          </p:cNvCxnSpPr>
          <p:nvPr/>
        </p:nvCxnSpPr>
        <p:spPr>
          <a:xfrm rot="5400000">
            <a:off x="7375945" y="2125251"/>
            <a:ext cx="535787" cy="42863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مستطيل 24"/>
          <p:cNvSpPr/>
          <p:nvPr/>
        </p:nvSpPr>
        <p:spPr>
          <a:xfrm>
            <a:off x="7643834" y="3071810"/>
            <a:ext cx="1143008" cy="50006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Red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(abnormal)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7643834" y="3714752"/>
            <a:ext cx="1214414" cy="500066"/>
          </a:xfrm>
          <a:prstGeom prst="rect">
            <a:avLst/>
          </a:prstGeom>
          <a:solidFill>
            <a:srgbClr val="F575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Orange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(abnormal)</a:t>
            </a:r>
          </a:p>
        </p:txBody>
      </p:sp>
      <p:sp>
        <p:nvSpPr>
          <p:cNvPr id="27" name="مستطيل 26"/>
          <p:cNvSpPr/>
          <p:nvPr/>
        </p:nvSpPr>
        <p:spPr>
          <a:xfrm>
            <a:off x="7643834" y="5500702"/>
            <a:ext cx="1143008" cy="4286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Purple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(abnormal)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7643834" y="4929198"/>
            <a:ext cx="1214446" cy="4286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Green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(abnormal)</a:t>
            </a:r>
            <a:endParaRPr lang="en-US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7643834" y="4286256"/>
            <a:ext cx="1214414" cy="500066"/>
          </a:xfrm>
          <a:prstGeom prst="rect">
            <a:avLst/>
          </a:prstGeom>
          <a:solidFill>
            <a:srgbClr val="9446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Brown</a:t>
            </a:r>
            <a:endParaRPr lang="ar-S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(abnormal)</a:t>
            </a:r>
            <a:endParaRPr lang="ar-S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4714876" y="1643050"/>
            <a:ext cx="2714644" cy="571504"/>
          </a:xfrm>
          <a:prstGeom prst="rect">
            <a:avLst/>
          </a:prstGeom>
          <a:solidFill>
            <a:srgbClr val="F1F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Pale yellow</a:t>
            </a:r>
          </a:p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اصفر شاحب ويشير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زيادة شرب الماء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4714876" y="2357430"/>
            <a:ext cx="2714644" cy="50006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Deep yellow</a:t>
            </a:r>
            <a:endParaRPr lang="ar-IQ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اصفر غامق ويشير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قلة شرب الماء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7643834" y="6215082"/>
            <a:ext cx="1143008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Others </a:t>
            </a:r>
          </a:p>
        </p:txBody>
      </p:sp>
      <p:sp>
        <p:nvSpPr>
          <p:cNvPr id="39" name="مخطط انسيابي: شريط مثقب 38"/>
          <p:cNvSpPr/>
          <p:nvPr/>
        </p:nvSpPr>
        <p:spPr>
          <a:xfrm>
            <a:off x="7429520" y="714356"/>
            <a:ext cx="1357322" cy="928694"/>
          </a:xfrm>
          <a:prstGeom prst="flowChartPunchedTape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Color</a:t>
            </a:r>
            <a:endParaRPr lang="ar-IQ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ar-IQ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اللون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مخطط انسيابي: شريط مثقب 39"/>
          <p:cNvSpPr/>
          <p:nvPr/>
        </p:nvSpPr>
        <p:spPr>
          <a:xfrm>
            <a:off x="500034" y="785794"/>
            <a:ext cx="1643074" cy="1000132"/>
          </a:xfrm>
          <a:prstGeom prst="flowChartPunchedTape">
            <a:avLst/>
          </a:prstGeom>
          <a:solidFill>
            <a:srgbClr val="92D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Turbidity</a:t>
            </a:r>
          </a:p>
          <a:p>
            <a:pPr algn="ctr"/>
            <a:r>
              <a:rPr lang="ar-IQ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العكرة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رابط كسهم مستقيم 47"/>
          <p:cNvCxnSpPr/>
          <p:nvPr/>
        </p:nvCxnSpPr>
        <p:spPr>
          <a:xfrm rot="10800000">
            <a:off x="7072331" y="4000504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كسهم مستقيم 48"/>
          <p:cNvCxnSpPr/>
          <p:nvPr/>
        </p:nvCxnSpPr>
        <p:spPr>
          <a:xfrm rot="10800000">
            <a:off x="7072331" y="4500570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رابط كسهم مستقيم 49"/>
          <p:cNvCxnSpPr/>
          <p:nvPr/>
        </p:nvCxnSpPr>
        <p:spPr>
          <a:xfrm rot="10800000">
            <a:off x="7072331" y="5143512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رابط كسهم مستقيم 50"/>
          <p:cNvCxnSpPr/>
          <p:nvPr/>
        </p:nvCxnSpPr>
        <p:spPr>
          <a:xfrm rot="10800000">
            <a:off x="7143768" y="5715016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 rot="10800000">
            <a:off x="7143769" y="6427807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مستطيل 58"/>
          <p:cNvSpPr/>
          <p:nvPr/>
        </p:nvSpPr>
        <p:spPr>
          <a:xfrm>
            <a:off x="4286248" y="3071810"/>
            <a:ext cx="2714644" cy="42862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احمر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يشير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وجود كريات دم حمراء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مستطيل 64"/>
          <p:cNvSpPr/>
          <p:nvPr/>
        </p:nvSpPr>
        <p:spPr>
          <a:xfrm>
            <a:off x="4286248" y="3643314"/>
            <a:ext cx="2714644" cy="500066"/>
          </a:xfrm>
          <a:prstGeom prst="rect">
            <a:avLst/>
          </a:prstGeom>
          <a:solidFill>
            <a:srgbClr val="F575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برتقالي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يشير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تعاطي مضادات حيوية مثل </a:t>
            </a:r>
            <a:r>
              <a:rPr lang="en-US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Rifampicin</a:t>
            </a:r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مستطيل 65"/>
          <p:cNvSpPr/>
          <p:nvPr/>
        </p:nvSpPr>
        <p:spPr>
          <a:xfrm>
            <a:off x="4286248" y="4286256"/>
            <a:ext cx="2714644" cy="500066"/>
          </a:xfrm>
          <a:prstGeom prst="rect">
            <a:avLst/>
          </a:prstGeom>
          <a:solidFill>
            <a:srgbClr val="9446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بني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يشير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تعاطي مشاكل في الكبد مثل التهاب الكبد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الفايروسي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مستطيل 66"/>
          <p:cNvSpPr/>
          <p:nvPr/>
        </p:nvSpPr>
        <p:spPr>
          <a:xfrm>
            <a:off x="4286248" y="4929198"/>
            <a:ext cx="2714644" cy="50006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اخضرو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يشير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وجود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اصابات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لانواع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بكتيرية منتجة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للصبغات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مستطيل 67"/>
          <p:cNvSpPr/>
          <p:nvPr/>
        </p:nvSpPr>
        <p:spPr>
          <a:xfrm>
            <a:off x="4286248" y="5572140"/>
            <a:ext cx="2714644" cy="5000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بنفسجي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يشير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وجود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اصابات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لانواع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بكتيرية منتجة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للصبغات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مستطيل 68"/>
          <p:cNvSpPr/>
          <p:nvPr/>
        </p:nvSpPr>
        <p:spPr>
          <a:xfrm>
            <a:off x="4286248" y="6215082"/>
            <a:ext cx="2714644" cy="500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الوان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اخرى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غير ما</a:t>
            </a:r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ذكر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و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يشير </a:t>
            </a:r>
            <a:r>
              <a:rPr lang="ar-IQ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الى</a:t>
            </a:r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وجود مخلفات غذائية معينة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0" name="رابط كسهم مستقيم 69"/>
          <p:cNvCxnSpPr/>
          <p:nvPr/>
        </p:nvCxnSpPr>
        <p:spPr>
          <a:xfrm rot="10800000">
            <a:off x="7072330" y="3357562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مستطيل 70"/>
          <p:cNvSpPr/>
          <p:nvPr/>
        </p:nvSpPr>
        <p:spPr>
          <a:xfrm>
            <a:off x="8715404" y="2000240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مستطيل 71"/>
          <p:cNvSpPr/>
          <p:nvPr/>
        </p:nvSpPr>
        <p:spPr>
          <a:xfrm>
            <a:off x="8715404" y="3143248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مستطيل 72"/>
          <p:cNvSpPr/>
          <p:nvPr/>
        </p:nvSpPr>
        <p:spPr>
          <a:xfrm>
            <a:off x="8786842" y="3786190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مستطيل 73"/>
          <p:cNvSpPr/>
          <p:nvPr/>
        </p:nvSpPr>
        <p:spPr>
          <a:xfrm>
            <a:off x="8786842" y="4429132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مستطيل 74"/>
          <p:cNvSpPr/>
          <p:nvPr/>
        </p:nvSpPr>
        <p:spPr>
          <a:xfrm>
            <a:off x="8786842" y="5000636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مستطيل 75"/>
          <p:cNvSpPr/>
          <p:nvPr/>
        </p:nvSpPr>
        <p:spPr>
          <a:xfrm>
            <a:off x="8715404" y="5572140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مستطيل 76"/>
          <p:cNvSpPr/>
          <p:nvPr/>
        </p:nvSpPr>
        <p:spPr>
          <a:xfrm>
            <a:off x="8786842" y="6286520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8" name="رابط كسهم مستقيم 77"/>
          <p:cNvCxnSpPr/>
          <p:nvPr/>
        </p:nvCxnSpPr>
        <p:spPr>
          <a:xfrm rot="16200000" flipH="1">
            <a:off x="7750197" y="606405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رابط كسهم مستقيم 83"/>
          <p:cNvCxnSpPr/>
          <p:nvPr/>
        </p:nvCxnSpPr>
        <p:spPr>
          <a:xfrm rot="16200000" flipH="1">
            <a:off x="1035025" y="606405"/>
            <a:ext cx="50006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رابط مستقيم 86"/>
          <p:cNvCxnSpPr/>
          <p:nvPr/>
        </p:nvCxnSpPr>
        <p:spPr>
          <a:xfrm>
            <a:off x="6715140" y="357166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رابط مستقيم 90"/>
          <p:cNvCxnSpPr/>
          <p:nvPr/>
        </p:nvCxnSpPr>
        <p:spPr>
          <a:xfrm>
            <a:off x="1285852" y="355578"/>
            <a:ext cx="1285884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مستطيل 91"/>
          <p:cNvSpPr/>
          <p:nvPr/>
        </p:nvSpPr>
        <p:spPr>
          <a:xfrm>
            <a:off x="285720" y="2009764"/>
            <a:ext cx="857256" cy="50006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Clear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(normal)</a:t>
            </a:r>
          </a:p>
        </p:txBody>
      </p:sp>
      <p:sp>
        <p:nvSpPr>
          <p:cNvPr id="93" name="مستطيل 92"/>
          <p:cNvSpPr/>
          <p:nvPr/>
        </p:nvSpPr>
        <p:spPr>
          <a:xfrm>
            <a:off x="-32" y="2071678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مستطيل 93"/>
          <p:cNvSpPr/>
          <p:nvPr/>
        </p:nvSpPr>
        <p:spPr>
          <a:xfrm>
            <a:off x="214282" y="3000372"/>
            <a:ext cx="1143008" cy="50006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Turbid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(abnormal)</a:t>
            </a:r>
          </a:p>
        </p:txBody>
      </p:sp>
      <p:sp>
        <p:nvSpPr>
          <p:cNvPr id="95" name="مستطيل 94"/>
          <p:cNvSpPr/>
          <p:nvPr/>
        </p:nvSpPr>
        <p:spPr>
          <a:xfrm>
            <a:off x="-71470" y="3071810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6" name="رابط كسهم مستقيم 95"/>
          <p:cNvCxnSpPr/>
          <p:nvPr/>
        </p:nvCxnSpPr>
        <p:spPr>
          <a:xfrm>
            <a:off x="1571604" y="4000504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مستطيل 99"/>
          <p:cNvSpPr/>
          <p:nvPr/>
        </p:nvSpPr>
        <p:spPr>
          <a:xfrm>
            <a:off x="285720" y="3857628"/>
            <a:ext cx="1285884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Epithelial cell</a:t>
            </a:r>
          </a:p>
        </p:txBody>
      </p:sp>
      <p:sp>
        <p:nvSpPr>
          <p:cNvPr id="101" name="مستطيل 100"/>
          <p:cNvSpPr/>
          <p:nvPr/>
        </p:nvSpPr>
        <p:spPr>
          <a:xfrm>
            <a:off x="285720" y="4500570"/>
            <a:ext cx="142876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Pus</a:t>
            </a:r>
          </a:p>
        </p:txBody>
      </p:sp>
      <p:sp>
        <p:nvSpPr>
          <p:cNvPr id="102" name="مستطيل 101"/>
          <p:cNvSpPr/>
          <p:nvPr/>
        </p:nvSpPr>
        <p:spPr>
          <a:xfrm>
            <a:off x="285720" y="5072074"/>
            <a:ext cx="1428760" cy="3571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Mucous threads</a:t>
            </a:r>
          </a:p>
        </p:txBody>
      </p:sp>
      <p:sp>
        <p:nvSpPr>
          <p:cNvPr id="103" name="مستطيل 102"/>
          <p:cNvSpPr/>
          <p:nvPr/>
        </p:nvSpPr>
        <p:spPr>
          <a:xfrm>
            <a:off x="285720" y="5786454"/>
            <a:ext cx="1928826" cy="8572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-Amorphous </a:t>
            </a:r>
            <a:r>
              <a:rPr lang="en-US" sz="1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urate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-uric acid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-Calcium oxalate</a:t>
            </a:r>
          </a:p>
        </p:txBody>
      </p:sp>
      <p:sp>
        <p:nvSpPr>
          <p:cNvPr id="104" name="مستطيل 103"/>
          <p:cNvSpPr/>
          <p:nvPr/>
        </p:nvSpPr>
        <p:spPr>
          <a:xfrm>
            <a:off x="-71470" y="3857628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نجمة مكونة من 6 نقاط 104"/>
          <p:cNvSpPr/>
          <p:nvPr/>
        </p:nvSpPr>
        <p:spPr>
          <a:xfrm flipH="1">
            <a:off x="71406" y="3929066"/>
            <a:ext cx="142876" cy="142876"/>
          </a:xfrm>
          <a:prstGeom prst="star6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نجمة مكونة من 6 نقاط 105"/>
          <p:cNvSpPr/>
          <p:nvPr/>
        </p:nvSpPr>
        <p:spPr>
          <a:xfrm flipH="1">
            <a:off x="71406" y="4572008"/>
            <a:ext cx="142876" cy="142876"/>
          </a:xfrm>
          <a:prstGeom prst="star6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نجمة مكونة من 6 نقاط 106"/>
          <p:cNvSpPr/>
          <p:nvPr/>
        </p:nvSpPr>
        <p:spPr>
          <a:xfrm flipH="1">
            <a:off x="71406" y="5214950"/>
            <a:ext cx="142876" cy="142876"/>
          </a:xfrm>
          <a:prstGeom prst="star6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نجمة مكونة من 6 نقاط 107"/>
          <p:cNvSpPr/>
          <p:nvPr/>
        </p:nvSpPr>
        <p:spPr>
          <a:xfrm flipH="1">
            <a:off x="71406" y="6143644"/>
            <a:ext cx="142876" cy="142876"/>
          </a:xfrm>
          <a:prstGeom prst="star6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مستطيل 110"/>
          <p:cNvSpPr/>
          <p:nvPr/>
        </p:nvSpPr>
        <p:spPr>
          <a:xfrm>
            <a:off x="1857356" y="3786190"/>
            <a:ext cx="92869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التهاب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مستطيل 111"/>
          <p:cNvSpPr/>
          <p:nvPr/>
        </p:nvSpPr>
        <p:spPr>
          <a:xfrm>
            <a:off x="2009756" y="4500570"/>
            <a:ext cx="92869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التهاب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3" name="رابط كسهم مستقيم 112"/>
          <p:cNvCxnSpPr/>
          <p:nvPr/>
        </p:nvCxnSpPr>
        <p:spPr>
          <a:xfrm>
            <a:off x="1724004" y="4713296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مستطيل 113"/>
          <p:cNvSpPr/>
          <p:nvPr/>
        </p:nvSpPr>
        <p:spPr>
          <a:xfrm>
            <a:off x="2162156" y="5072074"/>
            <a:ext cx="92869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التهاب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رابط كسهم مستقيم 114"/>
          <p:cNvCxnSpPr/>
          <p:nvPr/>
        </p:nvCxnSpPr>
        <p:spPr>
          <a:xfrm>
            <a:off x="1714480" y="5214950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رابط كسهم مستقيم 115"/>
          <p:cNvCxnSpPr/>
          <p:nvPr/>
        </p:nvCxnSpPr>
        <p:spPr>
          <a:xfrm>
            <a:off x="2214546" y="6142056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مستطيل 116"/>
          <p:cNvSpPr/>
          <p:nvPr/>
        </p:nvSpPr>
        <p:spPr>
          <a:xfrm>
            <a:off x="2357422" y="5929330"/>
            <a:ext cx="92869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حصى</a:t>
            </a:r>
            <a:endParaRPr lang="en-US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4282" y="142852"/>
            <a:ext cx="500066" cy="657229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357158" y="928670"/>
            <a:ext cx="214314" cy="4286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357158" y="1571612"/>
            <a:ext cx="214314" cy="42862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357158" y="2214554"/>
            <a:ext cx="214314" cy="4286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357158" y="2857496"/>
            <a:ext cx="214314" cy="42862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مستطيل 8"/>
          <p:cNvSpPr/>
          <p:nvPr/>
        </p:nvSpPr>
        <p:spPr>
          <a:xfrm>
            <a:off x="357158" y="3571876"/>
            <a:ext cx="214314" cy="4286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مستطيل 9"/>
          <p:cNvSpPr/>
          <p:nvPr/>
        </p:nvSpPr>
        <p:spPr>
          <a:xfrm>
            <a:off x="357158" y="4286256"/>
            <a:ext cx="214314" cy="428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مستطيل 10"/>
          <p:cNvSpPr/>
          <p:nvPr/>
        </p:nvSpPr>
        <p:spPr>
          <a:xfrm>
            <a:off x="357158" y="5000636"/>
            <a:ext cx="214314" cy="42862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مربع نص 13"/>
          <p:cNvSpPr txBox="1"/>
          <p:nvPr/>
        </p:nvSpPr>
        <p:spPr>
          <a:xfrm>
            <a:off x="842405" y="284535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Pus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705469" y="91652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Protein</a:t>
            </a:r>
          </a:p>
        </p:txBody>
      </p:sp>
      <p:sp>
        <p:nvSpPr>
          <p:cNvPr id="18" name="مربع نص 17"/>
          <p:cNvSpPr txBox="1"/>
          <p:nvPr/>
        </p:nvSpPr>
        <p:spPr>
          <a:xfrm>
            <a:off x="909732" y="357187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755285" y="1559470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Blood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785786" y="419166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Specific gravity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675761" y="2202412"/>
            <a:ext cx="786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Keton</a:t>
            </a:r>
            <a:r>
              <a:rPr lang="en-US" dirty="0"/>
              <a:t> </a:t>
            </a:r>
          </a:p>
        </p:txBody>
      </p:sp>
      <p:sp>
        <p:nvSpPr>
          <p:cNvPr id="23" name="مربع نص 22"/>
          <p:cNvSpPr txBox="1"/>
          <p:nvPr/>
        </p:nvSpPr>
        <p:spPr>
          <a:xfrm>
            <a:off x="714903" y="273586"/>
            <a:ext cx="928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Glucose</a:t>
            </a:r>
          </a:p>
        </p:txBody>
      </p:sp>
      <p:sp>
        <p:nvSpPr>
          <p:cNvPr id="28" name="مستطيل 27"/>
          <p:cNvSpPr/>
          <p:nvPr/>
        </p:nvSpPr>
        <p:spPr>
          <a:xfrm>
            <a:off x="5429256" y="142852"/>
            <a:ext cx="3500462" cy="714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Semi-chemical exam items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714348" y="5121487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Bilirubin</a:t>
            </a:r>
            <a:endParaRPr lang="en-US" sz="1400" dirty="0"/>
          </a:p>
        </p:txBody>
      </p:sp>
      <p:sp>
        <p:nvSpPr>
          <p:cNvPr id="22" name="مستطيل 21"/>
          <p:cNvSpPr/>
          <p:nvPr/>
        </p:nvSpPr>
        <p:spPr>
          <a:xfrm>
            <a:off x="6643702" y="1142984"/>
            <a:ext cx="2357454" cy="164307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Glucose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Diabetes *</a:t>
            </a:r>
          </a:p>
        </p:txBody>
      </p:sp>
      <p:sp>
        <p:nvSpPr>
          <p:cNvPr id="24" name="مستطيل 23"/>
          <p:cNvSpPr/>
          <p:nvPr/>
        </p:nvSpPr>
        <p:spPr>
          <a:xfrm>
            <a:off x="1714480" y="1142984"/>
            <a:ext cx="2357454" cy="16430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pus</a:t>
            </a:r>
          </a:p>
        </p:txBody>
      </p:sp>
      <p:sp>
        <p:nvSpPr>
          <p:cNvPr id="25" name="مستطيل 24"/>
          <p:cNvSpPr/>
          <p:nvPr/>
        </p:nvSpPr>
        <p:spPr>
          <a:xfrm>
            <a:off x="6643702" y="4714884"/>
            <a:ext cx="2357454" cy="16430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Specific gravity </a:t>
            </a:r>
          </a:p>
        </p:txBody>
      </p:sp>
      <p:sp>
        <p:nvSpPr>
          <p:cNvPr id="26" name="مستطيل 25"/>
          <p:cNvSpPr/>
          <p:nvPr/>
        </p:nvSpPr>
        <p:spPr>
          <a:xfrm>
            <a:off x="6786546" y="2928934"/>
            <a:ext cx="2357454" cy="16430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Keton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مستطيل 26"/>
          <p:cNvSpPr/>
          <p:nvPr/>
        </p:nvSpPr>
        <p:spPr>
          <a:xfrm>
            <a:off x="4214810" y="2928934"/>
            <a:ext cx="2357454" cy="164307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</a:t>
            </a:r>
          </a:p>
        </p:txBody>
      </p:sp>
      <p:sp>
        <p:nvSpPr>
          <p:cNvPr id="29" name="مستطيل 28"/>
          <p:cNvSpPr/>
          <p:nvPr/>
        </p:nvSpPr>
        <p:spPr>
          <a:xfrm>
            <a:off x="4214810" y="4714884"/>
            <a:ext cx="2357454" cy="164307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Bilirubin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" name="مستطيل 29"/>
          <p:cNvSpPr/>
          <p:nvPr/>
        </p:nvSpPr>
        <p:spPr>
          <a:xfrm>
            <a:off x="4214810" y="1142984"/>
            <a:ext cx="2357454" cy="16430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Blood</a:t>
            </a:r>
          </a:p>
        </p:txBody>
      </p:sp>
      <p:sp>
        <p:nvSpPr>
          <p:cNvPr id="37" name="مستطيل 36"/>
          <p:cNvSpPr/>
          <p:nvPr/>
        </p:nvSpPr>
        <p:spPr>
          <a:xfrm>
            <a:off x="1785918" y="2928934"/>
            <a:ext cx="2357454" cy="16430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Protein </a:t>
            </a:r>
          </a:p>
        </p:txBody>
      </p:sp>
      <p:sp>
        <p:nvSpPr>
          <p:cNvPr id="38" name="مستطيل 37"/>
          <p:cNvSpPr/>
          <p:nvPr/>
        </p:nvSpPr>
        <p:spPr>
          <a:xfrm>
            <a:off x="1785918" y="4714884"/>
            <a:ext cx="2357454" cy="164307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Nitite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9" name="مستطيل 38"/>
          <p:cNvSpPr/>
          <p:nvPr/>
        </p:nvSpPr>
        <p:spPr>
          <a:xfrm>
            <a:off x="357158" y="285728"/>
            <a:ext cx="214314" cy="4286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4282" y="142852"/>
            <a:ext cx="500066" cy="657229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مستطيل 2"/>
          <p:cNvSpPr/>
          <p:nvPr/>
        </p:nvSpPr>
        <p:spPr>
          <a:xfrm>
            <a:off x="357158" y="285728"/>
            <a:ext cx="214314" cy="4286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357158" y="928670"/>
            <a:ext cx="214314" cy="4286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357158" y="1571612"/>
            <a:ext cx="21431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357158" y="2214554"/>
            <a:ext cx="214314" cy="4286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357158" y="2857496"/>
            <a:ext cx="214314" cy="4286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مستطيل 8"/>
          <p:cNvSpPr/>
          <p:nvPr/>
        </p:nvSpPr>
        <p:spPr>
          <a:xfrm>
            <a:off x="357158" y="3571876"/>
            <a:ext cx="214314" cy="4286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مستطيل 9"/>
          <p:cNvSpPr/>
          <p:nvPr/>
        </p:nvSpPr>
        <p:spPr>
          <a:xfrm>
            <a:off x="357158" y="4286256"/>
            <a:ext cx="214314" cy="428628"/>
          </a:xfrm>
          <a:prstGeom prst="rect">
            <a:avLst/>
          </a:prstGeom>
          <a:solidFill>
            <a:srgbClr val="75F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مستطيل 10"/>
          <p:cNvSpPr/>
          <p:nvPr/>
        </p:nvSpPr>
        <p:spPr>
          <a:xfrm>
            <a:off x="357158" y="5000636"/>
            <a:ext cx="214314" cy="4286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مربع نص 13"/>
          <p:cNvSpPr txBox="1"/>
          <p:nvPr/>
        </p:nvSpPr>
        <p:spPr>
          <a:xfrm>
            <a:off x="842405" y="284535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Pus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705469" y="91652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Protein</a:t>
            </a:r>
          </a:p>
        </p:txBody>
      </p:sp>
      <p:sp>
        <p:nvSpPr>
          <p:cNvPr id="18" name="مربع نص 17"/>
          <p:cNvSpPr txBox="1"/>
          <p:nvPr/>
        </p:nvSpPr>
        <p:spPr>
          <a:xfrm>
            <a:off x="909732" y="3571876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755285" y="1559470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Blood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785786" y="419166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Specific gravity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785786" y="2202412"/>
            <a:ext cx="676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Kiton</a:t>
            </a:r>
            <a:endParaRPr lang="en-US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714903" y="273586"/>
            <a:ext cx="928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Glucose</a:t>
            </a:r>
          </a:p>
        </p:txBody>
      </p:sp>
      <p:sp>
        <p:nvSpPr>
          <p:cNvPr id="24" name="علبة 23"/>
          <p:cNvSpPr/>
          <p:nvPr/>
        </p:nvSpPr>
        <p:spPr>
          <a:xfrm>
            <a:off x="6286512" y="1071546"/>
            <a:ext cx="2214578" cy="1285884"/>
          </a:xfrm>
          <a:prstGeom prst="can">
            <a:avLst>
              <a:gd name="adj" fmla="val 4031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رابط مستقيم 25"/>
          <p:cNvCxnSpPr/>
          <p:nvPr/>
        </p:nvCxnSpPr>
        <p:spPr>
          <a:xfrm rot="5400000">
            <a:off x="7643834" y="3000372"/>
            <a:ext cx="157163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5400000">
            <a:off x="5572132" y="3000372"/>
            <a:ext cx="157163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>
            <a:off x="6357950" y="3786190"/>
            <a:ext cx="207170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مستطيل 42"/>
          <p:cNvSpPr/>
          <p:nvPr/>
        </p:nvSpPr>
        <p:spPr>
          <a:xfrm>
            <a:off x="6429388" y="2643182"/>
            <a:ext cx="1928826" cy="1071570"/>
          </a:xfrm>
          <a:prstGeom prst="rect">
            <a:avLst/>
          </a:prstGeom>
          <a:solidFill>
            <a:srgbClr val="FFFF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مستطيل 27"/>
          <p:cNvSpPr/>
          <p:nvPr/>
        </p:nvSpPr>
        <p:spPr>
          <a:xfrm>
            <a:off x="5429256" y="142852"/>
            <a:ext cx="3500462" cy="714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Semi-chemical exam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مستطيل 28"/>
          <p:cNvSpPr/>
          <p:nvPr/>
        </p:nvSpPr>
        <p:spPr>
          <a:xfrm rot="5400000">
            <a:off x="2857500" y="-928706"/>
            <a:ext cx="571480" cy="27146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مربع نص 30"/>
          <p:cNvSpPr txBox="1"/>
          <p:nvPr/>
        </p:nvSpPr>
        <p:spPr>
          <a:xfrm>
            <a:off x="714348" y="5121487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Bilirubin</a:t>
            </a:r>
            <a:endParaRPr lang="en-US" sz="1400" dirty="0"/>
          </a:p>
        </p:txBody>
      </p:sp>
      <p:sp>
        <p:nvSpPr>
          <p:cNvPr id="34" name="مستطيل 33"/>
          <p:cNvSpPr/>
          <p:nvPr/>
        </p:nvSpPr>
        <p:spPr>
          <a:xfrm>
            <a:off x="1928794" y="214290"/>
            <a:ext cx="142876" cy="2857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مربع نص 34"/>
          <p:cNvSpPr txBox="1"/>
          <p:nvPr/>
        </p:nvSpPr>
        <p:spPr>
          <a:xfrm>
            <a:off x="1843026" y="4164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36" name="مستطيل 35"/>
          <p:cNvSpPr/>
          <p:nvPr/>
        </p:nvSpPr>
        <p:spPr>
          <a:xfrm>
            <a:off x="2500298" y="214290"/>
            <a:ext cx="142876" cy="2857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مربع نص 36"/>
          <p:cNvSpPr txBox="1"/>
          <p:nvPr/>
        </p:nvSpPr>
        <p:spPr>
          <a:xfrm>
            <a:off x="2317652" y="416462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</a:t>
            </a:r>
          </a:p>
        </p:txBody>
      </p:sp>
      <p:sp>
        <p:nvSpPr>
          <p:cNvPr id="38" name="مستطيل 37"/>
          <p:cNvSpPr/>
          <p:nvPr/>
        </p:nvSpPr>
        <p:spPr>
          <a:xfrm>
            <a:off x="3143240" y="214290"/>
            <a:ext cx="142876" cy="28575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مربع نص 38"/>
          <p:cNvSpPr txBox="1"/>
          <p:nvPr/>
        </p:nvSpPr>
        <p:spPr>
          <a:xfrm>
            <a:off x="2863717" y="416462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</a:t>
            </a:r>
          </a:p>
        </p:txBody>
      </p:sp>
      <p:sp>
        <p:nvSpPr>
          <p:cNvPr id="40" name="مستطيل 39"/>
          <p:cNvSpPr/>
          <p:nvPr/>
        </p:nvSpPr>
        <p:spPr>
          <a:xfrm>
            <a:off x="3876831" y="214290"/>
            <a:ext cx="142876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مربع نص 40"/>
          <p:cNvSpPr txBox="1"/>
          <p:nvPr/>
        </p:nvSpPr>
        <p:spPr>
          <a:xfrm>
            <a:off x="3571868" y="416462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 +</a:t>
            </a:r>
          </a:p>
        </p:txBody>
      </p:sp>
      <p:sp>
        <p:nvSpPr>
          <p:cNvPr id="42" name="مستطيل 41"/>
          <p:cNvSpPr/>
          <p:nvPr/>
        </p:nvSpPr>
        <p:spPr>
          <a:xfrm rot="5400000">
            <a:off x="2857500" y="-285788"/>
            <a:ext cx="571480" cy="27146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مستطيل 43"/>
          <p:cNvSpPr/>
          <p:nvPr/>
        </p:nvSpPr>
        <p:spPr>
          <a:xfrm>
            <a:off x="1928794" y="857208"/>
            <a:ext cx="142876" cy="2857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مربع نص 44"/>
          <p:cNvSpPr txBox="1"/>
          <p:nvPr/>
        </p:nvSpPr>
        <p:spPr>
          <a:xfrm>
            <a:off x="1843026" y="10593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46" name="مستطيل 45"/>
          <p:cNvSpPr/>
          <p:nvPr/>
        </p:nvSpPr>
        <p:spPr>
          <a:xfrm>
            <a:off x="2500298" y="857208"/>
            <a:ext cx="142876" cy="2857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مربع نص 46"/>
          <p:cNvSpPr txBox="1"/>
          <p:nvPr/>
        </p:nvSpPr>
        <p:spPr>
          <a:xfrm>
            <a:off x="2317652" y="105938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</a:t>
            </a:r>
          </a:p>
        </p:txBody>
      </p:sp>
      <p:sp>
        <p:nvSpPr>
          <p:cNvPr id="48" name="مستطيل 47"/>
          <p:cNvSpPr/>
          <p:nvPr/>
        </p:nvSpPr>
        <p:spPr>
          <a:xfrm>
            <a:off x="3143240" y="857208"/>
            <a:ext cx="142876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مربع نص 48"/>
          <p:cNvSpPr txBox="1"/>
          <p:nvPr/>
        </p:nvSpPr>
        <p:spPr>
          <a:xfrm>
            <a:off x="2863717" y="105938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</a:t>
            </a:r>
          </a:p>
        </p:txBody>
      </p:sp>
      <p:sp>
        <p:nvSpPr>
          <p:cNvPr id="50" name="مستطيل 49"/>
          <p:cNvSpPr/>
          <p:nvPr/>
        </p:nvSpPr>
        <p:spPr>
          <a:xfrm>
            <a:off x="3876831" y="857208"/>
            <a:ext cx="142876" cy="28575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مربع نص 50"/>
          <p:cNvSpPr txBox="1"/>
          <p:nvPr/>
        </p:nvSpPr>
        <p:spPr>
          <a:xfrm>
            <a:off x="3571868" y="105938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 +</a:t>
            </a:r>
          </a:p>
        </p:txBody>
      </p:sp>
      <p:sp>
        <p:nvSpPr>
          <p:cNvPr id="52" name="مستطيل 51"/>
          <p:cNvSpPr/>
          <p:nvPr/>
        </p:nvSpPr>
        <p:spPr>
          <a:xfrm rot="5400000">
            <a:off x="2857500" y="357178"/>
            <a:ext cx="571480" cy="27146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مستطيل 52"/>
          <p:cNvSpPr/>
          <p:nvPr/>
        </p:nvSpPr>
        <p:spPr>
          <a:xfrm>
            <a:off x="1928794" y="1500174"/>
            <a:ext cx="142876" cy="285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مربع نص 53"/>
          <p:cNvSpPr txBox="1"/>
          <p:nvPr/>
        </p:nvSpPr>
        <p:spPr>
          <a:xfrm>
            <a:off x="1843026" y="170234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55" name="مستطيل 54"/>
          <p:cNvSpPr/>
          <p:nvPr/>
        </p:nvSpPr>
        <p:spPr>
          <a:xfrm>
            <a:off x="2500298" y="1500174"/>
            <a:ext cx="142876" cy="285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مربع نص 55"/>
          <p:cNvSpPr txBox="1"/>
          <p:nvPr/>
        </p:nvSpPr>
        <p:spPr>
          <a:xfrm>
            <a:off x="2317652" y="1702346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</a:t>
            </a:r>
          </a:p>
        </p:txBody>
      </p:sp>
      <p:sp>
        <p:nvSpPr>
          <p:cNvPr id="57" name="مستطيل 56"/>
          <p:cNvSpPr/>
          <p:nvPr/>
        </p:nvSpPr>
        <p:spPr>
          <a:xfrm>
            <a:off x="3143240" y="1500174"/>
            <a:ext cx="142876" cy="2857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مربع نص 57"/>
          <p:cNvSpPr txBox="1"/>
          <p:nvPr/>
        </p:nvSpPr>
        <p:spPr>
          <a:xfrm>
            <a:off x="2863717" y="170234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</a:t>
            </a:r>
          </a:p>
        </p:txBody>
      </p:sp>
      <p:sp>
        <p:nvSpPr>
          <p:cNvPr id="59" name="مستطيل 58"/>
          <p:cNvSpPr/>
          <p:nvPr/>
        </p:nvSpPr>
        <p:spPr>
          <a:xfrm>
            <a:off x="3876831" y="1500174"/>
            <a:ext cx="142876" cy="28575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مربع نص 59"/>
          <p:cNvSpPr txBox="1"/>
          <p:nvPr/>
        </p:nvSpPr>
        <p:spPr>
          <a:xfrm>
            <a:off x="3571868" y="170234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 +</a:t>
            </a:r>
          </a:p>
        </p:txBody>
      </p:sp>
      <p:sp>
        <p:nvSpPr>
          <p:cNvPr id="61" name="مستطيل 60"/>
          <p:cNvSpPr/>
          <p:nvPr/>
        </p:nvSpPr>
        <p:spPr>
          <a:xfrm rot="5400000">
            <a:off x="2857500" y="1000120"/>
            <a:ext cx="571480" cy="27146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مستطيل 61"/>
          <p:cNvSpPr/>
          <p:nvPr/>
        </p:nvSpPr>
        <p:spPr>
          <a:xfrm>
            <a:off x="1857356" y="2143116"/>
            <a:ext cx="142876" cy="2857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مربع نص 62"/>
          <p:cNvSpPr txBox="1"/>
          <p:nvPr/>
        </p:nvSpPr>
        <p:spPr>
          <a:xfrm>
            <a:off x="1771588" y="234528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64" name="مستطيل 63"/>
          <p:cNvSpPr/>
          <p:nvPr/>
        </p:nvSpPr>
        <p:spPr>
          <a:xfrm>
            <a:off x="2428860" y="2143116"/>
            <a:ext cx="142876" cy="285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مربع نص 64"/>
          <p:cNvSpPr txBox="1"/>
          <p:nvPr/>
        </p:nvSpPr>
        <p:spPr>
          <a:xfrm>
            <a:off x="2246214" y="2345288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</a:t>
            </a:r>
          </a:p>
        </p:txBody>
      </p:sp>
      <p:sp>
        <p:nvSpPr>
          <p:cNvPr id="66" name="مستطيل 65"/>
          <p:cNvSpPr/>
          <p:nvPr/>
        </p:nvSpPr>
        <p:spPr>
          <a:xfrm>
            <a:off x="3071802" y="2143116"/>
            <a:ext cx="142876" cy="28575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مربع نص 66"/>
          <p:cNvSpPr txBox="1"/>
          <p:nvPr/>
        </p:nvSpPr>
        <p:spPr>
          <a:xfrm>
            <a:off x="2792279" y="234528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</a:t>
            </a:r>
          </a:p>
        </p:txBody>
      </p:sp>
      <p:sp>
        <p:nvSpPr>
          <p:cNvPr id="68" name="مستطيل 67"/>
          <p:cNvSpPr/>
          <p:nvPr/>
        </p:nvSpPr>
        <p:spPr>
          <a:xfrm>
            <a:off x="3805393" y="2143116"/>
            <a:ext cx="142876" cy="28575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مربع نص 68"/>
          <p:cNvSpPr txBox="1"/>
          <p:nvPr/>
        </p:nvSpPr>
        <p:spPr>
          <a:xfrm>
            <a:off x="3500430" y="234528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 +</a:t>
            </a:r>
          </a:p>
        </p:txBody>
      </p:sp>
      <p:sp>
        <p:nvSpPr>
          <p:cNvPr id="70" name="مستطيل 69"/>
          <p:cNvSpPr/>
          <p:nvPr/>
        </p:nvSpPr>
        <p:spPr>
          <a:xfrm rot="5400000">
            <a:off x="2857500" y="1643038"/>
            <a:ext cx="571480" cy="27146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مستطيل 70"/>
          <p:cNvSpPr/>
          <p:nvPr/>
        </p:nvSpPr>
        <p:spPr>
          <a:xfrm>
            <a:off x="1857356" y="2786034"/>
            <a:ext cx="142876" cy="285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مربع نص 71"/>
          <p:cNvSpPr txBox="1"/>
          <p:nvPr/>
        </p:nvSpPr>
        <p:spPr>
          <a:xfrm>
            <a:off x="1771588" y="298820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73" name="مستطيل 72"/>
          <p:cNvSpPr/>
          <p:nvPr/>
        </p:nvSpPr>
        <p:spPr>
          <a:xfrm>
            <a:off x="2428860" y="2786034"/>
            <a:ext cx="142876" cy="285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مربع نص 73"/>
          <p:cNvSpPr txBox="1"/>
          <p:nvPr/>
        </p:nvSpPr>
        <p:spPr>
          <a:xfrm>
            <a:off x="2246214" y="2988206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</a:t>
            </a:r>
          </a:p>
        </p:txBody>
      </p:sp>
      <p:sp>
        <p:nvSpPr>
          <p:cNvPr id="75" name="مستطيل 74"/>
          <p:cNvSpPr/>
          <p:nvPr/>
        </p:nvSpPr>
        <p:spPr>
          <a:xfrm>
            <a:off x="3071802" y="2786034"/>
            <a:ext cx="142876" cy="2857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مربع نص 75"/>
          <p:cNvSpPr txBox="1"/>
          <p:nvPr/>
        </p:nvSpPr>
        <p:spPr>
          <a:xfrm>
            <a:off x="2792279" y="298820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</a:t>
            </a:r>
          </a:p>
        </p:txBody>
      </p:sp>
      <p:sp>
        <p:nvSpPr>
          <p:cNvPr id="77" name="مستطيل 76"/>
          <p:cNvSpPr/>
          <p:nvPr/>
        </p:nvSpPr>
        <p:spPr>
          <a:xfrm>
            <a:off x="3805393" y="2786034"/>
            <a:ext cx="142876" cy="28575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مربع نص 77"/>
          <p:cNvSpPr txBox="1"/>
          <p:nvPr/>
        </p:nvSpPr>
        <p:spPr>
          <a:xfrm>
            <a:off x="3500430" y="2988206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 +</a:t>
            </a:r>
          </a:p>
        </p:txBody>
      </p:sp>
      <p:sp>
        <p:nvSpPr>
          <p:cNvPr id="79" name="مستطيل 78"/>
          <p:cNvSpPr/>
          <p:nvPr/>
        </p:nvSpPr>
        <p:spPr>
          <a:xfrm rot="5400000">
            <a:off x="2857500" y="2357442"/>
            <a:ext cx="571480" cy="27146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مستطيل 79"/>
          <p:cNvSpPr/>
          <p:nvPr/>
        </p:nvSpPr>
        <p:spPr>
          <a:xfrm>
            <a:off x="1857356" y="3500438"/>
            <a:ext cx="142876" cy="2857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مربع نص 80"/>
          <p:cNvSpPr txBox="1"/>
          <p:nvPr/>
        </p:nvSpPr>
        <p:spPr>
          <a:xfrm>
            <a:off x="1771588" y="370261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82" name="مستطيل 81"/>
          <p:cNvSpPr/>
          <p:nvPr/>
        </p:nvSpPr>
        <p:spPr>
          <a:xfrm>
            <a:off x="2428860" y="3500438"/>
            <a:ext cx="142876" cy="2857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مربع نص 82"/>
          <p:cNvSpPr txBox="1"/>
          <p:nvPr/>
        </p:nvSpPr>
        <p:spPr>
          <a:xfrm>
            <a:off x="2246214" y="370261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</a:t>
            </a:r>
          </a:p>
        </p:txBody>
      </p:sp>
      <p:sp>
        <p:nvSpPr>
          <p:cNvPr id="84" name="مستطيل 83"/>
          <p:cNvSpPr/>
          <p:nvPr/>
        </p:nvSpPr>
        <p:spPr>
          <a:xfrm>
            <a:off x="3071802" y="3500438"/>
            <a:ext cx="142876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مربع نص 84"/>
          <p:cNvSpPr txBox="1"/>
          <p:nvPr/>
        </p:nvSpPr>
        <p:spPr>
          <a:xfrm>
            <a:off x="2792279" y="370261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</a:t>
            </a:r>
          </a:p>
        </p:txBody>
      </p:sp>
      <p:sp>
        <p:nvSpPr>
          <p:cNvPr id="86" name="مستطيل 85"/>
          <p:cNvSpPr/>
          <p:nvPr/>
        </p:nvSpPr>
        <p:spPr>
          <a:xfrm>
            <a:off x="3805393" y="3500438"/>
            <a:ext cx="142876" cy="28575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مربع نص 86"/>
          <p:cNvSpPr txBox="1"/>
          <p:nvPr/>
        </p:nvSpPr>
        <p:spPr>
          <a:xfrm>
            <a:off x="3500430" y="370261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 +</a:t>
            </a:r>
          </a:p>
        </p:txBody>
      </p:sp>
      <p:sp>
        <p:nvSpPr>
          <p:cNvPr id="88" name="مستطيل 87"/>
          <p:cNvSpPr/>
          <p:nvPr/>
        </p:nvSpPr>
        <p:spPr>
          <a:xfrm rot="5400000">
            <a:off x="2857500" y="3071822"/>
            <a:ext cx="571480" cy="27146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مستطيل 88"/>
          <p:cNvSpPr/>
          <p:nvPr/>
        </p:nvSpPr>
        <p:spPr>
          <a:xfrm>
            <a:off x="1857356" y="4214818"/>
            <a:ext cx="142876" cy="2857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مربع نص 89"/>
          <p:cNvSpPr txBox="1"/>
          <p:nvPr/>
        </p:nvSpPr>
        <p:spPr>
          <a:xfrm>
            <a:off x="1771588" y="441699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91" name="مستطيل 90"/>
          <p:cNvSpPr/>
          <p:nvPr/>
        </p:nvSpPr>
        <p:spPr>
          <a:xfrm>
            <a:off x="2428860" y="4214841"/>
            <a:ext cx="142876" cy="285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مربع نص 91"/>
          <p:cNvSpPr txBox="1"/>
          <p:nvPr/>
        </p:nvSpPr>
        <p:spPr>
          <a:xfrm>
            <a:off x="2246214" y="441699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</a:t>
            </a:r>
          </a:p>
        </p:txBody>
      </p:sp>
      <p:sp>
        <p:nvSpPr>
          <p:cNvPr id="93" name="مستطيل 92"/>
          <p:cNvSpPr/>
          <p:nvPr/>
        </p:nvSpPr>
        <p:spPr>
          <a:xfrm>
            <a:off x="3071802" y="4214818"/>
            <a:ext cx="142876" cy="2857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مربع نص 93"/>
          <p:cNvSpPr txBox="1"/>
          <p:nvPr/>
        </p:nvSpPr>
        <p:spPr>
          <a:xfrm>
            <a:off x="2792279" y="4416990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</a:t>
            </a:r>
          </a:p>
        </p:txBody>
      </p:sp>
      <p:sp>
        <p:nvSpPr>
          <p:cNvPr id="95" name="مستطيل 94"/>
          <p:cNvSpPr/>
          <p:nvPr/>
        </p:nvSpPr>
        <p:spPr>
          <a:xfrm>
            <a:off x="3805393" y="4214818"/>
            <a:ext cx="142876" cy="28575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مربع نص 95"/>
          <p:cNvSpPr txBox="1"/>
          <p:nvPr/>
        </p:nvSpPr>
        <p:spPr>
          <a:xfrm>
            <a:off x="3500430" y="441699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 +</a:t>
            </a:r>
          </a:p>
        </p:txBody>
      </p:sp>
      <p:sp>
        <p:nvSpPr>
          <p:cNvPr id="97" name="مستطيل 96"/>
          <p:cNvSpPr/>
          <p:nvPr/>
        </p:nvSpPr>
        <p:spPr>
          <a:xfrm rot="5400000">
            <a:off x="2857500" y="3857640"/>
            <a:ext cx="571480" cy="27146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مستطيل 97"/>
          <p:cNvSpPr/>
          <p:nvPr/>
        </p:nvSpPr>
        <p:spPr>
          <a:xfrm>
            <a:off x="1857356" y="5000636"/>
            <a:ext cx="142876" cy="2857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مربع نص 98"/>
          <p:cNvSpPr txBox="1"/>
          <p:nvPr/>
        </p:nvSpPr>
        <p:spPr>
          <a:xfrm>
            <a:off x="1771588" y="520280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100" name="مستطيل 99"/>
          <p:cNvSpPr/>
          <p:nvPr/>
        </p:nvSpPr>
        <p:spPr>
          <a:xfrm>
            <a:off x="2428860" y="5000636"/>
            <a:ext cx="142876" cy="2857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مربع نص 100"/>
          <p:cNvSpPr txBox="1"/>
          <p:nvPr/>
        </p:nvSpPr>
        <p:spPr>
          <a:xfrm>
            <a:off x="2246214" y="5202808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</a:t>
            </a:r>
          </a:p>
        </p:txBody>
      </p:sp>
      <p:sp>
        <p:nvSpPr>
          <p:cNvPr id="102" name="مستطيل 101"/>
          <p:cNvSpPr/>
          <p:nvPr/>
        </p:nvSpPr>
        <p:spPr>
          <a:xfrm>
            <a:off x="3071802" y="5000636"/>
            <a:ext cx="142876" cy="28575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مربع نص 102"/>
          <p:cNvSpPr txBox="1"/>
          <p:nvPr/>
        </p:nvSpPr>
        <p:spPr>
          <a:xfrm>
            <a:off x="2792279" y="520280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</a:t>
            </a:r>
          </a:p>
        </p:txBody>
      </p:sp>
      <p:sp>
        <p:nvSpPr>
          <p:cNvPr id="104" name="مستطيل 103"/>
          <p:cNvSpPr/>
          <p:nvPr/>
        </p:nvSpPr>
        <p:spPr>
          <a:xfrm>
            <a:off x="3805393" y="5000636"/>
            <a:ext cx="142876" cy="285752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مربع نص 104"/>
          <p:cNvSpPr txBox="1"/>
          <p:nvPr/>
        </p:nvSpPr>
        <p:spPr>
          <a:xfrm>
            <a:off x="3500430" y="5202808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 + + +</a:t>
            </a:r>
          </a:p>
        </p:txBody>
      </p:sp>
      <p:sp>
        <p:nvSpPr>
          <p:cNvPr id="106" name="مربع نص 105"/>
          <p:cNvSpPr txBox="1"/>
          <p:nvPr/>
        </p:nvSpPr>
        <p:spPr>
          <a:xfrm>
            <a:off x="4500562" y="4000504"/>
            <a:ext cx="457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يعتبر التغير اللوني دليل على وجود </a:t>
            </a:r>
            <a:r>
              <a:rPr lang="ar-IQ" sz="1400" b="1" dirty="0" err="1"/>
              <a:t>تراكيز</a:t>
            </a:r>
            <a:r>
              <a:rPr lang="ar-IQ" sz="1400" b="1" dirty="0"/>
              <a:t> عالية من </a:t>
            </a:r>
            <a:r>
              <a:rPr lang="ar-SA" sz="1400" b="1"/>
              <a:t>المادة </a:t>
            </a:r>
            <a:r>
              <a:rPr lang="ar-IQ" sz="1400" b="1"/>
              <a:t>المعينة </a:t>
            </a:r>
            <a:r>
              <a:rPr lang="ar-IQ" sz="1400" b="1" dirty="0"/>
              <a:t>وان مستوى </a:t>
            </a:r>
            <a:r>
              <a:rPr lang="ar-IQ" sz="1400" b="1" dirty="0" err="1"/>
              <a:t>او</a:t>
            </a:r>
            <a:r>
              <a:rPr lang="ar-IQ" sz="1400" b="1" dirty="0"/>
              <a:t> كمية تلك المواد يمكن تقديره بشكل شبه كمي </a:t>
            </a:r>
            <a:r>
              <a:rPr lang="ar-IQ" sz="1400" b="1" dirty="0" err="1"/>
              <a:t>او</a:t>
            </a:r>
            <a:r>
              <a:rPr lang="ar-IQ" sz="1400" b="1" dirty="0"/>
              <a:t> تقريبي من خلال مقارنة درجة اللون في شريط الاختبار مع درجة اللون في </a:t>
            </a:r>
            <a:r>
              <a:rPr lang="ar-IQ" sz="1400" b="1" dirty="0" err="1"/>
              <a:t>الاشرطة</a:t>
            </a:r>
            <a:r>
              <a:rPr lang="ar-IQ" sz="1400" b="1" dirty="0"/>
              <a:t> القياسية والتي يمثل كل منها درجة معينة وعلى سبيل المثال تشير </a:t>
            </a:r>
            <a:r>
              <a:rPr lang="ar-IQ" sz="1400" b="1" dirty="0" err="1"/>
              <a:t>اشارة</a:t>
            </a:r>
            <a:r>
              <a:rPr lang="ar-IQ" sz="1400" b="1" dirty="0"/>
              <a:t> </a:t>
            </a:r>
            <a:r>
              <a:rPr lang="ar-IQ" sz="1400" b="1" dirty="0" err="1"/>
              <a:t>ال</a:t>
            </a:r>
            <a:r>
              <a:rPr lang="ar-IQ" sz="1400" b="1" dirty="0"/>
              <a:t> + </a:t>
            </a:r>
            <a:r>
              <a:rPr lang="ar-IQ" sz="1400" b="1" dirty="0" err="1"/>
              <a:t>الى</a:t>
            </a:r>
            <a:r>
              <a:rPr lang="ar-IQ" sz="1400" b="1" dirty="0"/>
              <a:t> وجود هذه المادة بتركيز عالي يقدر </a:t>
            </a:r>
            <a:r>
              <a:rPr lang="ar-IQ" sz="1400" b="1" dirty="0" err="1"/>
              <a:t>ب</a:t>
            </a:r>
            <a:r>
              <a:rPr lang="ar-IQ" sz="1400" b="1" dirty="0"/>
              <a:t> ارتفاع من الدرجة </a:t>
            </a:r>
            <a:r>
              <a:rPr lang="ar-IQ" sz="1400" b="1" dirty="0" err="1"/>
              <a:t>الاولى</a:t>
            </a:r>
            <a:r>
              <a:rPr lang="ar-IQ" sz="1400" b="1" dirty="0"/>
              <a:t> وكلما زاد التغيير اللون </a:t>
            </a:r>
            <a:r>
              <a:rPr lang="ar-IQ" sz="1400" b="1" dirty="0" err="1"/>
              <a:t>د</a:t>
            </a:r>
            <a:r>
              <a:rPr lang="ar-IQ" sz="1400" b="1" dirty="0"/>
              <a:t> ذلك على زيادة علامة </a:t>
            </a:r>
            <a:r>
              <a:rPr lang="ar-IQ" sz="1400" b="1" dirty="0" err="1"/>
              <a:t>ال</a:t>
            </a:r>
            <a:r>
              <a:rPr lang="ar-IQ" sz="1400" b="1" dirty="0"/>
              <a:t>+ مما يشير </a:t>
            </a:r>
            <a:r>
              <a:rPr lang="ar-IQ" sz="1400" b="1" dirty="0" err="1"/>
              <a:t>الى</a:t>
            </a:r>
            <a:r>
              <a:rPr lang="ar-IQ" sz="1400" b="1" dirty="0"/>
              <a:t> شدة الحالة المرضية</a:t>
            </a:r>
            <a:endParaRPr lang="en-US" sz="1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286644" y="142852"/>
            <a:ext cx="500066" cy="528641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مستطيل 2"/>
          <p:cNvSpPr/>
          <p:nvPr/>
        </p:nvSpPr>
        <p:spPr>
          <a:xfrm>
            <a:off x="7429520" y="285728"/>
            <a:ext cx="214314" cy="4286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مستطيل 3"/>
          <p:cNvSpPr/>
          <p:nvPr/>
        </p:nvSpPr>
        <p:spPr>
          <a:xfrm>
            <a:off x="7429520" y="857232"/>
            <a:ext cx="214314" cy="4286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مستطيل 4"/>
          <p:cNvSpPr/>
          <p:nvPr/>
        </p:nvSpPr>
        <p:spPr>
          <a:xfrm>
            <a:off x="7429520" y="1500174"/>
            <a:ext cx="214314" cy="428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مستطيل 5"/>
          <p:cNvSpPr/>
          <p:nvPr/>
        </p:nvSpPr>
        <p:spPr>
          <a:xfrm>
            <a:off x="7429520" y="2143116"/>
            <a:ext cx="214314" cy="4286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مستطيل 6"/>
          <p:cNvSpPr/>
          <p:nvPr/>
        </p:nvSpPr>
        <p:spPr>
          <a:xfrm>
            <a:off x="7429520" y="2786058"/>
            <a:ext cx="214314" cy="42862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مستطيل 8"/>
          <p:cNvSpPr/>
          <p:nvPr/>
        </p:nvSpPr>
        <p:spPr>
          <a:xfrm>
            <a:off x="7429520" y="3571876"/>
            <a:ext cx="214314" cy="4286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مستطيل 9"/>
          <p:cNvSpPr/>
          <p:nvPr/>
        </p:nvSpPr>
        <p:spPr>
          <a:xfrm>
            <a:off x="7429520" y="4214818"/>
            <a:ext cx="214314" cy="428628"/>
          </a:xfrm>
          <a:prstGeom prst="rect">
            <a:avLst/>
          </a:prstGeom>
          <a:solidFill>
            <a:srgbClr val="75F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مستطيل 10"/>
          <p:cNvSpPr/>
          <p:nvPr/>
        </p:nvSpPr>
        <p:spPr>
          <a:xfrm>
            <a:off x="7429520" y="4857760"/>
            <a:ext cx="214314" cy="4286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مربع نص 13"/>
          <p:cNvSpPr txBox="1"/>
          <p:nvPr/>
        </p:nvSpPr>
        <p:spPr>
          <a:xfrm>
            <a:off x="7914767" y="2845354"/>
            <a:ext cx="514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Pus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7777831" y="916528"/>
            <a:ext cx="866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Protein</a:t>
            </a:r>
          </a:p>
        </p:txBody>
      </p:sp>
      <p:sp>
        <p:nvSpPr>
          <p:cNvPr id="18" name="مربع نص 17"/>
          <p:cNvSpPr txBox="1"/>
          <p:nvPr/>
        </p:nvSpPr>
        <p:spPr>
          <a:xfrm>
            <a:off x="7929586" y="355973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7827647" y="1559470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Blood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7858148" y="4191664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Specific gravity</a:t>
            </a:r>
          </a:p>
        </p:txBody>
      </p:sp>
      <p:sp>
        <p:nvSpPr>
          <p:cNvPr id="21" name="مربع نص 20"/>
          <p:cNvSpPr txBox="1"/>
          <p:nvPr/>
        </p:nvSpPr>
        <p:spPr>
          <a:xfrm>
            <a:off x="7858148" y="2202412"/>
            <a:ext cx="676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Kiton</a:t>
            </a:r>
            <a:endParaRPr lang="en-US" dirty="0"/>
          </a:p>
        </p:txBody>
      </p:sp>
      <p:sp>
        <p:nvSpPr>
          <p:cNvPr id="23" name="مربع نص 22"/>
          <p:cNvSpPr txBox="1"/>
          <p:nvPr/>
        </p:nvSpPr>
        <p:spPr>
          <a:xfrm>
            <a:off x="7787265" y="273586"/>
            <a:ext cx="928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Glucose</a:t>
            </a:r>
          </a:p>
        </p:txBody>
      </p:sp>
      <p:sp>
        <p:nvSpPr>
          <p:cNvPr id="31" name="مربع نص 30"/>
          <p:cNvSpPr txBox="1"/>
          <p:nvPr/>
        </p:nvSpPr>
        <p:spPr>
          <a:xfrm>
            <a:off x="7786710" y="4978611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Bilirubin</a:t>
            </a:r>
            <a:endParaRPr lang="en-US" sz="1400" dirty="0"/>
          </a:p>
        </p:txBody>
      </p:sp>
      <p:sp>
        <p:nvSpPr>
          <p:cNvPr id="107" name="مربع نص 106"/>
          <p:cNvSpPr txBox="1"/>
          <p:nvPr/>
        </p:nvSpPr>
        <p:spPr>
          <a:xfrm>
            <a:off x="714348" y="262236"/>
            <a:ext cx="64293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يشير وجود السكر في الإدرار </a:t>
            </a:r>
            <a:r>
              <a:rPr lang="ar-IQ" sz="1400" b="1" dirty="0" err="1"/>
              <a:t>الى</a:t>
            </a:r>
            <a:r>
              <a:rPr lang="ar-IQ" sz="1400" b="1" dirty="0"/>
              <a:t> ارتفاع مستوى </a:t>
            </a:r>
            <a:r>
              <a:rPr lang="ar-IQ" sz="1400" b="1" dirty="0" err="1"/>
              <a:t>الكلوكز</a:t>
            </a:r>
            <a:r>
              <a:rPr lang="ar-IQ" sz="1400" b="1" dirty="0"/>
              <a:t> في الجسم ويحدث مع مرضى السكري</a:t>
            </a:r>
            <a:endParaRPr lang="en-US" sz="1400" b="1" dirty="0"/>
          </a:p>
        </p:txBody>
      </p:sp>
      <p:sp>
        <p:nvSpPr>
          <p:cNvPr id="108" name="مربع نص 107"/>
          <p:cNvSpPr txBox="1"/>
          <p:nvPr/>
        </p:nvSpPr>
        <p:spPr>
          <a:xfrm>
            <a:off x="0" y="714356"/>
            <a:ext cx="71437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يشير وجود البروتين في الإدرار </a:t>
            </a:r>
            <a:r>
              <a:rPr lang="ar-IQ" sz="1400" b="1" dirty="0" err="1"/>
              <a:t>الى</a:t>
            </a:r>
            <a:r>
              <a:rPr lang="ar-IQ" sz="1400" b="1" dirty="0"/>
              <a:t> ارتفاع مستوى البروتين في الجسم ويكثر عادة عند النساء الحوامل وعند بعض مشاكل الكبد</a:t>
            </a:r>
            <a:endParaRPr lang="en-US" sz="1400" b="1" dirty="0"/>
          </a:p>
        </p:txBody>
      </p:sp>
      <p:sp>
        <p:nvSpPr>
          <p:cNvPr id="109" name="مربع نص 108"/>
          <p:cNvSpPr txBox="1"/>
          <p:nvPr/>
        </p:nvSpPr>
        <p:spPr>
          <a:xfrm>
            <a:off x="642910" y="1513304"/>
            <a:ext cx="6429388" cy="380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يشير وجود الدم في الإدرار </a:t>
            </a:r>
            <a:r>
              <a:rPr lang="ar-IQ" sz="1400" b="1" dirty="0" err="1"/>
              <a:t>الى</a:t>
            </a:r>
            <a:r>
              <a:rPr lang="ar-IQ" sz="1400" b="1" dirty="0"/>
              <a:t>  العديد من </a:t>
            </a:r>
            <a:r>
              <a:rPr lang="ar-IQ" sz="1400" b="1" dirty="0" err="1"/>
              <a:t>امراض</a:t>
            </a:r>
            <a:r>
              <a:rPr lang="ar-IQ" sz="1400" b="1" dirty="0"/>
              <a:t> الجهاز الكلوي ومنها الفشل الكلوي </a:t>
            </a:r>
            <a:r>
              <a:rPr lang="ar-IQ" sz="1400" b="1" dirty="0" err="1"/>
              <a:t>ااو</a:t>
            </a:r>
            <a:r>
              <a:rPr lang="ar-IQ" sz="1400" b="1" dirty="0"/>
              <a:t> وجود الحصى</a:t>
            </a:r>
            <a:endParaRPr lang="en-US" sz="1400" b="1" dirty="0"/>
          </a:p>
        </p:txBody>
      </p:sp>
      <p:sp>
        <p:nvSpPr>
          <p:cNvPr id="110" name="مربع نص 109"/>
          <p:cNvSpPr txBox="1"/>
          <p:nvPr/>
        </p:nvSpPr>
        <p:spPr>
          <a:xfrm>
            <a:off x="642910" y="2119624"/>
            <a:ext cx="6429388" cy="380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يشير وجود </a:t>
            </a:r>
            <a:r>
              <a:rPr lang="ar-IQ" sz="1400" b="1" dirty="0" err="1"/>
              <a:t>الكيتون</a:t>
            </a:r>
            <a:r>
              <a:rPr lang="ar-IQ" sz="1400" b="1" dirty="0"/>
              <a:t> في </a:t>
            </a:r>
            <a:r>
              <a:rPr lang="ar-IQ" sz="1400" b="1" dirty="0" err="1"/>
              <a:t>الادرار</a:t>
            </a:r>
            <a:r>
              <a:rPr lang="ar-IQ" sz="1400" b="1" dirty="0"/>
              <a:t> </a:t>
            </a:r>
            <a:r>
              <a:rPr lang="ar-IQ" sz="1400" b="1" dirty="0" err="1"/>
              <a:t>الى</a:t>
            </a:r>
            <a:r>
              <a:rPr lang="ar-IQ" sz="1400" b="1" dirty="0"/>
              <a:t> فرط نشاط الجهاز العضلي </a:t>
            </a:r>
            <a:r>
              <a:rPr lang="ar-IQ" sz="1400" b="1" dirty="0" err="1"/>
              <a:t>واحيانا</a:t>
            </a:r>
            <a:r>
              <a:rPr lang="ar-IQ" sz="1400" b="1" dirty="0"/>
              <a:t> يكون مؤشر لوجود خلل في </a:t>
            </a:r>
            <a:r>
              <a:rPr lang="ar-IQ" sz="1400" b="1" dirty="0" err="1"/>
              <a:t>الايض</a:t>
            </a:r>
            <a:r>
              <a:rPr lang="ar-IQ" sz="1400" b="1" dirty="0"/>
              <a:t> </a:t>
            </a:r>
            <a:endParaRPr lang="en-US" sz="1400" b="1" dirty="0"/>
          </a:p>
        </p:txBody>
      </p:sp>
      <p:sp>
        <p:nvSpPr>
          <p:cNvPr id="111" name="مربع نص 110"/>
          <p:cNvSpPr txBox="1"/>
          <p:nvPr/>
        </p:nvSpPr>
        <p:spPr>
          <a:xfrm>
            <a:off x="642910" y="2834004"/>
            <a:ext cx="6429388" cy="380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يدل وجود خلايا الدم البيضاء في </a:t>
            </a:r>
            <a:r>
              <a:rPr lang="ar-IQ" sz="1400" b="1" dirty="0" err="1"/>
              <a:t>الادرار</a:t>
            </a:r>
            <a:r>
              <a:rPr lang="ar-IQ" sz="1400" b="1" dirty="0"/>
              <a:t> غلى وجود </a:t>
            </a:r>
            <a:r>
              <a:rPr lang="ar-IQ" sz="1400" b="1" dirty="0" err="1"/>
              <a:t>اصابات</a:t>
            </a:r>
            <a:r>
              <a:rPr lang="ar-IQ" sz="1400" b="1" dirty="0"/>
              <a:t> بكتيرية </a:t>
            </a:r>
            <a:r>
              <a:rPr lang="ar-IQ" sz="1400" b="1" dirty="0" err="1"/>
              <a:t>او</a:t>
            </a:r>
            <a:r>
              <a:rPr lang="ar-IQ" sz="1400" b="1" dirty="0"/>
              <a:t> فطرية في الجهاز الكلوي </a:t>
            </a:r>
            <a:endParaRPr lang="en-US" sz="1400" b="1" dirty="0"/>
          </a:p>
        </p:txBody>
      </p:sp>
      <p:sp>
        <p:nvSpPr>
          <p:cNvPr id="112" name="مربع نص 111"/>
          <p:cNvSpPr txBox="1"/>
          <p:nvPr/>
        </p:nvSpPr>
        <p:spPr>
          <a:xfrm>
            <a:off x="714348" y="3619822"/>
            <a:ext cx="6429388" cy="380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يستخدم للتحري عن الدالة </a:t>
            </a:r>
            <a:r>
              <a:rPr lang="ar-IQ" sz="1400" b="1" dirty="0" err="1"/>
              <a:t>الحامضية</a:t>
            </a:r>
            <a:r>
              <a:rPr lang="ar-IQ" sz="1400" b="1" dirty="0"/>
              <a:t> </a:t>
            </a:r>
            <a:r>
              <a:rPr lang="ar-IQ" sz="1400" b="1" dirty="0" err="1"/>
              <a:t>للادرار</a:t>
            </a:r>
            <a:r>
              <a:rPr lang="ar-IQ" sz="1400" b="1" dirty="0"/>
              <a:t> والتي تكون </a:t>
            </a:r>
            <a:r>
              <a:rPr lang="ar-IQ" sz="1400" b="1" dirty="0" err="1"/>
              <a:t>حامضية</a:t>
            </a:r>
            <a:r>
              <a:rPr lang="ar-IQ" sz="1400" b="1" dirty="0"/>
              <a:t> بحدود 6 في الحالات الطبيعية </a:t>
            </a:r>
            <a:endParaRPr lang="en-US" sz="1400" b="1" dirty="0"/>
          </a:p>
        </p:txBody>
      </p:sp>
      <p:sp>
        <p:nvSpPr>
          <p:cNvPr id="113" name="مربع نص 112"/>
          <p:cNvSpPr txBox="1"/>
          <p:nvPr/>
        </p:nvSpPr>
        <p:spPr>
          <a:xfrm>
            <a:off x="642910" y="4191326"/>
            <a:ext cx="6429388" cy="703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يستخدم للتحري عن الكثافة النوعية </a:t>
            </a:r>
            <a:r>
              <a:rPr lang="ar-IQ" sz="1400" b="1" dirty="0" err="1"/>
              <a:t>للادرار</a:t>
            </a:r>
            <a:r>
              <a:rPr lang="ar-IQ" sz="1400" b="1" dirty="0"/>
              <a:t> والتي تعتبر مؤشر لمقدار التوازن مابين كمية الماء </a:t>
            </a:r>
            <a:r>
              <a:rPr lang="ar-IQ" sz="1400" b="1" dirty="0" err="1"/>
              <a:t>والاملاح</a:t>
            </a:r>
            <a:r>
              <a:rPr lang="ar-IQ" sz="1400" b="1" dirty="0"/>
              <a:t> في </a:t>
            </a:r>
            <a:r>
              <a:rPr lang="ar-IQ" sz="1400" b="1" dirty="0" err="1"/>
              <a:t>الادرار</a:t>
            </a:r>
            <a:r>
              <a:rPr lang="ar-IQ" sz="1400" b="1" dirty="0"/>
              <a:t> </a:t>
            </a:r>
            <a:endParaRPr lang="en-US" sz="1400" b="1" dirty="0"/>
          </a:p>
        </p:txBody>
      </p:sp>
      <p:sp>
        <p:nvSpPr>
          <p:cNvPr id="114" name="مربع نص 113"/>
          <p:cNvSpPr txBox="1"/>
          <p:nvPr/>
        </p:nvSpPr>
        <p:spPr>
          <a:xfrm>
            <a:off x="642910" y="4834268"/>
            <a:ext cx="6429388" cy="380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400" b="1" dirty="0"/>
              <a:t>يشير وجود </a:t>
            </a:r>
            <a:r>
              <a:rPr lang="ar-IQ" sz="1400" b="1" dirty="0" err="1"/>
              <a:t>البيليروبين</a:t>
            </a:r>
            <a:r>
              <a:rPr lang="ar-IQ" sz="1400" b="1" dirty="0"/>
              <a:t> في </a:t>
            </a:r>
            <a:r>
              <a:rPr lang="ar-IQ" sz="1400" b="1" dirty="0" err="1"/>
              <a:t>الادرار</a:t>
            </a:r>
            <a:r>
              <a:rPr lang="ar-IQ" sz="1400" b="1" dirty="0"/>
              <a:t> </a:t>
            </a:r>
            <a:r>
              <a:rPr lang="ar-IQ" sz="1400" b="1" dirty="0" err="1"/>
              <a:t>الى</a:t>
            </a:r>
            <a:r>
              <a:rPr lang="ar-IQ" sz="1400" b="1" dirty="0"/>
              <a:t> وجود مشاكل في وظائف الكبد </a:t>
            </a:r>
            <a:endParaRPr lang="en-US" sz="1400" b="1" dirty="0"/>
          </a:p>
        </p:txBody>
      </p:sp>
      <p:sp>
        <p:nvSpPr>
          <p:cNvPr id="116" name="مربع نص 115"/>
          <p:cNvSpPr txBox="1"/>
          <p:nvPr/>
        </p:nvSpPr>
        <p:spPr>
          <a:xfrm>
            <a:off x="357158" y="5572140"/>
            <a:ext cx="8572560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IQ" sz="1600" b="1" dirty="0"/>
              <a:t>ومن الجدير بالذكر </a:t>
            </a:r>
            <a:r>
              <a:rPr lang="ar-IQ" sz="1600" b="1" dirty="0" err="1"/>
              <a:t>ان</a:t>
            </a:r>
            <a:r>
              <a:rPr lang="ar-IQ" sz="1600" b="1" dirty="0"/>
              <a:t> هناك العديد من الشركات قامت بتطوير هذه </a:t>
            </a:r>
            <a:r>
              <a:rPr lang="ar-IQ" sz="1600" b="1" dirty="0" err="1"/>
              <a:t>الاشرطة</a:t>
            </a:r>
            <a:r>
              <a:rPr lang="ar-IQ" sz="1600" b="1" dirty="0"/>
              <a:t> </a:t>
            </a:r>
            <a:r>
              <a:rPr lang="ar-IQ" sz="1600" b="1" dirty="0" err="1"/>
              <a:t>واصبحت</a:t>
            </a:r>
            <a:r>
              <a:rPr lang="ar-IQ" sz="1600" b="1" dirty="0"/>
              <a:t> تتحرى عن المزيد من المواد التي يمكن الاستفادة منها في </a:t>
            </a:r>
            <a:r>
              <a:rPr lang="ar-IQ" sz="1600" b="1" dirty="0" err="1"/>
              <a:t>الادرار</a:t>
            </a:r>
            <a:r>
              <a:rPr lang="ar-IQ" sz="1600" b="1" dirty="0"/>
              <a:t> فعلى سبيل المثال يمكن التحري </a:t>
            </a:r>
            <a:r>
              <a:rPr lang="ar-IQ" sz="1600" b="1" dirty="0" err="1"/>
              <a:t>ايضا</a:t>
            </a:r>
            <a:r>
              <a:rPr lang="ar-IQ" sz="1600" b="1" dirty="0"/>
              <a:t> عن كل من </a:t>
            </a:r>
            <a:r>
              <a:rPr lang="en-US" sz="1600" b="1" dirty="0"/>
              <a:t>Ascorbic acid </a:t>
            </a:r>
            <a:r>
              <a:rPr lang="ar-IQ" sz="1600" b="1" dirty="0"/>
              <a:t>\</a:t>
            </a:r>
            <a:r>
              <a:rPr lang="en-US" sz="1600" b="1" dirty="0" err="1"/>
              <a:t>Uorobelinoge</a:t>
            </a:r>
            <a:r>
              <a:rPr lang="ar-IQ" sz="1600" b="1" dirty="0"/>
              <a:t>\</a:t>
            </a:r>
            <a:r>
              <a:rPr lang="en-US" sz="1600" b="1" dirty="0"/>
              <a:t> </a:t>
            </a:r>
            <a:r>
              <a:rPr lang="en-US" sz="1600" b="1" dirty="0" err="1"/>
              <a:t>Nitrit</a:t>
            </a:r>
            <a:r>
              <a:rPr lang="en-US" sz="1600" b="1" dirty="0"/>
              <a:t> </a:t>
            </a:r>
            <a:r>
              <a:rPr lang="ar-IQ" sz="1600" b="1" dirty="0"/>
              <a:t>\</a:t>
            </a:r>
            <a:r>
              <a:rPr lang="en-US" sz="1600" b="1" dirty="0" err="1"/>
              <a:t>Urease</a:t>
            </a:r>
            <a:r>
              <a:rPr lang="ar-IQ" sz="1600" b="1" dirty="0"/>
              <a:t> والتي تعتبر اغلبها مؤشرات مهمة لوجود </a:t>
            </a:r>
            <a:r>
              <a:rPr lang="ar-IQ" sz="1600" b="1" dirty="0" err="1"/>
              <a:t>اصابة</a:t>
            </a:r>
            <a:r>
              <a:rPr lang="ar-IQ" sz="1600" b="1" dirty="0"/>
              <a:t> </a:t>
            </a:r>
            <a:r>
              <a:rPr lang="ar-IQ" sz="1600" b="1" dirty="0" err="1"/>
              <a:t>او</a:t>
            </a:r>
            <a:r>
              <a:rPr lang="ar-IQ" sz="1600" b="1" dirty="0"/>
              <a:t> مرض </a:t>
            </a:r>
            <a:r>
              <a:rPr lang="ar-IQ" sz="1600" b="1" dirty="0" err="1"/>
              <a:t>او</a:t>
            </a:r>
            <a:r>
              <a:rPr lang="ar-IQ" sz="1600" b="1" dirty="0"/>
              <a:t> خلل في الجهاز الكلوي </a:t>
            </a:r>
            <a:r>
              <a:rPr lang="ar-IQ" sz="1600" b="1" dirty="0" err="1"/>
              <a:t>او</a:t>
            </a:r>
            <a:r>
              <a:rPr lang="ar-IQ" sz="1600" b="1" dirty="0"/>
              <a:t> في الكبد</a:t>
            </a:r>
            <a:endParaRPr lang="en-US" sz="1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تمرير عمودي 31"/>
          <p:cNvSpPr/>
          <p:nvPr/>
        </p:nvSpPr>
        <p:spPr>
          <a:xfrm>
            <a:off x="2143108" y="1643050"/>
            <a:ext cx="5357850" cy="3714776"/>
          </a:xfrm>
          <a:prstGeom prst="verticalScroll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</a:pPr>
            <a:r>
              <a:rPr lang="ar-IQ" sz="6000" b="1" dirty="0">
                <a:solidFill>
                  <a:prstClr val="black"/>
                </a:solidFill>
                <a:latin typeface="Arabic Typesetting" pitchFamily="66" charset="-78"/>
                <a:cs typeface="Arabic Typesetting" pitchFamily="66" charset="-78"/>
              </a:rPr>
              <a:t>شكرا لحسن استماعكم </a:t>
            </a:r>
            <a:endParaRPr lang="en-US" sz="6000" b="1" dirty="0">
              <a:solidFill>
                <a:prstClr val="black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1316</TotalTime>
  <Words>586</Words>
  <Application>Microsoft Office PowerPoint</Application>
  <PresentationFormat>On-screen Show (4:3)</PresentationFormat>
  <Paragraphs>135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Times New Roman</vt:lpstr>
      <vt:lpstr>سمة Office</vt:lpstr>
      <vt:lpstr>ورشــــــــة عمــــل فحص الادرار العام مؤشر اولي لصحة وسلامة وظائف اعضاء الجسم  General urine exam as a primary alarm for inefficiency of  body organs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فحص الادرار العام مؤشر اولي لصحة وسلامة وظائف اعضاء الجسم</dc:title>
  <dc:creator>Admin</dc:creator>
  <cp:lastModifiedBy>alyaa kareem</cp:lastModifiedBy>
  <cp:revision>146</cp:revision>
  <dcterms:created xsi:type="dcterms:W3CDTF">2023-08-07T21:41:39Z</dcterms:created>
  <dcterms:modified xsi:type="dcterms:W3CDTF">2024-08-22T14:54:04Z</dcterms:modified>
</cp:coreProperties>
</file>