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9" r:id="rId5"/>
    <p:sldId id="270" r:id="rId6"/>
    <p:sldId id="271" r:id="rId7"/>
    <p:sldId id="261" r:id="rId8"/>
    <p:sldId id="274" r:id="rId9"/>
    <p:sldId id="262" r:id="rId10"/>
    <p:sldId id="263" r:id="rId11"/>
    <p:sldId id="264" r:id="rId12"/>
    <p:sldId id="265" r:id="rId13"/>
    <p:sldId id="266" r:id="rId14"/>
    <p:sldId id="267" r:id="rId15"/>
    <p:sldId id="272" r:id="rId16"/>
    <p:sldId id="273" r:id="rId17"/>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yaa kareem" initials="ak" lastIdx="1" clrIdx="0">
    <p:extLst>
      <p:ext uri="{19B8F6BF-5375-455C-9EA6-DF929625EA0E}">
        <p15:presenceInfo xmlns:p15="http://schemas.microsoft.com/office/powerpoint/2012/main" userId="e4ad3f2c835b53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45" d="100"/>
          <a:sy n="45" d="100"/>
        </p:scale>
        <p:origin x="82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6759C-5469-4873-9BE2-88F6A503EC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IQ"/>
          </a:p>
        </p:txBody>
      </p:sp>
      <p:sp>
        <p:nvSpPr>
          <p:cNvPr id="3" name="Subtitle 2">
            <a:extLst>
              <a:ext uri="{FF2B5EF4-FFF2-40B4-BE49-F238E27FC236}">
                <a16:creationId xmlns:a16="http://schemas.microsoft.com/office/drawing/2014/main" id="{67401D25-4CDE-4CB8-A11A-AD3189E80D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IQ"/>
          </a:p>
        </p:txBody>
      </p:sp>
      <p:sp>
        <p:nvSpPr>
          <p:cNvPr id="4" name="Date Placeholder 3">
            <a:extLst>
              <a:ext uri="{FF2B5EF4-FFF2-40B4-BE49-F238E27FC236}">
                <a16:creationId xmlns:a16="http://schemas.microsoft.com/office/drawing/2014/main" id="{F1C991DA-D7B8-4801-B122-2CAC9C007A26}"/>
              </a:ext>
            </a:extLst>
          </p:cNvPr>
          <p:cNvSpPr>
            <a:spLocks noGrp="1"/>
          </p:cNvSpPr>
          <p:nvPr>
            <p:ph type="dt" sz="half" idx="10"/>
          </p:nvPr>
        </p:nvSpPr>
        <p:spPr/>
        <p:txBody>
          <a:bodyPr/>
          <a:lstStyle/>
          <a:p>
            <a:fld id="{ED9736BB-8DA9-464A-BD7D-732518978EAF}" type="datetimeFigureOut">
              <a:rPr lang="ar-IQ" smtClean="0"/>
              <a:t>17/02/1446</a:t>
            </a:fld>
            <a:endParaRPr lang="ar-IQ"/>
          </a:p>
        </p:txBody>
      </p:sp>
      <p:sp>
        <p:nvSpPr>
          <p:cNvPr id="5" name="Footer Placeholder 4">
            <a:extLst>
              <a:ext uri="{FF2B5EF4-FFF2-40B4-BE49-F238E27FC236}">
                <a16:creationId xmlns:a16="http://schemas.microsoft.com/office/drawing/2014/main" id="{AC997D74-0576-4588-9F4D-12344DB2613C}"/>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F20A638A-4A52-4023-9193-19B55FE3B3F3}"/>
              </a:ext>
            </a:extLst>
          </p:cNvPr>
          <p:cNvSpPr>
            <a:spLocks noGrp="1"/>
          </p:cNvSpPr>
          <p:nvPr>
            <p:ph type="sldNum" sz="quarter" idx="12"/>
          </p:nvPr>
        </p:nvSpPr>
        <p:spPr/>
        <p:txBody>
          <a:bodyPr/>
          <a:lstStyle/>
          <a:p>
            <a:fld id="{92786E72-BED6-4934-9EA8-69E3EA953245}" type="slidenum">
              <a:rPr lang="ar-IQ" smtClean="0"/>
              <a:t>‹#›</a:t>
            </a:fld>
            <a:endParaRPr lang="ar-IQ"/>
          </a:p>
        </p:txBody>
      </p:sp>
    </p:spTree>
    <p:extLst>
      <p:ext uri="{BB962C8B-B14F-4D97-AF65-F5344CB8AC3E}">
        <p14:creationId xmlns:p14="http://schemas.microsoft.com/office/powerpoint/2010/main" val="3231936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825B6-EC57-4ABB-BB3C-E1817212C017}"/>
              </a:ext>
            </a:extLst>
          </p:cNvPr>
          <p:cNvSpPr>
            <a:spLocks noGrp="1"/>
          </p:cNvSpPr>
          <p:nvPr>
            <p:ph type="title"/>
          </p:nvPr>
        </p:nvSpPr>
        <p:spPr/>
        <p:txBody>
          <a:bodyPr/>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F1754D1F-3D49-481F-A39F-FCAAB169A4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36941800-ECF5-478F-9717-A43B2B1185EF}"/>
              </a:ext>
            </a:extLst>
          </p:cNvPr>
          <p:cNvSpPr>
            <a:spLocks noGrp="1"/>
          </p:cNvSpPr>
          <p:nvPr>
            <p:ph type="dt" sz="half" idx="10"/>
          </p:nvPr>
        </p:nvSpPr>
        <p:spPr/>
        <p:txBody>
          <a:bodyPr/>
          <a:lstStyle/>
          <a:p>
            <a:fld id="{ED9736BB-8DA9-464A-BD7D-732518978EAF}" type="datetimeFigureOut">
              <a:rPr lang="ar-IQ" smtClean="0"/>
              <a:t>17/02/1446</a:t>
            </a:fld>
            <a:endParaRPr lang="ar-IQ"/>
          </a:p>
        </p:txBody>
      </p:sp>
      <p:sp>
        <p:nvSpPr>
          <p:cNvPr id="5" name="Footer Placeholder 4">
            <a:extLst>
              <a:ext uri="{FF2B5EF4-FFF2-40B4-BE49-F238E27FC236}">
                <a16:creationId xmlns:a16="http://schemas.microsoft.com/office/drawing/2014/main" id="{DC0EA5C2-E2C6-4E91-A365-F7F4F72830EF}"/>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7E8DC7AB-200D-4E0B-8792-D4BCE4329D27}"/>
              </a:ext>
            </a:extLst>
          </p:cNvPr>
          <p:cNvSpPr>
            <a:spLocks noGrp="1"/>
          </p:cNvSpPr>
          <p:nvPr>
            <p:ph type="sldNum" sz="quarter" idx="12"/>
          </p:nvPr>
        </p:nvSpPr>
        <p:spPr/>
        <p:txBody>
          <a:bodyPr/>
          <a:lstStyle/>
          <a:p>
            <a:fld id="{92786E72-BED6-4934-9EA8-69E3EA953245}" type="slidenum">
              <a:rPr lang="ar-IQ" smtClean="0"/>
              <a:t>‹#›</a:t>
            </a:fld>
            <a:endParaRPr lang="ar-IQ"/>
          </a:p>
        </p:txBody>
      </p:sp>
    </p:spTree>
    <p:extLst>
      <p:ext uri="{BB962C8B-B14F-4D97-AF65-F5344CB8AC3E}">
        <p14:creationId xmlns:p14="http://schemas.microsoft.com/office/powerpoint/2010/main" val="2832875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90A54B-8B27-434D-9748-C288F3C0B7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EBBEDFA2-3B3B-4A14-8C4D-C6D726B906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F8CA6794-78E0-41AD-92D1-E7207EFBBBDB}"/>
              </a:ext>
            </a:extLst>
          </p:cNvPr>
          <p:cNvSpPr>
            <a:spLocks noGrp="1"/>
          </p:cNvSpPr>
          <p:nvPr>
            <p:ph type="dt" sz="half" idx="10"/>
          </p:nvPr>
        </p:nvSpPr>
        <p:spPr/>
        <p:txBody>
          <a:bodyPr/>
          <a:lstStyle/>
          <a:p>
            <a:fld id="{ED9736BB-8DA9-464A-BD7D-732518978EAF}" type="datetimeFigureOut">
              <a:rPr lang="ar-IQ" smtClean="0"/>
              <a:t>17/02/1446</a:t>
            </a:fld>
            <a:endParaRPr lang="ar-IQ"/>
          </a:p>
        </p:txBody>
      </p:sp>
      <p:sp>
        <p:nvSpPr>
          <p:cNvPr id="5" name="Footer Placeholder 4">
            <a:extLst>
              <a:ext uri="{FF2B5EF4-FFF2-40B4-BE49-F238E27FC236}">
                <a16:creationId xmlns:a16="http://schemas.microsoft.com/office/drawing/2014/main" id="{52EDF1C6-E54C-4ECA-88CF-76A5A487ADB1}"/>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D6F2EC0A-32CE-411D-876D-CC512828AAA7}"/>
              </a:ext>
            </a:extLst>
          </p:cNvPr>
          <p:cNvSpPr>
            <a:spLocks noGrp="1"/>
          </p:cNvSpPr>
          <p:nvPr>
            <p:ph type="sldNum" sz="quarter" idx="12"/>
          </p:nvPr>
        </p:nvSpPr>
        <p:spPr/>
        <p:txBody>
          <a:bodyPr/>
          <a:lstStyle/>
          <a:p>
            <a:fld id="{92786E72-BED6-4934-9EA8-69E3EA953245}" type="slidenum">
              <a:rPr lang="ar-IQ" smtClean="0"/>
              <a:t>‹#›</a:t>
            </a:fld>
            <a:endParaRPr lang="ar-IQ"/>
          </a:p>
        </p:txBody>
      </p:sp>
    </p:spTree>
    <p:extLst>
      <p:ext uri="{BB962C8B-B14F-4D97-AF65-F5344CB8AC3E}">
        <p14:creationId xmlns:p14="http://schemas.microsoft.com/office/powerpoint/2010/main" val="1869969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82ED6-B9FA-4324-AC1A-6899C56A1EC2}"/>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25776A50-A920-4546-AEE8-9417DA95F9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714D352D-48D7-4E2C-836E-5118930D156E}"/>
              </a:ext>
            </a:extLst>
          </p:cNvPr>
          <p:cNvSpPr>
            <a:spLocks noGrp="1"/>
          </p:cNvSpPr>
          <p:nvPr>
            <p:ph type="dt" sz="half" idx="10"/>
          </p:nvPr>
        </p:nvSpPr>
        <p:spPr/>
        <p:txBody>
          <a:bodyPr/>
          <a:lstStyle/>
          <a:p>
            <a:fld id="{ED9736BB-8DA9-464A-BD7D-732518978EAF}" type="datetimeFigureOut">
              <a:rPr lang="ar-IQ" smtClean="0"/>
              <a:t>17/02/1446</a:t>
            </a:fld>
            <a:endParaRPr lang="ar-IQ"/>
          </a:p>
        </p:txBody>
      </p:sp>
      <p:sp>
        <p:nvSpPr>
          <p:cNvPr id="5" name="Footer Placeholder 4">
            <a:extLst>
              <a:ext uri="{FF2B5EF4-FFF2-40B4-BE49-F238E27FC236}">
                <a16:creationId xmlns:a16="http://schemas.microsoft.com/office/drawing/2014/main" id="{DA5E79AE-EA56-484B-A79A-D7D441FDFBE4}"/>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D4127BF5-65DB-4ACA-B48D-65ACA4F9010F}"/>
              </a:ext>
            </a:extLst>
          </p:cNvPr>
          <p:cNvSpPr>
            <a:spLocks noGrp="1"/>
          </p:cNvSpPr>
          <p:nvPr>
            <p:ph type="sldNum" sz="quarter" idx="12"/>
          </p:nvPr>
        </p:nvSpPr>
        <p:spPr/>
        <p:txBody>
          <a:bodyPr/>
          <a:lstStyle/>
          <a:p>
            <a:fld id="{92786E72-BED6-4934-9EA8-69E3EA953245}" type="slidenum">
              <a:rPr lang="ar-IQ" smtClean="0"/>
              <a:t>‹#›</a:t>
            </a:fld>
            <a:endParaRPr lang="ar-IQ"/>
          </a:p>
        </p:txBody>
      </p:sp>
    </p:spTree>
    <p:extLst>
      <p:ext uri="{BB962C8B-B14F-4D97-AF65-F5344CB8AC3E}">
        <p14:creationId xmlns:p14="http://schemas.microsoft.com/office/powerpoint/2010/main" val="1155197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860B-3800-4331-A6D7-662A3EB6F3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IQ"/>
          </a:p>
        </p:txBody>
      </p:sp>
      <p:sp>
        <p:nvSpPr>
          <p:cNvPr id="3" name="Text Placeholder 2">
            <a:extLst>
              <a:ext uri="{FF2B5EF4-FFF2-40B4-BE49-F238E27FC236}">
                <a16:creationId xmlns:a16="http://schemas.microsoft.com/office/drawing/2014/main" id="{71DA54D9-85A7-460C-A03A-8DBB277636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F24E2D-1D31-4078-B3EF-61C7D6F56435}"/>
              </a:ext>
            </a:extLst>
          </p:cNvPr>
          <p:cNvSpPr>
            <a:spLocks noGrp="1"/>
          </p:cNvSpPr>
          <p:nvPr>
            <p:ph type="dt" sz="half" idx="10"/>
          </p:nvPr>
        </p:nvSpPr>
        <p:spPr/>
        <p:txBody>
          <a:bodyPr/>
          <a:lstStyle/>
          <a:p>
            <a:fld id="{ED9736BB-8DA9-464A-BD7D-732518978EAF}" type="datetimeFigureOut">
              <a:rPr lang="ar-IQ" smtClean="0"/>
              <a:t>17/02/1446</a:t>
            </a:fld>
            <a:endParaRPr lang="ar-IQ"/>
          </a:p>
        </p:txBody>
      </p:sp>
      <p:sp>
        <p:nvSpPr>
          <p:cNvPr id="5" name="Footer Placeholder 4">
            <a:extLst>
              <a:ext uri="{FF2B5EF4-FFF2-40B4-BE49-F238E27FC236}">
                <a16:creationId xmlns:a16="http://schemas.microsoft.com/office/drawing/2014/main" id="{D19BC591-7F19-41E3-8E83-F1B7B36C6195}"/>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85D2EECD-2A99-46AA-91BF-CD7D108FDE91}"/>
              </a:ext>
            </a:extLst>
          </p:cNvPr>
          <p:cNvSpPr>
            <a:spLocks noGrp="1"/>
          </p:cNvSpPr>
          <p:nvPr>
            <p:ph type="sldNum" sz="quarter" idx="12"/>
          </p:nvPr>
        </p:nvSpPr>
        <p:spPr/>
        <p:txBody>
          <a:bodyPr/>
          <a:lstStyle/>
          <a:p>
            <a:fld id="{92786E72-BED6-4934-9EA8-69E3EA953245}" type="slidenum">
              <a:rPr lang="ar-IQ" smtClean="0"/>
              <a:t>‹#›</a:t>
            </a:fld>
            <a:endParaRPr lang="ar-IQ"/>
          </a:p>
        </p:txBody>
      </p:sp>
    </p:spTree>
    <p:extLst>
      <p:ext uri="{BB962C8B-B14F-4D97-AF65-F5344CB8AC3E}">
        <p14:creationId xmlns:p14="http://schemas.microsoft.com/office/powerpoint/2010/main" val="783262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04564-F1C8-4945-983B-226F4D1912C2}"/>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E9E0F86A-5444-402B-968A-B1508D4C5B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a:extLst>
              <a:ext uri="{FF2B5EF4-FFF2-40B4-BE49-F238E27FC236}">
                <a16:creationId xmlns:a16="http://schemas.microsoft.com/office/drawing/2014/main" id="{E5260C6E-B0EC-4F2D-B749-DD9014BE05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a:extLst>
              <a:ext uri="{FF2B5EF4-FFF2-40B4-BE49-F238E27FC236}">
                <a16:creationId xmlns:a16="http://schemas.microsoft.com/office/drawing/2014/main" id="{FBCA1C64-9D33-4782-89A7-D12434EBBED4}"/>
              </a:ext>
            </a:extLst>
          </p:cNvPr>
          <p:cNvSpPr>
            <a:spLocks noGrp="1"/>
          </p:cNvSpPr>
          <p:nvPr>
            <p:ph type="dt" sz="half" idx="10"/>
          </p:nvPr>
        </p:nvSpPr>
        <p:spPr/>
        <p:txBody>
          <a:bodyPr/>
          <a:lstStyle/>
          <a:p>
            <a:fld id="{ED9736BB-8DA9-464A-BD7D-732518978EAF}" type="datetimeFigureOut">
              <a:rPr lang="ar-IQ" smtClean="0"/>
              <a:t>17/02/1446</a:t>
            </a:fld>
            <a:endParaRPr lang="ar-IQ"/>
          </a:p>
        </p:txBody>
      </p:sp>
      <p:sp>
        <p:nvSpPr>
          <p:cNvPr id="6" name="Footer Placeholder 5">
            <a:extLst>
              <a:ext uri="{FF2B5EF4-FFF2-40B4-BE49-F238E27FC236}">
                <a16:creationId xmlns:a16="http://schemas.microsoft.com/office/drawing/2014/main" id="{A60ECCB1-4488-44AA-9474-05AE1DC32FD9}"/>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23533939-C3BA-499A-B088-6A22A59AD95F}"/>
              </a:ext>
            </a:extLst>
          </p:cNvPr>
          <p:cNvSpPr>
            <a:spLocks noGrp="1"/>
          </p:cNvSpPr>
          <p:nvPr>
            <p:ph type="sldNum" sz="quarter" idx="12"/>
          </p:nvPr>
        </p:nvSpPr>
        <p:spPr/>
        <p:txBody>
          <a:bodyPr/>
          <a:lstStyle/>
          <a:p>
            <a:fld id="{92786E72-BED6-4934-9EA8-69E3EA953245}" type="slidenum">
              <a:rPr lang="ar-IQ" smtClean="0"/>
              <a:t>‹#›</a:t>
            </a:fld>
            <a:endParaRPr lang="ar-IQ"/>
          </a:p>
        </p:txBody>
      </p:sp>
    </p:spTree>
    <p:extLst>
      <p:ext uri="{BB962C8B-B14F-4D97-AF65-F5344CB8AC3E}">
        <p14:creationId xmlns:p14="http://schemas.microsoft.com/office/powerpoint/2010/main" val="1253682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8316C-F7F6-4805-BD7B-9B153DBEA361}"/>
              </a:ext>
            </a:extLst>
          </p:cNvPr>
          <p:cNvSpPr>
            <a:spLocks noGrp="1"/>
          </p:cNvSpPr>
          <p:nvPr>
            <p:ph type="title"/>
          </p:nvPr>
        </p:nvSpPr>
        <p:spPr>
          <a:xfrm>
            <a:off x="839788" y="365125"/>
            <a:ext cx="10515600" cy="1325563"/>
          </a:xfrm>
        </p:spPr>
        <p:txBody>
          <a:bodyPr/>
          <a:lstStyle/>
          <a:p>
            <a:r>
              <a:rPr lang="en-US"/>
              <a:t>Click to edit Master title style</a:t>
            </a:r>
            <a:endParaRPr lang="ar-IQ"/>
          </a:p>
        </p:txBody>
      </p:sp>
      <p:sp>
        <p:nvSpPr>
          <p:cNvPr id="3" name="Text Placeholder 2">
            <a:extLst>
              <a:ext uri="{FF2B5EF4-FFF2-40B4-BE49-F238E27FC236}">
                <a16:creationId xmlns:a16="http://schemas.microsoft.com/office/drawing/2014/main" id="{9BD91A2A-B629-40D1-9C13-4199B5C090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C04C84-ABF1-446E-AD17-38010A3CC0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a:extLst>
              <a:ext uri="{FF2B5EF4-FFF2-40B4-BE49-F238E27FC236}">
                <a16:creationId xmlns:a16="http://schemas.microsoft.com/office/drawing/2014/main" id="{E50AF0FF-A5FC-4991-B6C4-386C6F92EA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83DA27-1840-4FD1-9D6A-0EF4718D9C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a:extLst>
              <a:ext uri="{FF2B5EF4-FFF2-40B4-BE49-F238E27FC236}">
                <a16:creationId xmlns:a16="http://schemas.microsoft.com/office/drawing/2014/main" id="{F9D98E5A-41FC-4BC6-ACC6-74CB8362879F}"/>
              </a:ext>
            </a:extLst>
          </p:cNvPr>
          <p:cNvSpPr>
            <a:spLocks noGrp="1"/>
          </p:cNvSpPr>
          <p:nvPr>
            <p:ph type="dt" sz="half" idx="10"/>
          </p:nvPr>
        </p:nvSpPr>
        <p:spPr/>
        <p:txBody>
          <a:bodyPr/>
          <a:lstStyle/>
          <a:p>
            <a:fld id="{ED9736BB-8DA9-464A-BD7D-732518978EAF}" type="datetimeFigureOut">
              <a:rPr lang="ar-IQ" smtClean="0"/>
              <a:t>17/02/1446</a:t>
            </a:fld>
            <a:endParaRPr lang="ar-IQ"/>
          </a:p>
        </p:txBody>
      </p:sp>
      <p:sp>
        <p:nvSpPr>
          <p:cNvPr id="8" name="Footer Placeholder 7">
            <a:extLst>
              <a:ext uri="{FF2B5EF4-FFF2-40B4-BE49-F238E27FC236}">
                <a16:creationId xmlns:a16="http://schemas.microsoft.com/office/drawing/2014/main" id="{C9FC6766-E878-445E-8941-6E1F3BAE0A95}"/>
              </a:ext>
            </a:extLst>
          </p:cNvPr>
          <p:cNvSpPr>
            <a:spLocks noGrp="1"/>
          </p:cNvSpPr>
          <p:nvPr>
            <p:ph type="ftr" sz="quarter" idx="11"/>
          </p:nvPr>
        </p:nvSpPr>
        <p:spPr/>
        <p:txBody>
          <a:bodyPr/>
          <a:lstStyle/>
          <a:p>
            <a:endParaRPr lang="ar-IQ"/>
          </a:p>
        </p:txBody>
      </p:sp>
      <p:sp>
        <p:nvSpPr>
          <p:cNvPr id="9" name="Slide Number Placeholder 8">
            <a:extLst>
              <a:ext uri="{FF2B5EF4-FFF2-40B4-BE49-F238E27FC236}">
                <a16:creationId xmlns:a16="http://schemas.microsoft.com/office/drawing/2014/main" id="{8E1AED4E-7B9A-4018-878F-6390D5AA16D3}"/>
              </a:ext>
            </a:extLst>
          </p:cNvPr>
          <p:cNvSpPr>
            <a:spLocks noGrp="1"/>
          </p:cNvSpPr>
          <p:nvPr>
            <p:ph type="sldNum" sz="quarter" idx="12"/>
          </p:nvPr>
        </p:nvSpPr>
        <p:spPr/>
        <p:txBody>
          <a:bodyPr/>
          <a:lstStyle/>
          <a:p>
            <a:fld id="{92786E72-BED6-4934-9EA8-69E3EA953245}" type="slidenum">
              <a:rPr lang="ar-IQ" smtClean="0"/>
              <a:t>‹#›</a:t>
            </a:fld>
            <a:endParaRPr lang="ar-IQ"/>
          </a:p>
        </p:txBody>
      </p:sp>
    </p:spTree>
    <p:extLst>
      <p:ext uri="{BB962C8B-B14F-4D97-AF65-F5344CB8AC3E}">
        <p14:creationId xmlns:p14="http://schemas.microsoft.com/office/powerpoint/2010/main" val="997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DC7AA-C39D-4585-829B-C40376CA0CAA}"/>
              </a:ext>
            </a:extLst>
          </p:cNvPr>
          <p:cNvSpPr>
            <a:spLocks noGrp="1"/>
          </p:cNvSpPr>
          <p:nvPr>
            <p:ph type="title"/>
          </p:nvPr>
        </p:nvSpPr>
        <p:spPr/>
        <p:txBody>
          <a:bodyPr/>
          <a:lstStyle/>
          <a:p>
            <a:r>
              <a:rPr lang="en-US"/>
              <a:t>Click to edit Master title style</a:t>
            </a:r>
            <a:endParaRPr lang="ar-IQ"/>
          </a:p>
        </p:txBody>
      </p:sp>
      <p:sp>
        <p:nvSpPr>
          <p:cNvPr id="3" name="Date Placeholder 2">
            <a:extLst>
              <a:ext uri="{FF2B5EF4-FFF2-40B4-BE49-F238E27FC236}">
                <a16:creationId xmlns:a16="http://schemas.microsoft.com/office/drawing/2014/main" id="{6355B604-8660-4E6D-8AEA-4580A95700E6}"/>
              </a:ext>
            </a:extLst>
          </p:cNvPr>
          <p:cNvSpPr>
            <a:spLocks noGrp="1"/>
          </p:cNvSpPr>
          <p:nvPr>
            <p:ph type="dt" sz="half" idx="10"/>
          </p:nvPr>
        </p:nvSpPr>
        <p:spPr/>
        <p:txBody>
          <a:bodyPr/>
          <a:lstStyle/>
          <a:p>
            <a:fld id="{ED9736BB-8DA9-464A-BD7D-732518978EAF}" type="datetimeFigureOut">
              <a:rPr lang="ar-IQ" smtClean="0"/>
              <a:t>17/02/1446</a:t>
            </a:fld>
            <a:endParaRPr lang="ar-IQ"/>
          </a:p>
        </p:txBody>
      </p:sp>
      <p:sp>
        <p:nvSpPr>
          <p:cNvPr id="4" name="Footer Placeholder 3">
            <a:extLst>
              <a:ext uri="{FF2B5EF4-FFF2-40B4-BE49-F238E27FC236}">
                <a16:creationId xmlns:a16="http://schemas.microsoft.com/office/drawing/2014/main" id="{289140D1-2856-42BB-82E8-596D37E432A3}"/>
              </a:ext>
            </a:extLst>
          </p:cNvPr>
          <p:cNvSpPr>
            <a:spLocks noGrp="1"/>
          </p:cNvSpPr>
          <p:nvPr>
            <p:ph type="ftr" sz="quarter" idx="11"/>
          </p:nvPr>
        </p:nvSpPr>
        <p:spPr/>
        <p:txBody>
          <a:bodyPr/>
          <a:lstStyle/>
          <a:p>
            <a:endParaRPr lang="ar-IQ"/>
          </a:p>
        </p:txBody>
      </p:sp>
      <p:sp>
        <p:nvSpPr>
          <p:cNvPr id="5" name="Slide Number Placeholder 4">
            <a:extLst>
              <a:ext uri="{FF2B5EF4-FFF2-40B4-BE49-F238E27FC236}">
                <a16:creationId xmlns:a16="http://schemas.microsoft.com/office/drawing/2014/main" id="{46E05DD2-A37C-47B3-9727-501859817CCF}"/>
              </a:ext>
            </a:extLst>
          </p:cNvPr>
          <p:cNvSpPr>
            <a:spLocks noGrp="1"/>
          </p:cNvSpPr>
          <p:nvPr>
            <p:ph type="sldNum" sz="quarter" idx="12"/>
          </p:nvPr>
        </p:nvSpPr>
        <p:spPr/>
        <p:txBody>
          <a:bodyPr/>
          <a:lstStyle/>
          <a:p>
            <a:fld id="{92786E72-BED6-4934-9EA8-69E3EA953245}" type="slidenum">
              <a:rPr lang="ar-IQ" smtClean="0"/>
              <a:t>‹#›</a:t>
            </a:fld>
            <a:endParaRPr lang="ar-IQ"/>
          </a:p>
        </p:txBody>
      </p:sp>
    </p:spTree>
    <p:extLst>
      <p:ext uri="{BB962C8B-B14F-4D97-AF65-F5344CB8AC3E}">
        <p14:creationId xmlns:p14="http://schemas.microsoft.com/office/powerpoint/2010/main" val="65892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E1DDF9-8D93-4034-81A2-EF90E89B3F6F}"/>
              </a:ext>
            </a:extLst>
          </p:cNvPr>
          <p:cNvSpPr>
            <a:spLocks noGrp="1"/>
          </p:cNvSpPr>
          <p:nvPr>
            <p:ph type="dt" sz="half" idx="10"/>
          </p:nvPr>
        </p:nvSpPr>
        <p:spPr/>
        <p:txBody>
          <a:bodyPr/>
          <a:lstStyle/>
          <a:p>
            <a:fld id="{ED9736BB-8DA9-464A-BD7D-732518978EAF}" type="datetimeFigureOut">
              <a:rPr lang="ar-IQ" smtClean="0"/>
              <a:t>17/02/1446</a:t>
            </a:fld>
            <a:endParaRPr lang="ar-IQ"/>
          </a:p>
        </p:txBody>
      </p:sp>
      <p:sp>
        <p:nvSpPr>
          <p:cNvPr id="3" name="Footer Placeholder 2">
            <a:extLst>
              <a:ext uri="{FF2B5EF4-FFF2-40B4-BE49-F238E27FC236}">
                <a16:creationId xmlns:a16="http://schemas.microsoft.com/office/drawing/2014/main" id="{E0A17B2C-9C0A-454A-A01E-F3E1E0E96B2C}"/>
              </a:ext>
            </a:extLst>
          </p:cNvPr>
          <p:cNvSpPr>
            <a:spLocks noGrp="1"/>
          </p:cNvSpPr>
          <p:nvPr>
            <p:ph type="ftr" sz="quarter" idx="11"/>
          </p:nvPr>
        </p:nvSpPr>
        <p:spPr/>
        <p:txBody>
          <a:bodyPr/>
          <a:lstStyle/>
          <a:p>
            <a:endParaRPr lang="ar-IQ"/>
          </a:p>
        </p:txBody>
      </p:sp>
      <p:sp>
        <p:nvSpPr>
          <p:cNvPr id="4" name="Slide Number Placeholder 3">
            <a:extLst>
              <a:ext uri="{FF2B5EF4-FFF2-40B4-BE49-F238E27FC236}">
                <a16:creationId xmlns:a16="http://schemas.microsoft.com/office/drawing/2014/main" id="{5BF8C0A5-021C-42E2-9AA6-28FAC71529A9}"/>
              </a:ext>
            </a:extLst>
          </p:cNvPr>
          <p:cNvSpPr>
            <a:spLocks noGrp="1"/>
          </p:cNvSpPr>
          <p:nvPr>
            <p:ph type="sldNum" sz="quarter" idx="12"/>
          </p:nvPr>
        </p:nvSpPr>
        <p:spPr/>
        <p:txBody>
          <a:bodyPr/>
          <a:lstStyle/>
          <a:p>
            <a:fld id="{92786E72-BED6-4934-9EA8-69E3EA953245}" type="slidenum">
              <a:rPr lang="ar-IQ" smtClean="0"/>
              <a:t>‹#›</a:t>
            </a:fld>
            <a:endParaRPr lang="ar-IQ"/>
          </a:p>
        </p:txBody>
      </p:sp>
    </p:spTree>
    <p:extLst>
      <p:ext uri="{BB962C8B-B14F-4D97-AF65-F5344CB8AC3E}">
        <p14:creationId xmlns:p14="http://schemas.microsoft.com/office/powerpoint/2010/main" val="650781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BCBB7-4F20-42C5-9E9C-E188BE68F3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Content Placeholder 2">
            <a:extLst>
              <a:ext uri="{FF2B5EF4-FFF2-40B4-BE49-F238E27FC236}">
                <a16:creationId xmlns:a16="http://schemas.microsoft.com/office/drawing/2014/main" id="{11A705D3-C9DC-45CE-91FE-9BD471C00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a:extLst>
              <a:ext uri="{FF2B5EF4-FFF2-40B4-BE49-F238E27FC236}">
                <a16:creationId xmlns:a16="http://schemas.microsoft.com/office/drawing/2014/main" id="{7A773007-4B39-4645-9004-23192B50C1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FC87E4-C723-4F73-AB99-45922EC5E5E1}"/>
              </a:ext>
            </a:extLst>
          </p:cNvPr>
          <p:cNvSpPr>
            <a:spLocks noGrp="1"/>
          </p:cNvSpPr>
          <p:nvPr>
            <p:ph type="dt" sz="half" idx="10"/>
          </p:nvPr>
        </p:nvSpPr>
        <p:spPr/>
        <p:txBody>
          <a:bodyPr/>
          <a:lstStyle/>
          <a:p>
            <a:fld id="{ED9736BB-8DA9-464A-BD7D-732518978EAF}" type="datetimeFigureOut">
              <a:rPr lang="ar-IQ" smtClean="0"/>
              <a:t>17/02/1446</a:t>
            </a:fld>
            <a:endParaRPr lang="ar-IQ"/>
          </a:p>
        </p:txBody>
      </p:sp>
      <p:sp>
        <p:nvSpPr>
          <p:cNvPr id="6" name="Footer Placeholder 5">
            <a:extLst>
              <a:ext uri="{FF2B5EF4-FFF2-40B4-BE49-F238E27FC236}">
                <a16:creationId xmlns:a16="http://schemas.microsoft.com/office/drawing/2014/main" id="{F41C0471-7946-4FC1-8701-D0FD38B38D47}"/>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50E6B46C-2A1F-4014-888A-9ABA8CBF7680}"/>
              </a:ext>
            </a:extLst>
          </p:cNvPr>
          <p:cNvSpPr>
            <a:spLocks noGrp="1"/>
          </p:cNvSpPr>
          <p:nvPr>
            <p:ph type="sldNum" sz="quarter" idx="12"/>
          </p:nvPr>
        </p:nvSpPr>
        <p:spPr/>
        <p:txBody>
          <a:bodyPr/>
          <a:lstStyle/>
          <a:p>
            <a:fld id="{92786E72-BED6-4934-9EA8-69E3EA953245}" type="slidenum">
              <a:rPr lang="ar-IQ" smtClean="0"/>
              <a:t>‹#›</a:t>
            </a:fld>
            <a:endParaRPr lang="ar-IQ"/>
          </a:p>
        </p:txBody>
      </p:sp>
    </p:spTree>
    <p:extLst>
      <p:ext uri="{BB962C8B-B14F-4D97-AF65-F5344CB8AC3E}">
        <p14:creationId xmlns:p14="http://schemas.microsoft.com/office/powerpoint/2010/main" val="2613010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568C9-6E38-4C99-AEAF-9949264E43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Picture Placeholder 2">
            <a:extLst>
              <a:ext uri="{FF2B5EF4-FFF2-40B4-BE49-F238E27FC236}">
                <a16:creationId xmlns:a16="http://schemas.microsoft.com/office/drawing/2014/main" id="{3ECEBC53-C7ED-4E56-9825-5868BA9C3F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a:extLst>
              <a:ext uri="{FF2B5EF4-FFF2-40B4-BE49-F238E27FC236}">
                <a16:creationId xmlns:a16="http://schemas.microsoft.com/office/drawing/2014/main" id="{AE4F7248-0AA9-435C-B0A3-0C35C132DC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93EA08-019B-4456-B6BE-4127984F6FEB}"/>
              </a:ext>
            </a:extLst>
          </p:cNvPr>
          <p:cNvSpPr>
            <a:spLocks noGrp="1"/>
          </p:cNvSpPr>
          <p:nvPr>
            <p:ph type="dt" sz="half" idx="10"/>
          </p:nvPr>
        </p:nvSpPr>
        <p:spPr/>
        <p:txBody>
          <a:bodyPr/>
          <a:lstStyle/>
          <a:p>
            <a:fld id="{ED9736BB-8DA9-464A-BD7D-732518978EAF}" type="datetimeFigureOut">
              <a:rPr lang="ar-IQ" smtClean="0"/>
              <a:t>17/02/1446</a:t>
            </a:fld>
            <a:endParaRPr lang="ar-IQ"/>
          </a:p>
        </p:txBody>
      </p:sp>
      <p:sp>
        <p:nvSpPr>
          <p:cNvPr id="6" name="Footer Placeholder 5">
            <a:extLst>
              <a:ext uri="{FF2B5EF4-FFF2-40B4-BE49-F238E27FC236}">
                <a16:creationId xmlns:a16="http://schemas.microsoft.com/office/drawing/2014/main" id="{17FDAF9C-8952-4176-94AE-BE65520F6CB2}"/>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42F37F09-102C-4689-BE31-4B9E1AD1E180}"/>
              </a:ext>
            </a:extLst>
          </p:cNvPr>
          <p:cNvSpPr>
            <a:spLocks noGrp="1"/>
          </p:cNvSpPr>
          <p:nvPr>
            <p:ph type="sldNum" sz="quarter" idx="12"/>
          </p:nvPr>
        </p:nvSpPr>
        <p:spPr/>
        <p:txBody>
          <a:bodyPr/>
          <a:lstStyle/>
          <a:p>
            <a:fld id="{92786E72-BED6-4934-9EA8-69E3EA953245}" type="slidenum">
              <a:rPr lang="ar-IQ" smtClean="0"/>
              <a:t>‹#›</a:t>
            </a:fld>
            <a:endParaRPr lang="ar-IQ"/>
          </a:p>
        </p:txBody>
      </p:sp>
    </p:spTree>
    <p:extLst>
      <p:ext uri="{BB962C8B-B14F-4D97-AF65-F5344CB8AC3E}">
        <p14:creationId xmlns:p14="http://schemas.microsoft.com/office/powerpoint/2010/main" val="212523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54F7CE-4195-4880-995A-8022B0422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IQ"/>
          </a:p>
        </p:txBody>
      </p:sp>
      <p:sp>
        <p:nvSpPr>
          <p:cNvPr id="3" name="Text Placeholder 2">
            <a:extLst>
              <a:ext uri="{FF2B5EF4-FFF2-40B4-BE49-F238E27FC236}">
                <a16:creationId xmlns:a16="http://schemas.microsoft.com/office/drawing/2014/main" id="{20661238-217A-4F45-8358-083BB8BB48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7EB431C3-FBD6-44CD-9F6F-6E3BFF594D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736BB-8DA9-464A-BD7D-732518978EAF}" type="datetimeFigureOut">
              <a:rPr lang="ar-IQ" smtClean="0"/>
              <a:t>17/02/1446</a:t>
            </a:fld>
            <a:endParaRPr lang="ar-IQ"/>
          </a:p>
        </p:txBody>
      </p:sp>
      <p:sp>
        <p:nvSpPr>
          <p:cNvPr id="5" name="Footer Placeholder 4">
            <a:extLst>
              <a:ext uri="{FF2B5EF4-FFF2-40B4-BE49-F238E27FC236}">
                <a16:creationId xmlns:a16="http://schemas.microsoft.com/office/drawing/2014/main" id="{BA0968F8-9BC5-4BF2-98FA-F44277571C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a:extLst>
              <a:ext uri="{FF2B5EF4-FFF2-40B4-BE49-F238E27FC236}">
                <a16:creationId xmlns:a16="http://schemas.microsoft.com/office/drawing/2014/main" id="{DF645BB8-E734-4061-A16B-916AB29C40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86E72-BED6-4934-9EA8-69E3EA953245}" type="slidenum">
              <a:rPr lang="ar-IQ" smtClean="0"/>
              <a:t>‹#›</a:t>
            </a:fld>
            <a:endParaRPr lang="ar-IQ"/>
          </a:p>
        </p:txBody>
      </p:sp>
    </p:spTree>
    <p:extLst>
      <p:ext uri="{BB962C8B-B14F-4D97-AF65-F5344CB8AC3E}">
        <p14:creationId xmlns:p14="http://schemas.microsoft.com/office/powerpoint/2010/main" val="3921099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0DB270-62A2-4069-90A6-0639C9223A90}"/>
              </a:ext>
            </a:extLst>
          </p:cNvPr>
          <p:cNvPicPr>
            <a:picLocks noChangeAspect="1"/>
          </p:cNvPicPr>
          <p:nvPr/>
        </p:nvPicPr>
        <p:blipFill>
          <a:blip r:embed="rId2"/>
          <a:stretch>
            <a:fillRect/>
          </a:stretch>
        </p:blipFill>
        <p:spPr>
          <a:xfrm>
            <a:off x="215645" y="107317"/>
            <a:ext cx="11748010" cy="4322439"/>
          </a:xfrm>
          <a:prstGeom prst="rect">
            <a:avLst/>
          </a:prstGeom>
        </p:spPr>
      </p:pic>
      <p:sp>
        <p:nvSpPr>
          <p:cNvPr id="3" name="Text Placeholder 2">
            <a:extLst>
              <a:ext uri="{FF2B5EF4-FFF2-40B4-BE49-F238E27FC236}">
                <a16:creationId xmlns:a16="http://schemas.microsoft.com/office/drawing/2014/main" id="{ED7EFDC4-8907-43A4-A9FC-82887301084B}"/>
              </a:ext>
            </a:extLst>
          </p:cNvPr>
          <p:cNvSpPr>
            <a:spLocks noGrp="1"/>
          </p:cNvSpPr>
          <p:nvPr>
            <p:ph type="body" idx="1"/>
          </p:nvPr>
        </p:nvSpPr>
        <p:spPr>
          <a:xfrm>
            <a:off x="557530" y="4663441"/>
            <a:ext cx="10515600" cy="1860550"/>
          </a:xfrm>
        </p:spPr>
        <p:txBody>
          <a:bodyPr>
            <a:normAutofit fontScale="92500" lnSpcReduction="10000"/>
          </a:bodyPr>
          <a:lstStyle/>
          <a:p>
            <a:pPr algn="ctr"/>
            <a:r>
              <a:rPr lang="ar-IQ" sz="5200" dirty="0">
                <a:solidFill>
                  <a:schemeClr val="tx1"/>
                </a:solidFill>
              </a:rPr>
              <a:t>العنف المدرسي </a:t>
            </a:r>
          </a:p>
          <a:p>
            <a:pPr algn="ctr"/>
            <a:r>
              <a:rPr lang="ar-IQ" sz="4100" b="1" dirty="0">
                <a:solidFill>
                  <a:schemeClr val="tx1"/>
                </a:solidFill>
              </a:rPr>
              <a:t>اعداد</a:t>
            </a:r>
            <a:r>
              <a:rPr lang="ar-IQ" sz="4100" dirty="0">
                <a:solidFill>
                  <a:schemeClr val="tx1"/>
                </a:solidFill>
              </a:rPr>
              <a:t> </a:t>
            </a:r>
            <a:endParaRPr lang="ar-IQ" sz="4100" b="1" dirty="0">
              <a:solidFill>
                <a:schemeClr val="tx1"/>
              </a:solidFill>
            </a:endParaRPr>
          </a:p>
          <a:p>
            <a:pPr algn="ctr"/>
            <a:r>
              <a:rPr lang="ar-IQ" sz="3500" b="1" dirty="0">
                <a:solidFill>
                  <a:schemeClr val="tx1"/>
                </a:solidFill>
              </a:rPr>
              <a:t>م.م علياء كريم عبود</a:t>
            </a:r>
          </a:p>
        </p:txBody>
      </p:sp>
    </p:spTree>
    <p:extLst>
      <p:ext uri="{BB962C8B-B14F-4D97-AF65-F5344CB8AC3E}">
        <p14:creationId xmlns:p14="http://schemas.microsoft.com/office/powerpoint/2010/main" val="215467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9E5C8D-727F-47E0-B51C-A8F664526D81}"/>
              </a:ext>
            </a:extLst>
          </p:cNvPr>
          <p:cNvSpPr txBox="1"/>
          <p:nvPr/>
        </p:nvSpPr>
        <p:spPr>
          <a:xfrm>
            <a:off x="0" y="325041"/>
            <a:ext cx="12024360" cy="6658233"/>
          </a:xfrm>
          <a:prstGeom prst="rect">
            <a:avLst/>
          </a:prstGeom>
          <a:noFill/>
        </p:spPr>
        <p:txBody>
          <a:bodyPr wrap="square">
            <a:spAutoFit/>
          </a:bodyPr>
          <a:lstStyle/>
          <a:p>
            <a:pPr algn="ctr"/>
            <a:r>
              <a:rPr lang="ar-IQ" sz="4400" b="0" i="0" dirty="0">
                <a:solidFill>
                  <a:srgbClr val="333333"/>
                </a:solidFill>
                <a:effectLst/>
                <a:latin typeface="DroidArabicKufi-Regular"/>
              </a:rPr>
              <a:t>أثار العنف المدرسي</a:t>
            </a:r>
          </a:p>
          <a:p>
            <a:pPr algn="ctr"/>
            <a:r>
              <a:rPr lang="ar-IQ" sz="4400" b="0" i="0" dirty="0">
                <a:solidFill>
                  <a:srgbClr val="FF0000"/>
                </a:solidFill>
                <a:effectLst/>
                <a:latin typeface="DroidArabicKufi-Regular"/>
              </a:rPr>
              <a:t> آثار صحيّة</a:t>
            </a:r>
          </a:p>
          <a:p>
            <a:pPr algn="r">
              <a:lnSpc>
                <a:spcPct val="150000"/>
              </a:lnSpc>
            </a:pPr>
            <a:r>
              <a:rPr lang="ar-IQ" sz="3200" b="0" i="0" dirty="0">
                <a:solidFill>
                  <a:srgbClr val="333333"/>
                </a:solidFill>
                <a:effectLst/>
                <a:latin typeface="DroidArabicKufi-Regular"/>
              </a:rPr>
              <a:t>تتضمّن الأضرار الصحيّة التي يُسبّبها العنف المدرسي بعض الأضرار المرئيّة التي قد تكون خفيفةً وقد تكون جسيمةً ومؤثّرة، ومن الأمثلة عليها الكدمات والكسور الناجمة عن الضرب أو استخدام الأسلحة، أمّا الأضرار غير المرئيّة فهي تحدث على مستوى صحّة الطالب النفسيّة، مثل: الاكتئاب، والقلق، والخوف، والعديد من الاضطرابات النفسيّة الأخرى، ويُشار إلى أنّ العنف المدرسيّ قد يدفع الطالب إلى سلوكيات مضرّة بصحّته، مثل: تعاطي المخدّرات، أو إدمان الكحول، أو الميل للانتحار.</a:t>
            </a:r>
            <a:br>
              <a:rPr lang="ar-IQ" sz="3200" dirty="0"/>
            </a:br>
            <a:br>
              <a:rPr lang="ar-IQ" dirty="0"/>
            </a:br>
            <a:endParaRPr lang="ar-IQ" dirty="0"/>
          </a:p>
        </p:txBody>
      </p:sp>
    </p:spTree>
    <p:extLst>
      <p:ext uri="{BB962C8B-B14F-4D97-AF65-F5344CB8AC3E}">
        <p14:creationId xmlns:p14="http://schemas.microsoft.com/office/powerpoint/2010/main" val="3231422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493DCB-F1AA-48DD-853A-B45940A48066}"/>
              </a:ext>
            </a:extLst>
          </p:cNvPr>
          <p:cNvSpPr txBox="1"/>
          <p:nvPr/>
        </p:nvSpPr>
        <p:spPr>
          <a:xfrm>
            <a:off x="0" y="393602"/>
            <a:ext cx="12192000" cy="6464398"/>
          </a:xfrm>
          <a:prstGeom prst="rect">
            <a:avLst/>
          </a:prstGeom>
          <a:noFill/>
        </p:spPr>
        <p:txBody>
          <a:bodyPr wrap="square">
            <a:spAutoFit/>
          </a:bodyPr>
          <a:lstStyle/>
          <a:p>
            <a:pPr algn="ctr"/>
            <a:r>
              <a:rPr lang="ar-IQ" sz="3600" b="0" i="0" dirty="0">
                <a:solidFill>
                  <a:srgbClr val="FF0000"/>
                </a:solidFill>
                <a:effectLst/>
                <a:latin typeface="DroidArabicKufi-Regular"/>
              </a:rPr>
              <a:t>آثار أسرية للعنف المدرسي </a:t>
            </a:r>
          </a:p>
          <a:p>
            <a:pPr algn="r">
              <a:lnSpc>
                <a:spcPct val="150000"/>
              </a:lnSpc>
            </a:pPr>
            <a:r>
              <a:rPr lang="ar-IQ" sz="3200" b="0" i="0" dirty="0">
                <a:solidFill>
                  <a:srgbClr val="333333"/>
                </a:solidFill>
                <a:effectLst/>
                <a:latin typeface="DroidArabicKufi-Regular"/>
              </a:rPr>
              <a:t>يؤدّي العنف المدرسي إلى العديد من الأضرار التي قد تحدث على مستوى أسرة الطالب المعنِّف، إذ إنّ الأسرة ستكون مسؤولةً عن إصلاح الخطأ الذي قام به الطالب سواء كان ذلك بدفع الأموال أو الذهاب إلى المحاكم أو غير ذلك، كما أنّ الأسرة ستحتاج إلى بذل مجهود ووقت كبيرين من أجل محاولة تعديل سلوك ابنهم الذي تصدر منه سلوكيات عنيفة، ومن الأضرار التي قد تحدث للأسرة أيضاً التعرّض للانتقاد من المجتمع المحيط والأصدقاء، كما أنّ النقاش الحادّ بين الأسرة والابن المعنِّف قد يؤدّي إلى إحداث مشكلات ونزاعات داخل الأسرة مما يُهدّد استقرارها.</a:t>
            </a:r>
            <a:br>
              <a:rPr lang="ar-IQ" sz="3200" dirty="0"/>
            </a:br>
            <a:endParaRPr lang="ar-IQ" sz="3200" dirty="0"/>
          </a:p>
        </p:txBody>
      </p:sp>
    </p:spTree>
    <p:extLst>
      <p:ext uri="{BB962C8B-B14F-4D97-AF65-F5344CB8AC3E}">
        <p14:creationId xmlns:p14="http://schemas.microsoft.com/office/powerpoint/2010/main" val="634755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E9BCC3-FE86-4E36-BADD-50692787EC2E}"/>
              </a:ext>
            </a:extLst>
          </p:cNvPr>
          <p:cNvSpPr txBox="1"/>
          <p:nvPr/>
        </p:nvSpPr>
        <p:spPr>
          <a:xfrm>
            <a:off x="163830" y="322878"/>
            <a:ext cx="11319510" cy="6535122"/>
          </a:xfrm>
          <a:prstGeom prst="rect">
            <a:avLst/>
          </a:prstGeom>
          <a:noFill/>
        </p:spPr>
        <p:txBody>
          <a:bodyPr wrap="square">
            <a:spAutoFit/>
          </a:bodyPr>
          <a:lstStyle/>
          <a:p>
            <a:pPr algn="ctr"/>
            <a:r>
              <a:rPr lang="ar-IQ" sz="3200" b="0" i="0" dirty="0">
                <a:solidFill>
                  <a:srgbClr val="FF0000"/>
                </a:solidFill>
                <a:effectLst/>
                <a:latin typeface="DroidArabicKufi-Regular"/>
              </a:rPr>
              <a:t>أثار اجتماعية للعنف المدرسي</a:t>
            </a:r>
          </a:p>
          <a:p>
            <a:pPr algn="r">
              <a:lnSpc>
                <a:spcPct val="150000"/>
              </a:lnSpc>
            </a:pPr>
            <a:r>
              <a:rPr lang="ar-IQ" sz="3200" b="0" i="0" dirty="0">
                <a:solidFill>
                  <a:srgbClr val="333333"/>
                </a:solidFill>
                <a:effectLst/>
                <a:latin typeface="DroidArabicKufi-Regular"/>
              </a:rPr>
              <a:t> تتضمّن الأضرار الاجتماعية التي قد تحدث بسبب العنف المدرسيّ عدم قدرة الطالب على تكوين علاقات اجتماعيّة أو عاطفيّة مع الآخرين بشكلٍ طبيعي، وانخفاض قدرته على التمتّع بالمشاعر الإيجابيّة، والنفور من التقارب الجسديّ والعاطفيّ، كما يُبدي الطلاب المعنَّفون في المدرسة ردود أفعال عنيفة عند تهدئتهم أو الإمساك بهم أو احتضانهم، ويكون من الصعب التنبّؤ بتصرّفاتهم، بالإضافة إلى أنّ أيّة محاولة لتغيير روتينهم اليومي تؤدّي إلى ظهور سلوكيات رافِضة قد تكون عنيفةً بسبب رغبتهم في التحكّم ببيئتهم واتخاذ قراراتهم بأنفسهم</a:t>
            </a:r>
            <a:r>
              <a:rPr lang="ar-IQ" sz="3200" dirty="0">
                <a:solidFill>
                  <a:srgbClr val="333333"/>
                </a:solidFill>
                <a:latin typeface="DroidArabicKufi-Regular"/>
              </a:rPr>
              <a:t> .</a:t>
            </a:r>
            <a:br>
              <a:rPr lang="ar-IQ" sz="3200" dirty="0"/>
            </a:br>
            <a:br>
              <a:rPr lang="ar-IQ" dirty="0"/>
            </a:br>
            <a:endParaRPr lang="ar-IQ" dirty="0"/>
          </a:p>
        </p:txBody>
      </p:sp>
    </p:spTree>
    <p:extLst>
      <p:ext uri="{BB962C8B-B14F-4D97-AF65-F5344CB8AC3E}">
        <p14:creationId xmlns:p14="http://schemas.microsoft.com/office/powerpoint/2010/main" val="1687690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C3B792-EF8D-454B-B66E-343371D7EA5C}"/>
              </a:ext>
            </a:extLst>
          </p:cNvPr>
          <p:cNvSpPr txBox="1"/>
          <p:nvPr/>
        </p:nvSpPr>
        <p:spPr>
          <a:xfrm>
            <a:off x="0" y="198685"/>
            <a:ext cx="12192000" cy="7396897"/>
          </a:xfrm>
          <a:prstGeom prst="rect">
            <a:avLst/>
          </a:prstGeom>
          <a:noFill/>
        </p:spPr>
        <p:txBody>
          <a:bodyPr wrap="square">
            <a:spAutoFit/>
          </a:bodyPr>
          <a:lstStyle/>
          <a:p>
            <a:pPr algn="ctr"/>
            <a:r>
              <a:rPr lang="ar-IQ" sz="4000" b="0" i="0" dirty="0">
                <a:solidFill>
                  <a:srgbClr val="FF0000"/>
                </a:solidFill>
                <a:effectLst/>
                <a:latin typeface="DroidArabicKufi-Regular"/>
              </a:rPr>
              <a:t>اثار أكاديمية للعنف المدرسي</a:t>
            </a:r>
          </a:p>
          <a:p>
            <a:pPr algn="r">
              <a:lnSpc>
                <a:spcPct val="150000"/>
              </a:lnSpc>
            </a:pPr>
            <a:r>
              <a:rPr lang="ar-IQ" sz="3200" b="0" i="0" dirty="0">
                <a:solidFill>
                  <a:srgbClr val="333333"/>
                </a:solidFill>
                <a:effectLst/>
                <a:latin typeface="DroidArabicKufi-Regular"/>
              </a:rPr>
              <a:t> تتعدّد الأضرار الأكاديمية للعنف المدرسي، ولا يقتصر أثرها على الطلاب المتعرّضين للعنف إنّما يمتدّ ليشمل الطلاب الذين يشاهدون العنف أيضاً، وتتضمّن الأضرار الأكاديمية تغيّب الطلاب عن المدرسة، أو تسرّبهم منها، أو تخوّفهم من الذهاب إليها، وفقدان التركيز أثناء التواجد في الصفّ أو خلال أيّ أنشطة مرتبطة بالمدرسة، وقد أثبتت الدراسات وجود علاقة واضحة بين العنف المدرسيّ وضعف التحصيل الدراسيّ في المواد الأساسية كالرياضيات، كما أشارت التحليلات إلى أنّ العنف المدرسيّ الذي يتعرّض له الطلبة على يد معلّميهم أو أقرانهم يُقلّل احتماليّة متابعة هؤلاء الطلبة للتعليم العالي، كما أنّ الطلاب المعنَّفين غالباً ما تصدر عنهم سلوكيات رافضة لأيّ تغيير ممّا يمنعهم من التطوّر الأكاديمي واكتساب المهارات.</a:t>
            </a:r>
            <a:br>
              <a:rPr lang="ar-IQ" sz="3200" dirty="0"/>
            </a:br>
            <a:br>
              <a:rPr lang="ar-IQ" dirty="0"/>
            </a:br>
            <a:endParaRPr lang="ar-IQ" dirty="0"/>
          </a:p>
        </p:txBody>
      </p:sp>
    </p:spTree>
    <p:extLst>
      <p:ext uri="{BB962C8B-B14F-4D97-AF65-F5344CB8AC3E}">
        <p14:creationId xmlns:p14="http://schemas.microsoft.com/office/powerpoint/2010/main" val="3164318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3E8628-0191-49B5-A6DF-DA1072C68EF5}"/>
              </a:ext>
            </a:extLst>
          </p:cNvPr>
          <p:cNvSpPr txBox="1"/>
          <p:nvPr/>
        </p:nvSpPr>
        <p:spPr>
          <a:xfrm>
            <a:off x="-182879" y="0"/>
            <a:ext cx="12374879" cy="7504683"/>
          </a:xfrm>
          <a:prstGeom prst="rect">
            <a:avLst/>
          </a:prstGeom>
          <a:noFill/>
        </p:spPr>
        <p:txBody>
          <a:bodyPr wrap="square">
            <a:spAutoFit/>
          </a:bodyPr>
          <a:lstStyle/>
          <a:p>
            <a:pPr marL="381000" marR="0" lvl="0" indent="-381000" algn="justLow" defTabSz="914400" rtl="1" eaLnBrk="1" fontAlgn="base" latinLnBrk="0" hangingPunct="1">
              <a:lnSpc>
                <a:spcPct val="170000"/>
              </a:lnSpc>
              <a:spcBef>
                <a:spcPct val="20000"/>
              </a:spcBef>
              <a:spcAft>
                <a:spcPct val="0"/>
              </a:spcAft>
              <a:buClrTx/>
              <a:buSzTx/>
              <a:buFontTx/>
              <a:buNone/>
              <a:tabLst/>
              <a:defRPr/>
            </a:pPr>
            <a:r>
              <a:rPr kumimoji="0" lang="ar-LB" altLang="ar-IQ" sz="2800" b="1" i="0" u="sng" strike="noStrike" kern="1200" cap="none" spc="0" normalizeH="0" baseline="0" noProof="0" dirty="0">
                <a:ln>
                  <a:noFill/>
                </a:ln>
                <a:solidFill>
                  <a:srgbClr val="795185"/>
                </a:solidFill>
                <a:effectLst/>
                <a:uLnTx/>
                <a:uFillTx/>
                <a:latin typeface="Calibri"/>
                <a:ea typeface="+mn-ea"/>
                <a:cs typeface="Arial" panose="020B0604020202020204" pitchFamily="34" charset="0"/>
              </a:rPr>
              <a:t>هنالك عوامل مقترحة للوقاية من العنف:</a:t>
            </a:r>
            <a:endParaRPr kumimoji="0" lang="en-US" altLang="ar-IQ" sz="2800" b="1" i="0" u="sng" strike="noStrike" kern="1200" cap="none" spc="0" normalizeH="0" baseline="0" noProof="0" dirty="0">
              <a:ln>
                <a:noFill/>
              </a:ln>
              <a:solidFill>
                <a:srgbClr val="795185"/>
              </a:solidFill>
              <a:effectLst/>
              <a:uLnTx/>
              <a:uFillTx/>
              <a:latin typeface="Calibri"/>
              <a:ea typeface="+mn-ea"/>
              <a:cs typeface="Arial" panose="020B0604020202020204" pitchFamily="34" charset="0"/>
            </a:endParaRPr>
          </a:p>
          <a:p>
            <a:pPr marL="381000" marR="0" lvl="0" indent="-381000" algn="r" defTabSz="914400" rtl="1" eaLnBrk="1" fontAlgn="base" latinLnBrk="0" hangingPunct="1">
              <a:lnSpc>
                <a:spcPct val="170000"/>
              </a:lnSpc>
              <a:spcBef>
                <a:spcPct val="20000"/>
              </a:spcBef>
              <a:spcAft>
                <a:spcPct val="0"/>
              </a:spcAft>
              <a:buClrTx/>
              <a:buSzTx/>
              <a:buFontTx/>
              <a:buNone/>
              <a:tabLst/>
              <a:defRPr/>
            </a:pPr>
            <a:r>
              <a:rPr lang="ar-IQ" sz="3200" b="0" i="0" dirty="0">
                <a:solidFill>
                  <a:srgbClr val="333333"/>
                </a:solidFill>
                <a:effectLst/>
                <a:latin typeface="DroidArabicKufi-Regular"/>
              </a:rPr>
              <a:t>  تطلّب عمليّة الحدّ من العنف المدرسي تضافر الجهود الأسرية والمدرسية؛ وذلك حتّى يتمّ حماية الطلاب من كافّة الأضرار التي يتسبّب بها العنف المدرسيّ، ففي الأسرة مثلًا يجب تقديم الرعاية والدعم والتعليم للطالب، ومراقبة الأهل له منذ طفولته والانتباه إلى نمط سلوكياته ومحاولة تعديلها بشكل يُقلّل من احتماليّة انحرافه إلى السلوكيات العنيفة، كما يجب على الأهلِ مناقشة أبنائِهم الطلبة حول سلوكياتهم بطريقة إيجابيّة لمساعدتهم على التمييز بين السلوك الخاطئ والسلوك الجيّد.</a:t>
            </a:r>
            <a:br>
              <a:rPr lang="ar-IQ" sz="3200" dirty="0"/>
            </a:br>
            <a:br>
              <a:rPr lang="ar-IQ" sz="3200" dirty="0"/>
            </a:br>
            <a:endParaRPr kumimoji="0" lang="ar-LB" altLang="ar-IQ" sz="3200" b="1" i="0" u="sng" strike="noStrike" kern="1200" cap="none" spc="0" normalizeH="0" baseline="0" noProof="0" dirty="0">
              <a:ln>
                <a:noFill/>
              </a:ln>
              <a:solidFill>
                <a:srgbClr val="795185"/>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666124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D61C9E-8973-470D-B3BD-BF3E0D563798}"/>
              </a:ext>
            </a:extLst>
          </p:cNvPr>
          <p:cNvSpPr txBox="1"/>
          <p:nvPr/>
        </p:nvSpPr>
        <p:spPr>
          <a:xfrm>
            <a:off x="-251460" y="582067"/>
            <a:ext cx="12443459" cy="5171737"/>
          </a:xfrm>
          <a:prstGeom prst="rect">
            <a:avLst/>
          </a:prstGeom>
          <a:noFill/>
        </p:spPr>
        <p:txBody>
          <a:bodyPr wrap="square">
            <a:spAutoFit/>
          </a:bodyPr>
          <a:lstStyle/>
          <a:p>
            <a:pPr algn="r">
              <a:lnSpc>
                <a:spcPct val="150000"/>
              </a:lnSpc>
            </a:pPr>
            <a:r>
              <a:rPr kumimoji="0" lang="ar-IQ" sz="3200" b="0" i="0" u="none" strike="noStrike" kern="1200" cap="none" spc="0" normalizeH="0" baseline="0" noProof="0" dirty="0">
                <a:ln>
                  <a:noFill/>
                </a:ln>
                <a:solidFill>
                  <a:srgbClr val="333333"/>
                </a:solidFill>
                <a:effectLst/>
                <a:uLnTx/>
                <a:uFillTx/>
                <a:latin typeface="DroidArabicKufi-Regular"/>
                <a:ea typeface="+mn-ea"/>
                <a:cs typeface="Arial" panose="020B0604020202020204" pitchFamily="34" charset="0"/>
              </a:rPr>
              <a:t>يجب على إدارة المدرسة وضع مجموعة من القواعد الصارمة للحدّ من ظاهرة العنف المدرسيّ، وخلق جوّ من الراحة والتعاون بين الطلبة والمعلّمين، ونظراً إلى أنّ المعلّمين يلتقون بالطلاب لساعات طويلة فإنّ عليهم تطوير علاقتهم معهم والتحدّث معهم حول سلوكياتهم ومشاعرهم ومن الإجراءات التي يُمكن أن تتخذها المدرسة للحدّ من العنف المدرسيّ؛ توظيف حرّاس في المدرسة، واستعمال أجهزة الكشف عن المعادن حتّى يتمّ الكشف عن أيّة أسلحة يُمكن أن تتواجد في المدرسة، بالإضافة إلى تقديم برامج توعويّة لمكافحة العنف المدرسيّ، وأخيرًا تقديم الدعم والرعاية للطلبة وتشجيعهم على التحدّث عمّا يدور في أذهانهم</a:t>
            </a:r>
            <a:r>
              <a:rPr lang="ar-IQ" sz="3200" dirty="0">
                <a:solidFill>
                  <a:srgbClr val="333333"/>
                </a:solidFill>
                <a:latin typeface="DroidArabicKufi-Regular"/>
                <a:cs typeface="Arial" panose="020B0604020202020204" pitchFamily="34" charset="0"/>
              </a:rPr>
              <a:t> .</a:t>
            </a:r>
            <a:endParaRPr lang="ar-IQ" sz="3200" dirty="0"/>
          </a:p>
        </p:txBody>
      </p:sp>
    </p:spTree>
    <p:extLst>
      <p:ext uri="{BB962C8B-B14F-4D97-AF65-F5344CB8AC3E}">
        <p14:creationId xmlns:p14="http://schemas.microsoft.com/office/powerpoint/2010/main" val="3860781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E3324-73F9-4803-AD90-B2E0C1109914}"/>
              </a:ext>
            </a:extLst>
          </p:cNvPr>
          <p:cNvPicPr>
            <a:picLocks noChangeAspect="1"/>
          </p:cNvPicPr>
          <p:nvPr/>
        </p:nvPicPr>
        <p:blipFill>
          <a:blip r:embed="rId2"/>
          <a:stretch>
            <a:fillRect/>
          </a:stretch>
        </p:blipFill>
        <p:spPr>
          <a:xfrm>
            <a:off x="2934269" y="1596787"/>
            <a:ext cx="6714698" cy="3807725"/>
          </a:xfrm>
          <a:prstGeom prst="rect">
            <a:avLst/>
          </a:prstGeom>
        </p:spPr>
      </p:pic>
    </p:spTree>
    <p:extLst>
      <p:ext uri="{BB962C8B-B14F-4D97-AF65-F5344CB8AC3E}">
        <p14:creationId xmlns:p14="http://schemas.microsoft.com/office/powerpoint/2010/main" val="720156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1DC659-871F-43EC-BFCB-F9D9D280B8A4}"/>
              </a:ext>
            </a:extLst>
          </p:cNvPr>
          <p:cNvSpPr txBox="1"/>
          <p:nvPr/>
        </p:nvSpPr>
        <p:spPr>
          <a:xfrm>
            <a:off x="160020" y="429875"/>
            <a:ext cx="11704320" cy="4493538"/>
          </a:xfrm>
          <a:prstGeom prst="rect">
            <a:avLst/>
          </a:prstGeom>
          <a:noFill/>
        </p:spPr>
        <p:txBody>
          <a:bodyPr wrap="square">
            <a:spAutoFit/>
          </a:bodyPr>
          <a:lstStyle/>
          <a:p>
            <a:pPr algn="ctr"/>
            <a:r>
              <a:rPr lang="ar-SA" sz="4400" b="1" dirty="0">
                <a:solidFill>
                  <a:srgbClr val="FF0000"/>
                </a:solidFill>
                <a:effectLst/>
                <a:ea typeface="Calibri" panose="020F0502020204030204" pitchFamily="34" charset="0"/>
                <a:cs typeface="Arial" panose="020B0604020202020204" pitchFamily="34" charset="0"/>
              </a:rPr>
              <a:t>تعريف العنف المدرسي</a:t>
            </a:r>
            <a:endParaRPr lang="en-US" sz="4400" b="1" dirty="0">
              <a:solidFill>
                <a:srgbClr val="FF0000"/>
              </a:solidFill>
              <a:effectLst/>
              <a:ea typeface="Calibri" panose="020F0502020204030204" pitchFamily="34" charset="0"/>
              <a:cs typeface="Arial" panose="020B0604020202020204" pitchFamily="34" charset="0"/>
            </a:endParaRPr>
          </a:p>
          <a:p>
            <a:pPr algn="ctr"/>
            <a:endParaRPr lang="en-US" sz="4400" b="1" dirty="0">
              <a:solidFill>
                <a:srgbClr val="FF0000"/>
              </a:solidFill>
              <a:effectLst/>
              <a:ea typeface="Calibri" panose="020F0502020204030204" pitchFamily="34" charset="0"/>
              <a:cs typeface="Arial" panose="020B0604020202020204" pitchFamily="34" charset="0"/>
            </a:endParaRPr>
          </a:p>
          <a:p>
            <a:pPr algn="r">
              <a:lnSpc>
                <a:spcPct val="150000"/>
              </a:lnSpc>
            </a:pPr>
            <a:r>
              <a:rPr lang="ar-SA" sz="3600" dirty="0">
                <a:solidFill>
                  <a:srgbClr val="333333"/>
                </a:solidFill>
                <a:effectLst/>
                <a:ea typeface="Calibri" panose="020F0502020204030204" pitchFamily="34" charset="0"/>
                <a:cs typeface="Arial" panose="020B0604020202020204" pitchFamily="34" charset="0"/>
              </a:rPr>
              <a:t> يُعرّف العنف المدرسيّ بأنّه أيّ نشاط يُعيق سير العمليّة التعليمية في المدارس ويُمكن أن يحدث في أماكن متعدّدة سواء داخل المدرس</a:t>
            </a:r>
            <a:r>
              <a:rPr lang="ar-IQ" sz="3600" dirty="0">
                <a:solidFill>
                  <a:srgbClr val="333333"/>
                </a:solidFill>
                <a:ea typeface="Calibri" panose="020F0502020204030204" pitchFamily="34" charset="0"/>
                <a:cs typeface="Arial" panose="020B0604020202020204" pitchFamily="34" charset="0"/>
              </a:rPr>
              <a:t>ة</a:t>
            </a:r>
            <a:r>
              <a:rPr lang="ar-SA" sz="3600" dirty="0">
                <a:solidFill>
                  <a:srgbClr val="333333"/>
                </a:solidFill>
                <a:effectLst/>
                <a:ea typeface="Calibri" panose="020F0502020204030204" pitchFamily="34" charset="0"/>
                <a:cs typeface="Arial" panose="020B0604020202020204" pitchFamily="34" charset="0"/>
              </a:rPr>
              <a:t>، أو في الطريق إلى المدرسة، أو خلال أيّة فعاليّة خارجيّة تُقيمها المدرسة</a:t>
            </a:r>
            <a:r>
              <a:rPr lang="ar-IQ" sz="3600" dirty="0">
                <a:solidFill>
                  <a:srgbClr val="333333"/>
                </a:solidFill>
                <a:effectLst/>
                <a:ea typeface="Calibri" panose="020F0502020204030204" pitchFamily="34" charset="0"/>
                <a:cs typeface="Arial" panose="020B0604020202020204" pitchFamily="34" charset="0"/>
              </a:rPr>
              <a:t>.</a:t>
            </a:r>
          </a:p>
          <a:p>
            <a:pPr algn="r"/>
            <a:endParaRPr lang="ar-IQ" sz="3600" dirty="0"/>
          </a:p>
        </p:txBody>
      </p:sp>
      <p:pic>
        <p:nvPicPr>
          <p:cNvPr id="2" name="Picture 1">
            <a:extLst>
              <a:ext uri="{FF2B5EF4-FFF2-40B4-BE49-F238E27FC236}">
                <a16:creationId xmlns:a16="http://schemas.microsoft.com/office/drawing/2014/main" id="{7E500205-A065-4985-BF9E-2F2F458A43EF}"/>
              </a:ext>
            </a:extLst>
          </p:cNvPr>
          <p:cNvPicPr>
            <a:picLocks noChangeAspect="1"/>
          </p:cNvPicPr>
          <p:nvPr/>
        </p:nvPicPr>
        <p:blipFill>
          <a:blip r:embed="rId2"/>
          <a:stretch>
            <a:fillRect/>
          </a:stretch>
        </p:blipFill>
        <p:spPr>
          <a:xfrm>
            <a:off x="327660" y="4172787"/>
            <a:ext cx="3916907" cy="2347444"/>
          </a:xfrm>
          <a:prstGeom prst="rect">
            <a:avLst/>
          </a:prstGeom>
        </p:spPr>
      </p:pic>
    </p:spTree>
    <p:extLst>
      <p:ext uri="{BB962C8B-B14F-4D97-AF65-F5344CB8AC3E}">
        <p14:creationId xmlns:p14="http://schemas.microsoft.com/office/powerpoint/2010/main" val="3323684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BB7516-A9C4-4DB1-8A64-5A2F8B86EC38}"/>
              </a:ext>
            </a:extLst>
          </p:cNvPr>
          <p:cNvSpPr txBox="1"/>
          <p:nvPr/>
        </p:nvSpPr>
        <p:spPr>
          <a:xfrm>
            <a:off x="381000" y="473799"/>
            <a:ext cx="11430000" cy="1843582"/>
          </a:xfrm>
          <a:prstGeom prst="rect">
            <a:avLst/>
          </a:prstGeom>
          <a:noFill/>
        </p:spPr>
        <p:txBody>
          <a:bodyPr wrap="square">
            <a:spAutoFit/>
          </a:bodyPr>
          <a:lstStyle/>
          <a:p>
            <a:pPr algn="ctr">
              <a:lnSpc>
                <a:spcPct val="150000"/>
              </a:lnSpc>
            </a:pPr>
            <a:r>
              <a:rPr lang="ar-SA" sz="4000" b="1" dirty="0">
                <a:solidFill>
                  <a:srgbClr val="FF0000"/>
                </a:solidFill>
                <a:effectLst/>
                <a:ea typeface="Calibri" panose="020F0502020204030204" pitchFamily="34" charset="0"/>
                <a:cs typeface="Arial" panose="020B0604020202020204" pitchFamily="34" charset="0"/>
              </a:rPr>
              <a:t>أسباب العنف المدرسي </a:t>
            </a:r>
            <a:endParaRPr lang="ar-IQ" sz="4000" b="1" dirty="0">
              <a:solidFill>
                <a:srgbClr val="FF0000"/>
              </a:solidFill>
              <a:effectLst/>
              <a:ea typeface="Calibri" panose="020F0502020204030204" pitchFamily="34" charset="0"/>
              <a:cs typeface="Arial" panose="020B0604020202020204" pitchFamily="34" charset="0"/>
            </a:endParaRPr>
          </a:p>
          <a:p>
            <a:pPr algn="ctr">
              <a:lnSpc>
                <a:spcPct val="150000"/>
              </a:lnSpc>
            </a:pPr>
            <a:endParaRPr lang="en-US" sz="4000" b="1" dirty="0">
              <a:solidFill>
                <a:srgbClr val="FF0000"/>
              </a:solidFill>
              <a:effectLst/>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84F06E70-6047-45CA-8E52-FD1BA74B912D}"/>
              </a:ext>
            </a:extLst>
          </p:cNvPr>
          <p:cNvSpPr txBox="1"/>
          <p:nvPr/>
        </p:nvSpPr>
        <p:spPr>
          <a:xfrm>
            <a:off x="754380" y="1555610"/>
            <a:ext cx="11056620" cy="4770537"/>
          </a:xfrm>
          <a:prstGeom prst="rect">
            <a:avLst/>
          </a:prstGeom>
          <a:noFill/>
        </p:spPr>
        <p:txBody>
          <a:bodyPr wrap="square">
            <a:spAutoFit/>
          </a:bodyPr>
          <a:lstStyle/>
          <a:p>
            <a:pPr marL="342900" marR="0" lvl="0" indent="-342900" algn="ctr" defTabSz="914400" rtl="1" eaLnBrk="1" fontAlgn="base" latinLnBrk="0" hangingPunct="1">
              <a:lnSpc>
                <a:spcPct val="90000"/>
              </a:lnSpc>
              <a:spcBef>
                <a:spcPct val="20000"/>
              </a:spcBef>
              <a:spcAft>
                <a:spcPct val="0"/>
              </a:spcAft>
              <a:buClrTx/>
              <a:buSzTx/>
              <a:buFontTx/>
              <a:buNone/>
              <a:tabLst/>
              <a:defRPr/>
            </a:pPr>
            <a:r>
              <a:rPr kumimoji="0" lang="ar-LB" altLang="ar-IQ" sz="32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ahoma" panose="020B0604030504040204" pitchFamily="34" charset="0"/>
                <a:ea typeface="+mn-ea"/>
                <a:cs typeface="Arial" panose="020B0604020202020204" pitchFamily="34" charset="0"/>
              </a:rPr>
              <a:t>عوامل عائلية:</a:t>
            </a:r>
            <a:endParaRPr kumimoji="0" lang="ar-IQ" altLang="ar-IQ" sz="32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ahoma" panose="020B0604030504040204" pitchFamily="34" charset="0"/>
              <a:ea typeface="+mn-ea"/>
              <a:cs typeface="Arial" panose="020B0604020202020204" pitchFamily="34" charset="0"/>
            </a:endParaRPr>
          </a:p>
          <a:p>
            <a:pPr marL="342900" marR="0" lvl="0" indent="-342900" algn="just" defTabSz="914400" rtl="1" eaLnBrk="1" fontAlgn="base" latinLnBrk="0" hangingPunct="1">
              <a:lnSpc>
                <a:spcPct val="90000"/>
              </a:lnSpc>
              <a:spcBef>
                <a:spcPct val="20000"/>
              </a:spcBef>
              <a:spcAft>
                <a:spcPct val="0"/>
              </a:spcAft>
              <a:buClrTx/>
              <a:buSzTx/>
              <a:buFontTx/>
              <a:buNone/>
              <a:tabLst/>
              <a:defRPr/>
            </a:pPr>
            <a:endParaRPr kumimoji="0" lang="ar-SA" altLang="ar-IQ" sz="3200" b="1" i="0" u="sng" strike="noStrike" kern="1200" cap="none" spc="0" normalizeH="0" baseline="0" noProof="0" dirty="0">
              <a:ln>
                <a:noFill/>
              </a:ln>
              <a:solidFill>
                <a:schemeClr val="tx1">
                  <a:lumMod val="75000"/>
                  <a:lumOff val="25000"/>
                </a:schemeClr>
              </a:solidFill>
              <a:effectLst/>
              <a:uLnTx/>
              <a:uFillTx/>
              <a:latin typeface="Tahoma" panose="020B0604030504040204" pitchFamily="34" charset="0"/>
              <a:ea typeface="+mn-ea"/>
              <a:cs typeface="Arial" panose="020B0604020202020204" pitchFamily="34" charset="0"/>
            </a:endParaRPr>
          </a:p>
          <a:p>
            <a:pPr marL="457200" marR="0" lvl="0" indent="-457200" algn="just" defTabSz="914400" rtl="1"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ar-LB" altLang="ar-IQ" sz="3200" b="1" i="0" u="none" strike="noStrike" kern="1200" cap="none" spc="0" normalizeH="0" baseline="0" noProof="0" dirty="0">
                <a:ln>
                  <a:noFill/>
                </a:ln>
                <a:solidFill>
                  <a:schemeClr val="tx1">
                    <a:lumMod val="75000"/>
                    <a:lumOff val="25000"/>
                  </a:schemeClr>
                </a:solidFill>
                <a:effectLst/>
                <a:uLnTx/>
                <a:uFillTx/>
                <a:latin typeface="Tahoma" panose="020B0604030504040204" pitchFamily="34" charset="0"/>
                <a:ea typeface="+mn-ea"/>
                <a:cs typeface="Arial" panose="020B0604020202020204" pitchFamily="34" charset="0"/>
              </a:rPr>
              <a:t> الت</a:t>
            </a:r>
            <a:r>
              <a:rPr kumimoji="0" lang="ar-IQ" altLang="ar-IQ" sz="3200" b="1" i="0" u="none" strike="noStrike" kern="1200" cap="none" spc="0" normalizeH="0" baseline="0" noProof="0" dirty="0">
                <a:ln>
                  <a:noFill/>
                </a:ln>
                <a:solidFill>
                  <a:schemeClr val="tx1">
                    <a:lumMod val="75000"/>
                    <a:lumOff val="25000"/>
                  </a:schemeClr>
                </a:solidFill>
                <a:effectLst/>
                <a:uLnTx/>
                <a:uFillTx/>
                <a:latin typeface="Tahoma" panose="020B0604030504040204" pitchFamily="34" charset="0"/>
                <a:ea typeface="+mn-ea"/>
                <a:cs typeface="Arial" panose="020B0604020202020204" pitchFamily="34" charset="0"/>
              </a:rPr>
              <a:t>شتت</a:t>
            </a:r>
            <a:r>
              <a:rPr kumimoji="0" lang="ar-LB" altLang="ar-IQ" sz="3200" b="1" i="0" u="none" strike="noStrike" kern="1200" cap="none" spc="0" normalizeH="0" baseline="0" noProof="0" dirty="0">
                <a:ln>
                  <a:noFill/>
                </a:ln>
                <a:solidFill>
                  <a:schemeClr val="tx1">
                    <a:lumMod val="75000"/>
                    <a:lumOff val="25000"/>
                  </a:schemeClr>
                </a:solidFill>
                <a:effectLst/>
                <a:uLnTx/>
                <a:uFillTx/>
                <a:latin typeface="Tahoma" panose="020B0604030504040204" pitchFamily="34" charset="0"/>
                <a:ea typeface="+mn-ea"/>
                <a:cs typeface="Arial" panose="020B0604020202020204" pitchFamily="34" charset="0"/>
              </a:rPr>
              <a:t> بين أفراد العائلة بسبب الانفصال</a:t>
            </a:r>
            <a:r>
              <a:rPr kumimoji="0" lang="ar-IQ" altLang="ar-IQ" sz="3200" b="1" i="0" u="none" strike="noStrike" kern="1200" cap="none" spc="0" normalizeH="0" baseline="0" noProof="0" dirty="0">
                <a:ln>
                  <a:noFill/>
                </a:ln>
                <a:solidFill>
                  <a:schemeClr val="tx1">
                    <a:lumMod val="75000"/>
                    <a:lumOff val="25000"/>
                  </a:schemeClr>
                </a:solidFill>
                <a:effectLst/>
                <a:uLnTx/>
                <a:uFillTx/>
                <a:latin typeface="Tahoma" panose="020B0604030504040204" pitchFamily="34" charset="0"/>
                <a:ea typeface="+mn-ea"/>
                <a:cs typeface="Arial" panose="020B0604020202020204" pitchFamily="34" charset="0"/>
              </a:rPr>
              <a:t> </a:t>
            </a:r>
            <a:r>
              <a:rPr kumimoji="0" lang="ar-LB" altLang="ar-IQ" sz="3200" b="1" i="0" u="none" strike="noStrike" kern="1200" cap="none" spc="0" normalizeH="0" baseline="0" noProof="0" dirty="0">
                <a:ln>
                  <a:noFill/>
                </a:ln>
                <a:solidFill>
                  <a:schemeClr val="tx1">
                    <a:lumMod val="75000"/>
                    <a:lumOff val="25000"/>
                  </a:schemeClr>
                </a:solidFill>
                <a:effectLst/>
                <a:uLnTx/>
                <a:uFillTx/>
                <a:latin typeface="Tahoma" panose="020B0604030504040204" pitchFamily="34" charset="0"/>
                <a:ea typeface="+mn-ea"/>
                <a:cs typeface="Arial" panose="020B0604020202020204" pitchFamily="34" charset="0"/>
              </a:rPr>
              <a:t>والذي ينعكس بروداً عاطفياً </a:t>
            </a:r>
            <a:r>
              <a:rPr kumimoji="0" lang="ar-SA" altLang="ar-IQ" sz="3200" b="1" i="0" u="none" strike="noStrike" kern="1200" cap="none" spc="0" normalizeH="0" baseline="0" noProof="0" dirty="0">
                <a:ln>
                  <a:noFill/>
                </a:ln>
                <a:solidFill>
                  <a:schemeClr val="tx1">
                    <a:lumMod val="75000"/>
                    <a:lumOff val="25000"/>
                  </a:schemeClr>
                </a:solidFill>
                <a:effectLst/>
                <a:uLnTx/>
                <a:uFillTx/>
                <a:latin typeface="Tahoma" panose="020B0604030504040204" pitchFamily="34" charset="0"/>
                <a:ea typeface="+mn-ea"/>
                <a:cs typeface="Arial" panose="020B0604020202020204" pitchFamily="34" charset="0"/>
              </a:rPr>
              <a:t>ع</a:t>
            </a:r>
            <a:r>
              <a:rPr kumimoji="0" lang="ar-LB" altLang="ar-IQ" sz="3200" b="1" i="0" u="none" strike="noStrike" kern="1200" cap="none" spc="0" normalizeH="0" baseline="0" noProof="0" dirty="0">
                <a:ln>
                  <a:noFill/>
                </a:ln>
                <a:solidFill>
                  <a:schemeClr val="tx1">
                    <a:lumMod val="75000"/>
                    <a:lumOff val="25000"/>
                  </a:schemeClr>
                </a:solidFill>
                <a:effectLst/>
                <a:uLnTx/>
                <a:uFillTx/>
                <a:latin typeface="Tahoma" panose="020B0604030504040204" pitchFamily="34" charset="0"/>
                <a:ea typeface="+mn-ea"/>
                <a:cs typeface="Arial" panose="020B0604020202020204" pitchFamily="34" charset="0"/>
              </a:rPr>
              <a:t>لى الأولاد</a:t>
            </a:r>
          </a:p>
          <a:p>
            <a:pPr marL="457200" marR="0" lvl="0" indent="-457200" algn="just" defTabSz="914400" rtl="1"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ar-LB" altLang="ar-IQ" sz="3200" b="1" i="0" u="none" strike="noStrike" kern="1200" cap="none" spc="0" normalizeH="0" baseline="0" noProof="0" dirty="0">
                <a:ln>
                  <a:noFill/>
                </a:ln>
                <a:solidFill>
                  <a:schemeClr val="tx1">
                    <a:lumMod val="75000"/>
                    <a:lumOff val="25000"/>
                  </a:schemeClr>
                </a:solidFill>
                <a:effectLst/>
                <a:uLnTx/>
                <a:uFillTx/>
                <a:latin typeface="Tahoma" panose="020B0604030504040204" pitchFamily="34" charset="0"/>
                <a:ea typeface="+mn-ea"/>
                <a:cs typeface="Arial" panose="020B0604020202020204" pitchFamily="34" charset="0"/>
              </a:rPr>
              <a:t>	 الفقر والحرمان حيث لا يتّسع المنزل لأفراد العائلة</a:t>
            </a:r>
          </a:p>
          <a:p>
            <a:pPr marL="457200" marR="0" lvl="0" indent="-457200" algn="just" defTabSz="914400" rtl="1"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ar-LB" altLang="ar-IQ" sz="3200" b="1" i="0" u="none" strike="noStrike" kern="1200" cap="none" spc="0" normalizeH="0" baseline="0" noProof="0" dirty="0">
                <a:ln>
                  <a:noFill/>
                </a:ln>
                <a:solidFill>
                  <a:schemeClr val="tx1">
                    <a:lumMod val="75000"/>
                    <a:lumOff val="25000"/>
                  </a:schemeClr>
                </a:solidFill>
                <a:effectLst/>
                <a:uLnTx/>
                <a:uFillTx/>
                <a:latin typeface="Tahoma" panose="020B0604030504040204" pitchFamily="34" charset="0"/>
                <a:ea typeface="+mn-ea"/>
                <a:cs typeface="Arial" panose="020B0604020202020204" pitchFamily="34" charset="0"/>
              </a:rPr>
              <a:t>	 التربية العدائية المتطرّفة والتعامل بقساوة مع الأولاد</a:t>
            </a:r>
          </a:p>
          <a:p>
            <a:pPr marL="457200" marR="0" lvl="0" indent="-457200" algn="just" defTabSz="914400" rtl="1"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ar-LB" altLang="ar-IQ" sz="3200" b="1" i="0" u="none" strike="noStrike" kern="1200" cap="none" spc="0" normalizeH="0" baseline="0" noProof="0" dirty="0">
                <a:ln>
                  <a:noFill/>
                </a:ln>
                <a:solidFill>
                  <a:schemeClr val="tx1">
                    <a:lumMod val="75000"/>
                    <a:lumOff val="25000"/>
                  </a:schemeClr>
                </a:solidFill>
                <a:effectLst/>
                <a:uLnTx/>
                <a:uFillTx/>
                <a:latin typeface="Tahoma" panose="020B0604030504040204" pitchFamily="34" charset="0"/>
                <a:ea typeface="+mn-ea"/>
                <a:cs typeface="Arial" panose="020B0604020202020204" pitchFamily="34" charset="0"/>
              </a:rPr>
              <a:t>	 التراخي في المراقبة</a:t>
            </a:r>
          </a:p>
          <a:p>
            <a:pPr marL="457200" marR="0" lvl="0" indent="-457200" algn="just" defTabSz="914400" rtl="1"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ar-LB" altLang="ar-IQ" sz="3200" b="1" i="0" u="none" strike="noStrike" kern="1200" cap="none" spc="0" normalizeH="0" baseline="0" noProof="0" dirty="0">
                <a:ln>
                  <a:noFill/>
                </a:ln>
                <a:solidFill>
                  <a:schemeClr val="tx1">
                    <a:lumMod val="75000"/>
                    <a:lumOff val="25000"/>
                  </a:schemeClr>
                </a:solidFill>
                <a:effectLst/>
                <a:uLnTx/>
                <a:uFillTx/>
                <a:latin typeface="Tahoma" panose="020B0604030504040204" pitchFamily="34" charset="0"/>
                <a:ea typeface="+mn-ea"/>
                <a:cs typeface="Arial" panose="020B0604020202020204" pitchFamily="34" charset="0"/>
              </a:rPr>
              <a:t>	 عمل كلا الوالدين، فلا وقت كافٍ للعناية بالأولاد</a:t>
            </a:r>
          </a:p>
          <a:p>
            <a:pPr marL="457200" marR="0" lvl="0" indent="-457200" algn="just" defTabSz="914400" rtl="1"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ar-LB" altLang="ar-IQ" sz="3200" b="1" i="0" u="none" strike="noStrike" kern="1200" cap="none" spc="0" normalizeH="0" baseline="0" noProof="0" dirty="0">
                <a:ln>
                  <a:noFill/>
                </a:ln>
                <a:solidFill>
                  <a:schemeClr val="tx1">
                    <a:lumMod val="75000"/>
                    <a:lumOff val="25000"/>
                  </a:schemeClr>
                </a:solidFill>
                <a:effectLst/>
                <a:uLnTx/>
                <a:uFillTx/>
                <a:latin typeface="Tahoma" panose="020B0604030504040204" pitchFamily="34" charset="0"/>
                <a:ea typeface="+mn-ea"/>
                <a:cs typeface="Arial" panose="020B0604020202020204" pitchFamily="34" charset="0"/>
              </a:rPr>
              <a:t>	 تحمل أحد الوالدين المسؤولية العائلية</a:t>
            </a:r>
            <a:endParaRPr kumimoji="0" lang="en-US" altLang="ar-IQ" sz="3200" b="1" i="0" u="none" strike="noStrike" kern="1200" cap="none" spc="0" normalizeH="0" baseline="0" noProof="0" dirty="0">
              <a:ln>
                <a:noFill/>
              </a:ln>
              <a:solidFill>
                <a:schemeClr val="tx1">
                  <a:lumMod val="75000"/>
                  <a:lumOff val="25000"/>
                </a:schemeClr>
              </a:solidFill>
              <a:effectLst/>
              <a:uLnTx/>
              <a:uFillTx/>
              <a:latin typeface="Tahoma" panose="020B060403050404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7AB7E0B9-610A-4C92-BFA3-92BBB71652C4}"/>
              </a:ext>
            </a:extLst>
          </p:cNvPr>
          <p:cNvPicPr>
            <a:picLocks noChangeAspect="1"/>
          </p:cNvPicPr>
          <p:nvPr/>
        </p:nvPicPr>
        <p:blipFill>
          <a:blip r:embed="rId2"/>
          <a:stretch>
            <a:fillRect/>
          </a:stretch>
        </p:blipFill>
        <p:spPr>
          <a:xfrm>
            <a:off x="614149" y="3586176"/>
            <a:ext cx="3234519" cy="2264629"/>
          </a:xfrm>
          <a:prstGeom prst="rect">
            <a:avLst/>
          </a:prstGeom>
        </p:spPr>
      </p:pic>
      <p:pic>
        <p:nvPicPr>
          <p:cNvPr id="5" name="Picture 4">
            <a:extLst>
              <a:ext uri="{FF2B5EF4-FFF2-40B4-BE49-F238E27FC236}">
                <a16:creationId xmlns:a16="http://schemas.microsoft.com/office/drawing/2014/main" id="{4B4CCE2D-2F88-4A00-99BA-67822A6139C1}"/>
              </a:ext>
            </a:extLst>
          </p:cNvPr>
          <p:cNvPicPr>
            <a:picLocks noChangeAspect="1"/>
          </p:cNvPicPr>
          <p:nvPr/>
        </p:nvPicPr>
        <p:blipFill>
          <a:blip r:embed="rId3"/>
          <a:stretch>
            <a:fillRect/>
          </a:stretch>
        </p:blipFill>
        <p:spPr>
          <a:xfrm>
            <a:off x="614149" y="473799"/>
            <a:ext cx="3493826" cy="2081253"/>
          </a:xfrm>
          <a:prstGeom prst="rect">
            <a:avLst/>
          </a:prstGeom>
        </p:spPr>
      </p:pic>
    </p:spTree>
    <p:extLst>
      <p:ext uri="{BB962C8B-B14F-4D97-AF65-F5344CB8AC3E}">
        <p14:creationId xmlns:p14="http://schemas.microsoft.com/office/powerpoint/2010/main" val="3734168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771B5B-8C0A-49A1-A06B-A179E3CC2031}"/>
              </a:ext>
            </a:extLst>
          </p:cNvPr>
          <p:cNvSpPr txBox="1"/>
          <p:nvPr/>
        </p:nvSpPr>
        <p:spPr>
          <a:xfrm>
            <a:off x="209550" y="0"/>
            <a:ext cx="11772900" cy="6103466"/>
          </a:xfrm>
          <a:prstGeom prst="rect">
            <a:avLst/>
          </a:prstGeom>
          <a:noFill/>
        </p:spPr>
        <p:txBody>
          <a:bodyPr wrap="square">
            <a:spAutoFit/>
          </a:bodyPr>
          <a:lstStyle/>
          <a:p>
            <a:pPr marL="342900" marR="0" lvl="0" indent="-342900" algn="ctr" defTabSz="914400" rtl="1" eaLnBrk="1" fontAlgn="base" latinLnBrk="0" hangingPunct="1">
              <a:lnSpc>
                <a:spcPct val="120000"/>
              </a:lnSpc>
              <a:spcBef>
                <a:spcPct val="20000"/>
              </a:spcBef>
              <a:spcAft>
                <a:spcPct val="0"/>
              </a:spcAft>
              <a:buClrTx/>
              <a:buSzTx/>
              <a:buFontTx/>
              <a:buNone/>
              <a:tabLst/>
              <a:defRPr/>
            </a:pPr>
            <a:r>
              <a:rPr kumimoji="0" lang="ar-SA" altLang="ar-IQ" sz="4000" b="1" i="0" u="none" strike="noStrike" kern="1200" cap="none" spc="0" normalizeH="0" baseline="0" noProof="0" dirty="0">
                <a:ln w="12700">
                  <a:solidFill>
                    <a:srgbClr val="675D59"/>
                  </a:solidFill>
                </a:ln>
                <a:solidFill>
                  <a:srgbClr val="675D59"/>
                </a:solidFill>
                <a:effectLst>
                  <a:outerShdw blurRad="50800" dist="38100" dir="8100000" algn="tr" rotWithShape="0">
                    <a:prstClr val="black">
                      <a:alpha val="40000"/>
                    </a:prstClr>
                  </a:outerShdw>
                </a:effectLst>
                <a:uLnTx/>
                <a:uFillTx/>
                <a:latin typeface="Calibri"/>
                <a:ea typeface="+mj-ea"/>
                <a:cs typeface="Arial" panose="020B0604020202020204" pitchFamily="34" charset="0"/>
              </a:rPr>
              <a:t>اسباب العنف</a:t>
            </a:r>
            <a:endParaRPr kumimoji="0" lang="ar-IQ" altLang="ar-IQ" sz="2800" b="1" i="0" u="sng" strike="noStrike" kern="1200" cap="none" spc="0" normalizeH="0" baseline="0" noProof="0" dirty="0">
              <a:ln>
                <a:noFill/>
              </a:ln>
              <a:solidFill>
                <a:srgbClr val="FF0000"/>
              </a:solidFill>
              <a:effectLst/>
              <a:uLnTx/>
              <a:uFillTx/>
              <a:latin typeface="Tahoma" panose="020B0604030504040204" pitchFamily="34" charset="0"/>
              <a:ea typeface="+mn-ea"/>
              <a:cs typeface="Arial" panose="020B0604020202020204" pitchFamily="34" charset="0"/>
            </a:endParaRPr>
          </a:p>
          <a:p>
            <a:pPr marL="342900" marR="0" lvl="0" indent="-342900" algn="ctr" defTabSz="914400" rtl="1" eaLnBrk="1" fontAlgn="base" latinLnBrk="0" hangingPunct="1">
              <a:lnSpc>
                <a:spcPct val="120000"/>
              </a:lnSpc>
              <a:spcBef>
                <a:spcPct val="20000"/>
              </a:spcBef>
              <a:spcAft>
                <a:spcPct val="0"/>
              </a:spcAft>
              <a:buClrTx/>
              <a:buSzTx/>
              <a:buFontTx/>
              <a:buNone/>
              <a:tabLst/>
              <a:defRPr/>
            </a:pPr>
            <a:r>
              <a:rPr kumimoji="0" lang="ar-LB" altLang="ar-IQ" sz="2800" b="1" i="0" u="sng" strike="noStrike" kern="1200" cap="none" spc="0" normalizeH="0" baseline="0" noProof="0" dirty="0">
                <a:ln>
                  <a:noFill/>
                </a:ln>
                <a:solidFill>
                  <a:srgbClr val="FF0000"/>
                </a:solidFill>
                <a:effectLst/>
                <a:uLnTx/>
                <a:uFillTx/>
                <a:latin typeface="Tahoma" panose="020B0604030504040204" pitchFamily="34" charset="0"/>
                <a:ea typeface="+mn-ea"/>
                <a:cs typeface="Arial" panose="020B0604020202020204" pitchFamily="34" charset="0"/>
              </a:rPr>
              <a:t>عوامل خاصة بالأساتذة:</a:t>
            </a:r>
            <a:endParaRPr kumimoji="0" lang="ar-SA" altLang="ar-IQ" sz="2800" b="1" i="0" u="sng" strike="noStrike" kern="1200" cap="none" spc="0" normalizeH="0" baseline="0" noProof="0" dirty="0">
              <a:ln>
                <a:noFill/>
              </a:ln>
              <a:solidFill>
                <a:srgbClr val="FF0000"/>
              </a:solidFill>
              <a:effectLst/>
              <a:uLnTx/>
              <a:uFillTx/>
              <a:latin typeface="Tahoma" panose="020B0604030504040204" pitchFamily="34" charset="0"/>
              <a:ea typeface="+mn-ea"/>
              <a:cs typeface="Arial" panose="020B0604020202020204" pitchFamily="34" charset="0"/>
            </a:endParaRPr>
          </a:p>
          <a:p>
            <a:pPr marL="342900" marR="0" lvl="0" indent="-342900" algn="justLow" defTabSz="914400" rtl="1" eaLnBrk="1" fontAlgn="base" latinLnBrk="0" hangingPunct="1">
              <a:lnSpc>
                <a:spcPct val="120000"/>
              </a:lnSpc>
              <a:spcBef>
                <a:spcPct val="20000"/>
              </a:spcBef>
              <a:spcAft>
                <a:spcPct val="0"/>
              </a:spcAft>
              <a:buClrTx/>
              <a:buSzTx/>
              <a:buFontTx/>
              <a:buNone/>
              <a:tabLst/>
              <a:defRPr/>
            </a:pPr>
            <a:endParaRPr kumimoji="0" lang="ar-LB" altLang="ar-IQ" sz="2800" b="1" i="0" u="sng" strike="noStrike" kern="1200" cap="none" spc="0" normalizeH="0" baseline="0" noProof="0" dirty="0">
              <a:ln>
                <a:noFill/>
              </a:ln>
              <a:solidFill>
                <a:schemeClr val="tx1">
                  <a:lumMod val="75000"/>
                  <a:lumOff val="25000"/>
                </a:schemeClr>
              </a:solidFill>
              <a:effectLst/>
              <a:uLnTx/>
              <a:uFillTx/>
              <a:latin typeface="Tahoma" panose="020B0604030504040204" pitchFamily="34" charset="0"/>
              <a:ea typeface="+mn-ea"/>
              <a:cs typeface="Arial" panose="020B0604020202020204" pitchFamily="34" charset="0"/>
            </a:endParaRPr>
          </a:p>
          <a:p>
            <a:pPr marL="457200" marR="0" lvl="0" indent="-457200" algn="justLow" defTabSz="914400" rtl="1" eaLnBrk="1" fontAlgn="base" latinLnBrk="0" hangingPunct="1">
              <a:lnSpc>
                <a:spcPct val="140000"/>
              </a:lnSpc>
              <a:spcBef>
                <a:spcPct val="20000"/>
              </a:spcBef>
              <a:spcAft>
                <a:spcPct val="0"/>
              </a:spcAft>
              <a:buClrTx/>
              <a:buSzTx/>
              <a:buFont typeface="Wingdings" panose="05000000000000000000" pitchFamily="2" charset="2"/>
              <a:buChar char="Ø"/>
              <a:tabLst/>
              <a:defRPr/>
            </a:pPr>
            <a:r>
              <a:rPr kumimoji="0" lang="ar-LB" altLang="ar-IQ" sz="2800" b="1" i="0" u="none" strike="noStrike" kern="1200" cap="none" spc="0" normalizeH="0" baseline="0" noProof="0" dirty="0">
                <a:ln>
                  <a:noFill/>
                </a:ln>
                <a:solidFill>
                  <a:schemeClr val="tx1">
                    <a:lumMod val="75000"/>
                    <a:lumOff val="25000"/>
                  </a:schemeClr>
                </a:solidFill>
                <a:effectLst/>
                <a:uLnTx/>
                <a:uFillTx/>
                <a:latin typeface="Tahoma" panose="020B0604030504040204" pitchFamily="34" charset="0"/>
                <a:ea typeface="+mn-ea"/>
                <a:cs typeface="Arial" panose="020B0604020202020204" pitchFamily="34" charset="0"/>
              </a:rPr>
              <a:t>التصرفات الإجمالية للأساتذة اتجاه التلام</a:t>
            </a:r>
            <a:r>
              <a:rPr kumimoji="0" lang="ar-IQ" altLang="ar-IQ" sz="2800" b="1" i="0" u="none" strike="noStrike" kern="1200" cap="none" spc="0" normalizeH="0" baseline="0" noProof="0" dirty="0">
                <a:ln>
                  <a:noFill/>
                </a:ln>
                <a:solidFill>
                  <a:schemeClr val="tx1">
                    <a:lumMod val="75000"/>
                    <a:lumOff val="25000"/>
                  </a:schemeClr>
                </a:solidFill>
                <a:effectLst/>
                <a:uLnTx/>
                <a:uFillTx/>
                <a:latin typeface="Tahoma" panose="020B0604030504040204" pitchFamily="34" charset="0"/>
                <a:ea typeface="+mn-ea"/>
                <a:cs typeface="Arial" panose="020B0604020202020204" pitchFamily="34" charset="0"/>
              </a:rPr>
              <a:t>يذ</a:t>
            </a:r>
            <a:r>
              <a:rPr kumimoji="0" lang="ar-LB" altLang="ar-IQ" sz="2800" b="1" i="0" u="none" strike="noStrike" kern="1200" cap="none" spc="0" normalizeH="0" baseline="0" noProof="0" dirty="0">
                <a:ln>
                  <a:noFill/>
                </a:ln>
                <a:solidFill>
                  <a:schemeClr val="tx1">
                    <a:lumMod val="75000"/>
                    <a:lumOff val="25000"/>
                  </a:schemeClr>
                </a:solidFill>
                <a:effectLst/>
                <a:uLnTx/>
                <a:uFillTx/>
                <a:latin typeface="Tahoma" panose="020B0604030504040204" pitchFamily="34" charset="0"/>
                <a:ea typeface="+mn-ea"/>
                <a:cs typeface="Arial" panose="020B0604020202020204" pitchFamily="34" charset="0"/>
              </a:rPr>
              <a:t> كعدم احترام النقاش</a:t>
            </a:r>
            <a:endParaRPr kumimoji="0" lang="ar-SA" altLang="ar-IQ" sz="2800" b="1" i="0" u="none" strike="noStrike" kern="1200" cap="none" spc="0" normalizeH="0" baseline="0" noProof="0" dirty="0">
              <a:ln>
                <a:noFill/>
              </a:ln>
              <a:solidFill>
                <a:schemeClr val="tx1">
                  <a:lumMod val="75000"/>
                  <a:lumOff val="25000"/>
                </a:schemeClr>
              </a:solidFill>
              <a:effectLst/>
              <a:uLnTx/>
              <a:uFillTx/>
              <a:latin typeface="Tahoma" panose="020B0604030504040204" pitchFamily="34" charset="0"/>
              <a:ea typeface="+mn-ea"/>
              <a:cs typeface="Arial" panose="020B0604020202020204" pitchFamily="34" charset="0"/>
            </a:endParaRPr>
          </a:p>
          <a:p>
            <a:pPr marL="342900" marR="0" lvl="0" indent="-342900" algn="justLow" defTabSz="914400" rtl="1" eaLnBrk="1" fontAlgn="base" latinLnBrk="0" hangingPunct="1">
              <a:lnSpc>
                <a:spcPct val="140000"/>
              </a:lnSpc>
              <a:spcBef>
                <a:spcPct val="20000"/>
              </a:spcBef>
              <a:spcAft>
                <a:spcPct val="0"/>
              </a:spcAft>
              <a:buClrTx/>
              <a:buSzTx/>
              <a:buFont typeface="Wingdings" panose="05000000000000000000" pitchFamily="2" charset="2"/>
              <a:buChar char="Ø"/>
              <a:tabLst/>
              <a:defRPr/>
            </a:pPr>
            <a:r>
              <a:rPr kumimoji="0" lang="ar-LB" altLang="ar-IQ" sz="2800" b="1" i="0" u="none" strike="noStrike" kern="1200" cap="none" spc="0" normalizeH="0" baseline="0" noProof="0" dirty="0">
                <a:ln>
                  <a:noFill/>
                </a:ln>
                <a:solidFill>
                  <a:schemeClr val="tx1">
                    <a:lumMod val="75000"/>
                    <a:lumOff val="25000"/>
                  </a:schemeClr>
                </a:solidFill>
                <a:effectLst/>
                <a:uLnTx/>
                <a:uFillTx/>
                <a:latin typeface="Tahoma" panose="020B0604030504040204" pitchFamily="34" charset="0"/>
                <a:ea typeface="+mn-ea"/>
                <a:cs typeface="Arial" panose="020B0604020202020204" pitchFamily="34" charset="0"/>
              </a:rPr>
              <a:t>الخطوات العقابية </a:t>
            </a:r>
            <a:endParaRPr kumimoji="0" lang="ar-SA" altLang="ar-IQ" sz="2800" b="1" i="0" u="none" strike="noStrike" kern="1200" cap="none" spc="0" normalizeH="0" baseline="0" noProof="0" dirty="0">
              <a:ln>
                <a:noFill/>
              </a:ln>
              <a:solidFill>
                <a:schemeClr val="tx1">
                  <a:lumMod val="75000"/>
                  <a:lumOff val="25000"/>
                </a:schemeClr>
              </a:solidFill>
              <a:effectLst/>
              <a:uLnTx/>
              <a:uFillTx/>
              <a:latin typeface="Tahoma" panose="020B0604030504040204" pitchFamily="34" charset="0"/>
              <a:ea typeface="+mn-ea"/>
              <a:cs typeface="Arial" panose="020B0604020202020204" pitchFamily="34" charset="0"/>
            </a:endParaRPr>
          </a:p>
          <a:p>
            <a:pPr marL="342900" marR="0" lvl="0" indent="-342900" algn="justLow" defTabSz="914400" rtl="1" eaLnBrk="1" fontAlgn="base" latinLnBrk="0" hangingPunct="1">
              <a:lnSpc>
                <a:spcPct val="140000"/>
              </a:lnSpc>
              <a:spcBef>
                <a:spcPct val="20000"/>
              </a:spcBef>
              <a:spcAft>
                <a:spcPct val="0"/>
              </a:spcAft>
              <a:buClrTx/>
              <a:buSzTx/>
              <a:buFont typeface="Wingdings" panose="05000000000000000000" pitchFamily="2" charset="2"/>
              <a:buChar char="Ø"/>
              <a:tabLst/>
              <a:defRPr/>
            </a:pPr>
            <a:r>
              <a:rPr kumimoji="0" lang="ar-LB" altLang="ar-IQ" sz="2800" b="1" i="0" u="none" strike="noStrike" kern="1200" cap="none" spc="0" normalizeH="0" baseline="0" noProof="0" dirty="0">
                <a:ln>
                  <a:noFill/>
                </a:ln>
                <a:solidFill>
                  <a:schemeClr val="tx1">
                    <a:lumMod val="75000"/>
                    <a:lumOff val="25000"/>
                  </a:schemeClr>
                </a:solidFill>
                <a:effectLst/>
                <a:uLnTx/>
                <a:uFillTx/>
                <a:latin typeface="Tahoma" panose="020B0604030504040204" pitchFamily="34" charset="0"/>
                <a:ea typeface="+mn-ea"/>
                <a:cs typeface="Arial" panose="020B0604020202020204" pitchFamily="34" charset="0"/>
              </a:rPr>
              <a:t>الته</a:t>
            </a:r>
            <a:r>
              <a:rPr kumimoji="0" lang="ar-IQ" altLang="ar-IQ" sz="2800" b="1" i="0" u="none" strike="noStrike" kern="1200" cap="none" spc="0" normalizeH="0" baseline="0" noProof="0" dirty="0">
                <a:ln>
                  <a:noFill/>
                </a:ln>
                <a:solidFill>
                  <a:schemeClr val="tx1">
                    <a:lumMod val="75000"/>
                    <a:lumOff val="25000"/>
                  </a:schemeClr>
                </a:solidFill>
                <a:effectLst/>
                <a:uLnTx/>
                <a:uFillTx/>
                <a:latin typeface="Tahoma" panose="020B0604030504040204" pitchFamily="34" charset="0"/>
                <a:ea typeface="+mn-ea"/>
                <a:cs typeface="Arial" panose="020B0604020202020204" pitchFamily="34" charset="0"/>
              </a:rPr>
              <a:t>ج</a:t>
            </a:r>
            <a:r>
              <a:rPr kumimoji="0" lang="ar-LB" altLang="ar-IQ" sz="2800" b="1" i="0" u="none" strike="noStrike" kern="1200" cap="none" spc="0" normalizeH="0" baseline="0" noProof="0" dirty="0">
                <a:ln>
                  <a:noFill/>
                </a:ln>
                <a:solidFill>
                  <a:schemeClr val="tx1">
                    <a:lumMod val="75000"/>
                    <a:lumOff val="25000"/>
                  </a:schemeClr>
                </a:solidFill>
                <a:effectLst/>
                <a:uLnTx/>
                <a:uFillTx/>
                <a:latin typeface="Tahoma" panose="020B0604030504040204" pitchFamily="34" charset="0"/>
                <a:ea typeface="+mn-ea"/>
                <a:cs typeface="Arial" panose="020B0604020202020204" pitchFamily="34" charset="0"/>
              </a:rPr>
              <a:t>م على الطلاب</a:t>
            </a:r>
            <a:endParaRPr kumimoji="0" lang="ar-SA" altLang="ar-IQ" sz="2800" b="1" i="0" u="none" strike="noStrike" kern="1200" cap="none" spc="0" normalizeH="0" baseline="0" noProof="0" dirty="0">
              <a:ln>
                <a:noFill/>
              </a:ln>
              <a:solidFill>
                <a:schemeClr val="tx1">
                  <a:lumMod val="75000"/>
                  <a:lumOff val="25000"/>
                </a:schemeClr>
              </a:solidFill>
              <a:effectLst/>
              <a:uLnTx/>
              <a:uFillTx/>
              <a:latin typeface="Tahoma" panose="020B0604030504040204" pitchFamily="34" charset="0"/>
              <a:ea typeface="+mn-ea"/>
              <a:cs typeface="Arial" panose="020B0604020202020204" pitchFamily="34" charset="0"/>
            </a:endParaRPr>
          </a:p>
          <a:p>
            <a:pPr marL="342900" marR="0" lvl="0" indent="-342900" algn="justLow" defTabSz="914400" rtl="1" eaLnBrk="1" fontAlgn="base" latinLnBrk="0" hangingPunct="1">
              <a:lnSpc>
                <a:spcPct val="140000"/>
              </a:lnSpc>
              <a:spcBef>
                <a:spcPct val="20000"/>
              </a:spcBef>
              <a:spcAft>
                <a:spcPct val="0"/>
              </a:spcAft>
              <a:buClrTx/>
              <a:buSzTx/>
              <a:buFont typeface="Wingdings" panose="05000000000000000000" pitchFamily="2" charset="2"/>
              <a:buChar char="Ø"/>
              <a:tabLst/>
              <a:defRPr/>
            </a:pPr>
            <a:r>
              <a:rPr kumimoji="0" lang="ar-LB" altLang="ar-IQ" sz="2800" b="1" i="0" u="none" strike="noStrike" kern="1200" cap="none" spc="0" normalizeH="0" baseline="0" noProof="0" dirty="0">
                <a:ln>
                  <a:noFill/>
                </a:ln>
                <a:solidFill>
                  <a:schemeClr val="tx1">
                    <a:lumMod val="75000"/>
                    <a:lumOff val="25000"/>
                  </a:schemeClr>
                </a:solidFill>
                <a:effectLst/>
                <a:uLnTx/>
                <a:uFillTx/>
                <a:latin typeface="Tahoma" panose="020B0604030504040204" pitchFamily="34" charset="0"/>
                <a:ea typeface="+mn-ea"/>
                <a:cs typeface="Arial" panose="020B0604020202020204" pitchFamily="34" charset="0"/>
              </a:rPr>
              <a:t> تفضيل تلميذ على آخر </a:t>
            </a:r>
            <a:endParaRPr kumimoji="0" lang="ar-SA" altLang="ar-IQ" sz="2800" b="1" i="0" u="none" strike="noStrike" kern="1200" cap="none" spc="0" normalizeH="0" baseline="0" noProof="0" dirty="0">
              <a:ln>
                <a:noFill/>
              </a:ln>
              <a:solidFill>
                <a:schemeClr val="tx1">
                  <a:lumMod val="75000"/>
                  <a:lumOff val="25000"/>
                </a:schemeClr>
              </a:solidFill>
              <a:effectLst/>
              <a:uLnTx/>
              <a:uFillTx/>
              <a:latin typeface="Tahoma" panose="020B0604030504040204" pitchFamily="34" charset="0"/>
              <a:ea typeface="+mn-ea"/>
              <a:cs typeface="Arial" panose="020B0604020202020204" pitchFamily="34" charset="0"/>
            </a:endParaRPr>
          </a:p>
          <a:p>
            <a:pPr marL="342900" marR="0" lvl="0" indent="-342900" algn="justLow" defTabSz="914400" rtl="1" eaLnBrk="1" fontAlgn="base" latinLnBrk="0" hangingPunct="1">
              <a:lnSpc>
                <a:spcPct val="140000"/>
              </a:lnSpc>
              <a:spcBef>
                <a:spcPct val="20000"/>
              </a:spcBef>
              <a:spcAft>
                <a:spcPct val="0"/>
              </a:spcAft>
              <a:buClrTx/>
              <a:buSzTx/>
              <a:buFont typeface="Wingdings" panose="05000000000000000000" pitchFamily="2" charset="2"/>
              <a:buChar char="Ø"/>
              <a:tabLst/>
              <a:defRPr/>
            </a:pPr>
            <a:r>
              <a:rPr kumimoji="0" lang="ar-LB" altLang="ar-IQ" sz="2800" b="1" i="0" u="none" strike="noStrike" kern="1200" cap="none" spc="0" normalizeH="0" baseline="0" noProof="0" dirty="0">
                <a:ln>
                  <a:noFill/>
                </a:ln>
                <a:solidFill>
                  <a:schemeClr val="tx1">
                    <a:lumMod val="75000"/>
                    <a:lumOff val="25000"/>
                  </a:schemeClr>
                </a:solidFill>
                <a:effectLst/>
                <a:uLnTx/>
                <a:uFillTx/>
                <a:latin typeface="Tahoma" panose="020B0604030504040204" pitchFamily="34" charset="0"/>
                <a:ea typeface="+mn-ea"/>
                <a:cs typeface="Arial" panose="020B0604020202020204" pitchFamily="34" charset="0"/>
              </a:rPr>
              <a:t>إضطهاد التلميذ المُشاغب</a:t>
            </a:r>
            <a:r>
              <a:rPr lang="en-US" altLang="ar-IQ" sz="2800" b="1" dirty="0">
                <a:solidFill>
                  <a:schemeClr val="tx1">
                    <a:lumMod val="75000"/>
                    <a:lumOff val="25000"/>
                  </a:schemeClr>
                </a:solidFill>
                <a:latin typeface="Tahoma" panose="020B0604030504040204" pitchFamily="34" charset="0"/>
                <a:cs typeface="Arial" panose="020B0604020202020204" pitchFamily="34" charset="0"/>
              </a:rPr>
              <a:t> </a:t>
            </a:r>
            <a:endParaRPr kumimoji="0" lang="ar-SA" altLang="ar-IQ" sz="2800" b="1" i="0" u="none" strike="noStrike" kern="1200" cap="none" spc="0" normalizeH="0" baseline="0" noProof="0" dirty="0">
              <a:ln>
                <a:noFill/>
              </a:ln>
              <a:solidFill>
                <a:schemeClr val="tx1">
                  <a:lumMod val="75000"/>
                  <a:lumOff val="25000"/>
                </a:schemeClr>
              </a:solidFill>
              <a:effectLst/>
              <a:uLnTx/>
              <a:uFillTx/>
              <a:latin typeface="Tahoma" panose="020B0604030504040204" pitchFamily="34" charset="0"/>
              <a:ea typeface="+mn-ea"/>
              <a:cs typeface="Arial" panose="020B0604020202020204" pitchFamily="34" charset="0"/>
            </a:endParaRPr>
          </a:p>
          <a:p>
            <a:pPr marL="342900" marR="0" lvl="0" indent="-342900" algn="justLow" defTabSz="914400" rtl="1" eaLnBrk="1" fontAlgn="base" latinLnBrk="0" hangingPunct="1">
              <a:lnSpc>
                <a:spcPct val="140000"/>
              </a:lnSpc>
              <a:spcBef>
                <a:spcPct val="20000"/>
              </a:spcBef>
              <a:spcAft>
                <a:spcPct val="0"/>
              </a:spcAft>
              <a:buClrTx/>
              <a:buSzTx/>
              <a:buFont typeface="Wingdings" panose="05000000000000000000" pitchFamily="2" charset="2"/>
              <a:buChar char="Ø"/>
              <a:tabLst/>
              <a:defRPr/>
            </a:pPr>
            <a:r>
              <a:rPr kumimoji="0" lang="ar-LB" altLang="ar-IQ" sz="2800" b="1" i="0" u="none" strike="noStrike" kern="1200" cap="none" spc="0" normalizeH="0" baseline="0" noProof="0" dirty="0">
                <a:ln>
                  <a:noFill/>
                </a:ln>
                <a:solidFill>
                  <a:schemeClr val="tx1">
                    <a:lumMod val="75000"/>
                    <a:lumOff val="25000"/>
                  </a:schemeClr>
                </a:solidFill>
                <a:effectLst/>
                <a:uLnTx/>
                <a:uFillTx/>
                <a:latin typeface="Tahoma" panose="020B0604030504040204" pitchFamily="34" charset="0"/>
                <a:ea typeface="+mn-ea"/>
                <a:cs typeface="Arial" panose="020B0604020202020204" pitchFamily="34" charset="0"/>
              </a:rPr>
              <a:t>عدم إحترام مشاعر التلميذ </a:t>
            </a:r>
            <a:endParaRPr kumimoji="0" lang="en-US" altLang="ar-IQ" sz="2800" b="1" i="0" u="none" strike="noStrike" kern="1200" cap="none" spc="0" normalizeH="0" baseline="0" noProof="0" dirty="0">
              <a:ln>
                <a:noFill/>
              </a:ln>
              <a:solidFill>
                <a:schemeClr val="tx1">
                  <a:lumMod val="75000"/>
                  <a:lumOff val="25000"/>
                </a:schemeClr>
              </a:solidFill>
              <a:effectLst/>
              <a:uLnTx/>
              <a:uFillTx/>
              <a:latin typeface="Tahoma" panose="020B060403050404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822B9706-43F5-4171-823A-1DA820FA12CF}"/>
              </a:ext>
            </a:extLst>
          </p:cNvPr>
          <p:cNvPicPr>
            <a:picLocks noChangeAspect="1"/>
          </p:cNvPicPr>
          <p:nvPr/>
        </p:nvPicPr>
        <p:blipFill>
          <a:blip r:embed="rId2"/>
          <a:stretch>
            <a:fillRect/>
          </a:stretch>
        </p:blipFill>
        <p:spPr>
          <a:xfrm>
            <a:off x="409433" y="3051733"/>
            <a:ext cx="3625257" cy="3070745"/>
          </a:xfrm>
          <a:prstGeom prst="rect">
            <a:avLst/>
          </a:prstGeom>
        </p:spPr>
      </p:pic>
      <p:pic>
        <p:nvPicPr>
          <p:cNvPr id="5" name="Picture 4">
            <a:extLst>
              <a:ext uri="{FF2B5EF4-FFF2-40B4-BE49-F238E27FC236}">
                <a16:creationId xmlns:a16="http://schemas.microsoft.com/office/drawing/2014/main" id="{5C2D5CE9-A79D-4720-98A4-7DBC836180F7}"/>
              </a:ext>
            </a:extLst>
          </p:cNvPr>
          <p:cNvPicPr>
            <a:picLocks noChangeAspect="1"/>
          </p:cNvPicPr>
          <p:nvPr/>
        </p:nvPicPr>
        <p:blipFill>
          <a:blip r:embed="rId3"/>
          <a:stretch>
            <a:fillRect/>
          </a:stretch>
        </p:blipFill>
        <p:spPr>
          <a:xfrm>
            <a:off x="409434" y="545910"/>
            <a:ext cx="3625256" cy="2486811"/>
          </a:xfrm>
          <a:prstGeom prst="rect">
            <a:avLst/>
          </a:prstGeom>
        </p:spPr>
      </p:pic>
      <p:pic>
        <p:nvPicPr>
          <p:cNvPr id="6" name="Picture 5">
            <a:extLst>
              <a:ext uri="{FF2B5EF4-FFF2-40B4-BE49-F238E27FC236}">
                <a16:creationId xmlns:a16="http://schemas.microsoft.com/office/drawing/2014/main" id="{E94BA1B9-819F-4495-A9CC-0F2BF34524EE}"/>
              </a:ext>
            </a:extLst>
          </p:cNvPr>
          <p:cNvPicPr>
            <a:picLocks noChangeAspect="1"/>
          </p:cNvPicPr>
          <p:nvPr/>
        </p:nvPicPr>
        <p:blipFill>
          <a:blip r:embed="rId4"/>
          <a:stretch>
            <a:fillRect/>
          </a:stretch>
        </p:blipFill>
        <p:spPr>
          <a:xfrm>
            <a:off x="8861946" y="232011"/>
            <a:ext cx="2920620" cy="1775632"/>
          </a:xfrm>
          <a:prstGeom prst="rect">
            <a:avLst/>
          </a:prstGeom>
        </p:spPr>
      </p:pic>
    </p:spTree>
    <p:extLst>
      <p:ext uri="{BB962C8B-B14F-4D97-AF65-F5344CB8AC3E}">
        <p14:creationId xmlns:p14="http://schemas.microsoft.com/office/powerpoint/2010/main" val="55297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38ACD4-B247-4C17-A799-D8484BBD53D5}"/>
              </a:ext>
            </a:extLst>
          </p:cNvPr>
          <p:cNvSpPr txBox="1"/>
          <p:nvPr/>
        </p:nvSpPr>
        <p:spPr>
          <a:xfrm>
            <a:off x="0" y="972815"/>
            <a:ext cx="12192000" cy="4953279"/>
          </a:xfrm>
          <a:prstGeom prst="rect">
            <a:avLst/>
          </a:prstGeom>
          <a:noFill/>
        </p:spPr>
        <p:txBody>
          <a:bodyPr wrap="square">
            <a:spAutoFit/>
          </a:bodyPr>
          <a:lstStyle/>
          <a:p>
            <a:pPr marL="342900" marR="0" lvl="0" indent="-342900" algn="ctr" defTabSz="914400" rtl="1" eaLnBrk="1" fontAlgn="base" latinLnBrk="0" hangingPunct="1">
              <a:lnSpc>
                <a:spcPct val="120000"/>
              </a:lnSpc>
              <a:spcBef>
                <a:spcPct val="20000"/>
              </a:spcBef>
              <a:spcAft>
                <a:spcPct val="0"/>
              </a:spcAft>
              <a:buClrTx/>
              <a:buSzTx/>
              <a:buFontTx/>
              <a:buNone/>
              <a:tabLst/>
              <a:defRPr/>
            </a:pPr>
            <a:r>
              <a:rPr kumimoji="0" lang="ar-SA" altLang="ar-IQ" sz="4000" b="1" i="0" u="none" strike="noStrike" kern="1200" cap="none" spc="0" normalizeH="0" baseline="0" noProof="0" dirty="0">
                <a:ln w="12700">
                  <a:solidFill>
                    <a:srgbClr val="675D59"/>
                  </a:solidFill>
                </a:ln>
                <a:solidFill>
                  <a:srgbClr val="FFC000"/>
                </a:solidFill>
                <a:effectLst>
                  <a:outerShdw blurRad="50800" dist="38100" dir="8100000" algn="tr" rotWithShape="0">
                    <a:prstClr val="black">
                      <a:alpha val="40000"/>
                    </a:prstClr>
                  </a:outerShdw>
                </a:effectLst>
                <a:uLnTx/>
                <a:uFillTx/>
                <a:latin typeface="Calibri"/>
                <a:ea typeface="+mj-ea"/>
                <a:cs typeface="Arial" panose="020B0604020202020204" pitchFamily="34" charset="0"/>
              </a:rPr>
              <a:t>اسباب العنف</a:t>
            </a:r>
            <a:endParaRPr kumimoji="0" lang="ar-IQ" altLang="ar-IQ" sz="3200" b="1" i="0" u="sng" strike="noStrike" kern="1200" cap="none" spc="0" normalizeH="0" baseline="0" noProof="0" dirty="0">
              <a:ln>
                <a:noFill/>
              </a:ln>
              <a:solidFill>
                <a:srgbClr val="FFC000"/>
              </a:solidFill>
              <a:effectLst/>
              <a:uLnTx/>
              <a:uFillTx/>
              <a:latin typeface="Tahoma" panose="020B0604030504040204" pitchFamily="34" charset="0"/>
              <a:ea typeface="+mn-ea"/>
              <a:cs typeface="Arial" panose="020B0604020202020204" pitchFamily="34" charset="0"/>
            </a:endParaRPr>
          </a:p>
          <a:p>
            <a:pPr marL="342900" marR="0" lvl="0" indent="-342900" algn="r" defTabSz="914400" rtl="1" eaLnBrk="1" fontAlgn="base" latinLnBrk="0" hangingPunct="1">
              <a:lnSpc>
                <a:spcPct val="120000"/>
              </a:lnSpc>
              <a:spcBef>
                <a:spcPct val="20000"/>
              </a:spcBef>
              <a:spcAft>
                <a:spcPct val="0"/>
              </a:spcAft>
              <a:buClrTx/>
              <a:buSzTx/>
              <a:buFontTx/>
              <a:buNone/>
              <a:tabLst/>
              <a:defRPr/>
            </a:pPr>
            <a:r>
              <a:rPr kumimoji="0" lang="ar-LB" altLang="ar-IQ" sz="3200" b="1" i="0" u="sng" strike="noStrike" kern="1200" cap="none" spc="0" normalizeH="0" baseline="0" noProof="0" dirty="0">
                <a:ln>
                  <a:noFill/>
                </a:ln>
                <a:solidFill>
                  <a:srgbClr val="FF0000"/>
                </a:solidFill>
                <a:effectLst/>
                <a:uLnTx/>
                <a:uFillTx/>
                <a:latin typeface="Tahoma" panose="020B0604030504040204" pitchFamily="34" charset="0"/>
                <a:ea typeface="+mn-ea"/>
                <a:cs typeface="Arial" panose="020B0604020202020204" pitchFamily="34" charset="0"/>
              </a:rPr>
              <a:t>عوامل خاصة بالمدرسة:</a:t>
            </a:r>
          </a:p>
          <a:p>
            <a:pPr marL="342900" marR="0" lvl="0" indent="-342900" algn="r" defTabSz="914400" rtl="1" eaLnBrk="1" fontAlgn="base" latinLnBrk="0" hangingPunct="1">
              <a:lnSpc>
                <a:spcPct val="160000"/>
              </a:lnSpc>
              <a:spcBef>
                <a:spcPct val="20000"/>
              </a:spcBef>
              <a:spcAft>
                <a:spcPct val="0"/>
              </a:spcAft>
              <a:buClrTx/>
              <a:buSzTx/>
              <a:buFont typeface="Wingdings" panose="05000000000000000000" pitchFamily="2" charset="2"/>
              <a:buChar char="Ø"/>
              <a:tabLst/>
              <a:defRPr/>
            </a:pPr>
            <a:r>
              <a:rPr kumimoji="0" lang="ar-LB" altLang="ar-IQ" sz="3200" b="0" i="0" u="none" strike="noStrike" kern="1200" cap="none" spc="0" normalizeH="0" baseline="0" noProof="0" dirty="0">
                <a:ln>
                  <a:noFill/>
                </a:ln>
                <a:effectLst/>
                <a:uLnTx/>
                <a:uFillTx/>
                <a:latin typeface="Tahoma" panose="020B0604030504040204" pitchFamily="34" charset="0"/>
                <a:ea typeface="+mn-ea"/>
                <a:cs typeface="Arial" panose="020B0604020202020204" pitchFamily="34" charset="0"/>
              </a:rPr>
              <a:t>	</a:t>
            </a:r>
            <a:r>
              <a:rPr kumimoji="0" lang="ar-LB" altLang="ar-IQ" sz="3200" b="1" i="0" u="none" strike="noStrike" kern="1200" cap="none" spc="0" normalizeH="0" baseline="0" noProof="0" dirty="0">
                <a:ln>
                  <a:noFill/>
                </a:ln>
                <a:effectLst/>
                <a:uLnTx/>
                <a:uFillTx/>
                <a:latin typeface="Tahoma" panose="020B0604030504040204" pitchFamily="34" charset="0"/>
                <a:ea typeface="+mn-ea"/>
                <a:cs typeface="Arial" panose="020B0604020202020204" pitchFamily="34" charset="0"/>
              </a:rPr>
              <a:t>الجو الذي يسود المدرسة</a:t>
            </a:r>
            <a:r>
              <a:rPr kumimoji="0" lang="en-US" altLang="ar-IQ" sz="3200" b="1" i="0" u="none" strike="noStrike" kern="1200" cap="none" spc="0" normalizeH="0" baseline="0" noProof="0" dirty="0">
                <a:ln>
                  <a:noFill/>
                </a:ln>
                <a:effectLst/>
                <a:uLnTx/>
                <a:uFillTx/>
                <a:latin typeface="Tahoma" panose="020B0604030504040204" pitchFamily="34" charset="0"/>
                <a:ea typeface="+mn-ea"/>
                <a:cs typeface="Arial" panose="020B0604020202020204" pitchFamily="34" charset="0"/>
              </a:rPr>
              <a:t> </a:t>
            </a:r>
            <a:r>
              <a:rPr kumimoji="0" lang="ar-SA" altLang="ar-IQ" sz="3200" b="1" i="0" u="none" strike="noStrike" kern="1200" cap="none" spc="0" normalizeH="0" baseline="0" noProof="0" dirty="0">
                <a:ln>
                  <a:noFill/>
                </a:ln>
                <a:effectLst/>
                <a:uLnTx/>
                <a:uFillTx/>
                <a:latin typeface="Tahoma" panose="020B0604030504040204" pitchFamily="34" charset="0"/>
                <a:ea typeface="+mn-ea"/>
                <a:cs typeface="Arial" panose="020B0604020202020204" pitchFamily="34" charset="0"/>
              </a:rPr>
              <a:t>(</a:t>
            </a:r>
            <a:r>
              <a:rPr kumimoji="0" lang="ar-LB" altLang="ar-IQ" sz="3200" b="1" i="0" u="none" strike="noStrike" kern="1200" cap="none" spc="0" normalizeH="0" baseline="0" noProof="0" dirty="0">
                <a:ln>
                  <a:noFill/>
                </a:ln>
                <a:effectLst/>
                <a:uLnTx/>
                <a:uFillTx/>
                <a:latin typeface="Tahoma" panose="020B0604030504040204" pitchFamily="34" charset="0"/>
                <a:ea typeface="+mn-ea"/>
                <a:cs typeface="Arial" panose="020B0604020202020204" pitchFamily="34" charset="0"/>
              </a:rPr>
              <a:t> حجم المدرسة، نوعية التعليم</a:t>
            </a:r>
            <a:r>
              <a:rPr kumimoji="0" lang="ar-SA" altLang="ar-IQ" sz="3200" b="1" i="0" u="none" strike="noStrike" kern="1200" cap="none" spc="0" normalizeH="0" baseline="0" noProof="0" dirty="0">
                <a:ln>
                  <a:noFill/>
                </a:ln>
                <a:effectLst/>
                <a:uLnTx/>
                <a:uFillTx/>
                <a:latin typeface="Tahoma" panose="020B0604030504040204" pitchFamily="34" charset="0"/>
                <a:ea typeface="+mn-ea"/>
                <a:cs typeface="Arial" panose="020B0604020202020204" pitchFamily="34" charset="0"/>
              </a:rPr>
              <a:t>,  ... )</a:t>
            </a:r>
            <a:endParaRPr kumimoji="0" lang="ar-LB" altLang="ar-IQ" sz="3200" b="1" i="0" u="none" strike="noStrike" kern="1200" cap="none" spc="0" normalizeH="0" baseline="0" noProof="0" dirty="0">
              <a:ln>
                <a:noFill/>
              </a:ln>
              <a:effectLst/>
              <a:uLnTx/>
              <a:uFillTx/>
              <a:latin typeface="Tahoma" panose="020B0604030504040204" pitchFamily="34" charset="0"/>
              <a:ea typeface="+mn-ea"/>
              <a:cs typeface="Arial" panose="020B0604020202020204" pitchFamily="34" charset="0"/>
            </a:endParaRPr>
          </a:p>
          <a:p>
            <a:pPr marL="342900" marR="0" lvl="0" indent="-342900" algn="r" defTabSz="914400" rtl="1" eaLnBrk="1" fontAlgn="base" latinLnBrk="0" hangingPunct="1">
              <a:lnSpc>
                <a:spcPct val="160000"/>
              </a:lnSpc>
              <a:spcBef>
                <a:spcPct val="20000"/>
              </a:spcBef>
              <a:spcAft>
                <a:spcPct val="0"/>
              </a:spcAft>
              <a:buClrTx/>
              <a:buSzTx/>
              <a:buFont typeface="Wingdings" panose="05000000000000000000" pitchFamily="2" charset="2"/>
              <a:buChar char="Ø"/>
              <a:tabLst/>
              <a:defRPr/>
            </a:pPr>
            <a:r>
              <a:rPr kumimoji="0" lang="ar-LB" altLang="ar-IQ" sz="3200" b="1" i="0" u="none" strike="noStrike" kern="1200" cap="none" spc="0" normalizeH="0" baseline="0" noProof="0" dirty="0">
                <a:ln>
                  <a:noFill/>
                </a:ln>
                <a:effectLst/>
                <a:uLnTx/>
                <a:uFillTx/>
                <a:latin typeface="Tahoma" panose="020B0604030504040204" pitchFamily="34" charset="0"/>
                <a:ea typeface="+mn-ea"/>
                <a:cs typeface="Arial" panose="020B0604020202020204" pitchFamily="34" charset="0"/>
              </a:rPr>
              <a:t>	 الاهتمام بمواكبة تطوّر وضع الطلاب</a:t>
            </a:r>
          </a:p>
          <a:p>
            <a:pPr marL="342900" marR="0" lvl="0" indent="-342900" algn="r" defTabSz="914400" rtl="1" eaLnBrk="1" fontAlgn="base" latinLnBrk="0" hangingPunct="1">
              <a:lnSpc>
                <a:spcPct val="160000"/>
              </a:lnSpc>
              <a:spcBef>
                <a:spcPct val="20000"/>
              </a:spcBef>
              <a:spcAft>
                <a:spcPct val="0"/>
              </a:spcAft>
              <a:buClrTx/>
              <a:buSzTx/>
              <a:buFont typeface="Wingdings" panose="05000000000000000000" pitchFamily="2" charset="2"/>
              <a:buChar char="Ø"/>
              <a:tabLst/>
              <a:defRPr/>
            </a:pPr>
            <a:r>
              <a:rPr kumimoji="0" lang="ar-LB" altLang="ar-IQ" sz="3200" b="1" i="0" u="none" strike="noStrike" kern="1200" cap="none" spc="0" normalizeH="0" baseline="0" noProof="0" dirty="0">
                <a:ln>
                  <a:noFill/>
                </a:ln>
                <a:effectLst/>
                <a:uLnTx/>
                <a:uFillTx/>
                <a:latin typeface="Tahoma" panose="020B0604030504040204" pitchFamily="34" charset="0"/>
                <a:ea typeface="+mn-ea"/>
                <a:cs typeface="Arial" panose="020B0604020202020204" pitchFamily="34" charset="0"/>
              </a:rPr>
              <a:t>	 التنوّع الثقا</a:t>
            </a:r>
            <a:r>
              <a:rPr kumimoji="0" lang="ar-IQ" altLang="ar-IQ" sz="3200" b="1" i="0" u="none" strike="noStrike" kern="1200" cap="none" spc="0" normalizeH="0" baseline="0" noProof="0" dirty="0">
                <a:ln>
                  <a:noFill/>
                </a:ln>
                <a:effectLst/>
                <a:uLnTx/>
                <a:uFillTx/>
                <a:latin typeface="Tahoma" panose="020B0604030504040204" pitchFamily="34" charset="0"/>
                <a:ea typeface="+mn-ea"/>
                <a:cs typeface="Arial" panose="020B0604020202020204" pitchFamily="34" charset="0"/>
              </a:rPr>
              <a:t>ف</a:t>
            </a:r>
            <a:r>
              <a:rPr kumimoji="0" lang="ar-LB" altLang="ar-IQ" sz="3200" b="1" i="0" u="none" strike="noStrike" kern="1200" cap="none" spc="0" normalizeH="0" baseline="0" noProof="0" dirty="0">
                <a:ln>
                  <a:noFill/>
                </a:ln>
                <a:effectLst/>
                <a:uLnTx/>
                <a:uFillTx/>
                <a:latin typeface="Tahoma" panose="020B0604030504040204" pitchFamily="34" charset="0"/>
                <a:ea typeface="+mn-ea"/>
                <a:cs typeface="Arial" panose="020B0604020202020204" pitchFamily="34" charset="0"/>
              </a:rPr>
              <a:t>ي الموجود في المدرسة</a:t>
            </a:r>
            <a:endParaRPr kumimoji="0" lang="ar-IQ" altLang="ar-IQ" sz="3200" b="1" i="0" u="none" strike="noStrike" kern="1200" cap="none" spc="0" normalizeH="0" baseline="0" noProof="0" dirty="0">
              <a:ln>
                <a:noFill/>
              </a:ln>
              <a:effectLst/>
              <a:uLnTx/>
              <a:uFillTx/>
              <a:latin typeface="Tahoma" panose="020B0604030504040204" pitchFamily="34" charset="0"/>
              <a:ea typeface="+mn-ea"/>
              <a:cs typeface="Arial" panose="020B0604020202020204" pitchFamily="34" charset="0"/>
            </a:endParaRPr>
          </a:p>
          <a:p>
            <a:pPr marL="342900" marR="0" lvl="0" indent="-342900" algn="r" defTabSz="914400" rtl="1" eaLnBrk="1" fontAlgn="base" latinLnBrk="0" hangingPunct="1">
              <a:lnSpc>
                <a:spcPct val="160000"/>
              </a:lnSpc>
              <a:spcBef>
                <a:spcPct val="20000"/>
              </a:spcBef>
              <a:spcAft>
                <a:spcPct val="0"/>
              </a:spcAft>
              <a:buClrTx/>
              <a:buSzTx/>
              <a:buFont typeface="Wingdings" panose="05000000000000000000" pitchFamily="2" charset="2"/>
              <a:buChar char="Ø"/>
              <a:tabLst/>
              <a:defRPr/>
            </a:pPr>
            <a:endParaRPr kumimoji="0" lang="en-US" altLang="ar-IQ" sz="3200" b="1" i="0" u="none" strike="noStrike" kern="1200" cap="none" spc="0" normalizeH="0" baseline="0" noProof="0" dirty="0">
              <a:ln>
                <a:noFill/>
              </a:ln>
              <a:effectLst/>
              <a:uLnTx/>
              <a:uFillTx/>
              <a:latin typeface="Tahoma" panose="020B060403050404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B8AA1D70-2538-4CFB-9A45-0BA336B4273B}"/>
              </a:ext>
            </a:extLst>
          </p:cNvPr>
          <p:cNvPicPr>
            <a:picLocks noChangeAspect="1"/>
          </p:cNvPicPr>
          <p:nvPr/>
        </p:nvPicPr>
        <p:blipFill>
          <a:blip r:embed="rId2"/>
          <a:stretch>
            <a:fillRect/>
          </a:stretch>
        </p:blipFill>
        <p:spPr>
          <a:xfrm>
            <a:off x="268903" y="3753133"/>
            <a:ext cx="3548417" cy="2934269"/>
          </a:xfrm>
          <a:prstGeom prst="rect">
            <a:avLst/>
          </a:prstGeom>
        </p:spPr>
      </p:pic>
      <p:pic>
        <p:nvPicPr>
          <p:cNvPr id="6" name="Picture 5">
            <a:extLst>
              <a:ext uri="{FF2B5EF4-FFF2-40B4-BE49-F238E27FC236}">
                <a16:creationId xmlns:a16="http://schemas.microsoft.com/office/drawing/2014/main" id="{D46F3242-AC41-4575-9F28-E1F9B44BD2C1}"/>
              </a:ext>
            </a:extLst>
          </p:cNvPr>
          <p:cNvPicPr>
            <a:picLocks noChangeAspect="1"/>
          </p:cNvPicPr>
          <p:nvPr/>
        </p:nvPicPr>
        <p:blipFill>
          <a:blip r:embed="rId3"/>
          <a:stretch>
            <a:fillRect/>
          </a:stretch>
        </p:blipFill>
        <p:spPr>
          <a:xfrm>
            <a:off x="268904" y="484495"/>
            <a:ext cx="3548417" cy="3268639"/>
          </a:xfrm>
          <a:prstGeom prst="rect">
            <a:avLst/>
          </a:prstGeom>
        </p:spPr>
      </p:pic>
    </p:spTree>
    <p:extLst>
      <p:ext uri="{BB962C8B-B14F-4D97-AF65-F5344CB8AC3E}">
        <p14:creationId xmlns:p14="http://schemas.microsoft.com/office/powerpoint/2010/main" val="3807769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D07DAF-47E2-4638-9661-65895E133CD0}"/>
              </a:ext>
            </a:extLst>
          </p:cNvPr>
          <p:cNvSpPr txBox="1"/>
          <p:nvPr/>
        </p:nvSpPr>
        <p:spPr>
          <a:xfrm>
            <a:off x="777240" y="0"/>
            <a:ext cx="11018520" cy="7264938"/>
          </a:xfrm>
          <a:prstGeom prst="rect">
            <a:avLst/>
          </a:prstGeom>
          <a:noFill/>
        </p:spPr>
        <p:txBody>
          <a:bodyPr wrap="square">
            <a:spAutoFit/>
          </a:bodyPr>
          <a:lstStyle/>
          <a:p>
            <a:pPr marL="342900" marR="0" lvl="0" indent="-342900" algn="ctr" defTabSz="914400" rtl="1" eaLnBrk="1" fontAlgn="base" latinLnBrk="0" hangingPunct="1">
              <a:spcBef>
                <a:spcPct val="20000"/>
              </a:spcBef>
              <a:spcAft>
                <a:spcPct val="0"/>
              </a:spcAft>
              <a:buClrTx/>
              <a:buSzTx/>
              <a:buFontTx/>
              <a:buNone/>
              <a:tabLst/>
              <a:defRPr/>
            </a:pPr>
            <a:r>
              <a:rPr kumimoji="0" lang="ar-SA" altLang="ar-IQ" sz="4000" b="1" i="0" u="none" strike="noStrike" kern="1200" cap="none" spc="0" normalizeH="0" baseline="0" noProof="0" dirty="0">
                <a:ln w="12700">
                  <a:solidFill>
                    <a:srgbClr val="675D59"/>
                  </a:solidFill>
                </a:ln>
                <a:solidFill>
                  <a:srgbClr val="675D59"/>
                </a:solidFill>
                <a:effectLst>
                  <a:outerShdw blurRad="50800" dist="38100" dir="8100000" algn="tr" rotWithShape="0">
                    <a:prstClr val="black">
                      <a:alpha val="40000"/>
                    </a:prstClr>
                  </a:outerShdw>
                </a:effectLst>
                <a:uLnTx/>
                <a:uFillTx/>
                <a:latin typeface="Calibri"/>
                <a:ea typeface="+mj-ea"/>
                <a:cs typeface="Arial" panose="020B0604020202020204" pitchFamily="34" charset="0"/>
              </a:rPr>
              <a:t>اسباب العنف</a:t>
            </a:r>
            <a:endParaRPr lang="ar-IQ" altLang="ar-IQ" sz="3200" b="1" u="sng" dirty="0">
              <a:solidFill>
                <a:srgbClr val="FF0000"/>
              </a:solidFill>
              <a:latin typeface="Tahoma" panose="020B0604030504040204" pitchFamily="34" charset="0"/>
              <a:cs typeface="Arial" panose="020B0604020202020204" pitchFamily="34" charset="0"/>
            </a:endParaRPr>
          </a:p>
          <a:p>
            <a:pPr marL="342900" marR="0" lvl="0" indent="-342900" algn="ctr" defTabSz="914400" rtl="1" eaLnBrk="1" fontAlgn="base" latinLnBrk="0" hangingPunct="1">
              <a:spcBef>
                <a:spcPct val="20000"/>
              </a:spcBef>
              <a:spcAft>
                <a:spcPct val="0"/>
              </a:spcAft>
              <a:buClrTx/>
              <a:buSzTx/>
              <a:buFontTx/>
              <a:buNone/>
              <a:tabLst/>
              <a:defRPr/>
            </a:pPr>
            <a:r>
              <a:rPr kumimoji="0" lang="ar-LB" altLang="ar-IQ" sz="3200" b="1" i="0" u="sng" strike="noStrike" kern="1200" cap="none" spc="0" normalizeH="0" baseline="0" noProof="0" dirty="0">
                <a:ln>
                  <a:noFill/>
                </a:ln>
                <a:solidFill>
                  <a:srgbClr val="FF0000"/>
                </a:solidFill>
                <a:effectLst/>
                <a:uLnTx/>
                <a:uFillTx/>
                <a:latin typeface="Tahoma" panose="020B0604030504040204" pitchFamily="34" charset="0"/>
                <a:ea typeface="+mn-ea"/>
                <a:cs typeface="Arial" panose="020B0604020202020204" pitchFamily="34" charset="0"/>
              </a:rPr>
              <a:t>عوامل خاصة بالمحيط الاجتماعي</a:t>
            </a:r>
            <a:r>
              <a:rPr lang="ar-IQ" altLang="ar-IQ" sz="3200" b="1" dirty="0">
                <a:solidFill>
                  <a:srgbClr val="FF0000"/>
                </a:solidFill>
                <a:latin typeface="Tahoma" panose="020B0604030504040204" pitchFamily="34" charset="0"/>
                <a:cs typeface="Arial" panose="020B0604020202020204" pitchFamily="34" charset="0"/>
              </a:rPr>
              <a:t>:</a:t>
            </a:r>
            <a:endParaRPr kumimoji="0" lang="ar-LB" altLang="ar-IQ" sz="3200" b="1" i="0" u="none" strike="noStrike" kern="1200" cap="none" spc="0" normalizeH="0" baseline="0" noProof="0" dirty="0">
              <a:ln>
                <a:noFill/>
              </a:ln>
              <a:solidFill>
                <a:srgbClr val="FF0000"/>
              </a:solidFill>
              <a:effectLst/>
              <a:uLnTx/>
              <a:uFillTx/>
              <a:latin typeface="Tahoma" panose="020B0604030504040204" pitchFamily="34" charset="0"/>
              <a:ea typeface="+mn-ea"/>
              <a:cs typeface="Arial" panose="020B0604020202020204" pitchFamily="34" charset="0"/>
            </a:endParaRPr>
          </a:p>
          <a:p>
            <a:pPr marL="342900" marR="0" lvl="0" indent="-342900" algn="r" defTabSz="914400" rtl="1" eaLnBrk="1" fontAlgn="base" latinLnBrk="0" hangingPunct="1">
              <a:lnSpc>
                <a:spcPct val="150000"/>
              </a:lnSpc>
              <a:spcBef>
                <a:spcPct val="20000"/>
              </a:spcBef>
              <a:spcAft>
                <a:spcPct val="0"/>
              </a:spcAft>
              <a:buClrTx/>
              <a:buSzTx/>
              <a:buFont typeface="Wingdings" panose="05000000000000000000" pitchFamily="2" charset="2"/>
              <a:buChar char="Ø"/>
              <a:tabLst/>
              <a:defRPr/>
            </a:pPr>
            <a:r>
              <a:rPr kumimoji="0" lang="ar-LB" altLang="ar-IQ" sz="2800" b="1" i="0" u="none" strike="noStrike" kern="1200" cap="none" spc="0" normalizeH="0" baseline="0" noProof="0" dirty="0">
                <a:ln>
                  <a:noFill/>
                </a:ln>
                <a:solidFill>
                  <a:srgbClr val="795185"/>
                </a:solidFill>
                <a:effectLst/>
                <a:uLnTx/>
                <a:uFillTx/>
                <a:latin typeface="Tahoma" panose="020B0604030504040204" pitchFamily="34" charset="0"/>
                <a:ea typeface="+mn-ea"/>
                <a:cs typeface="Arial" panose="020B0604020202020204" pitchFamily="34" charset="0"/>
              </a:rPr>
              <a:t>	الحي الذي </a:t>
            </a:r>
            <a:r>
              <a:rPr lang="ar-IQ" altLang="ar-IQ" sz="2800" b="1" dirty="0">
                <a:solidFill>
                  <a:srgbClr val="795185"/>
                </a:solidFill>
                <a:latin typeface="Tahoma" panose="020B0604030504040204" pitchFamily="34" charset="0"/>
                <a:cs typeface="Arial" panose="020B0604020202020204" pitchFamily="34" charset="0"/>
              </a:rPr>
              <a:t>يسكنه</a:t>
            </a:r>
            <a:r>
              <a:rPr kumimoji="0" lang="ar-LB" altLang="ar-IQ" sz="2800" b="1" i="0" u="none" strike="noStrike" kern="1200" cap="none" spc="0" normalizeH="0" baseline="0" noProof="0" dirty="0">
                <a:ln>
                  <a:noFill/>
                </a:ln>
                <a:solidFill>
                  <a:srgbClr val="795185"/>
                </a:solidFill>
                <a:effectLst/>
                <a:uLnTx/>
                <a:uFillTx/>
                <a:latin typeface="Tahoma" panose="020B0604030504040204" pitchFamily="34" charset="0"/>
                <a:ea typeface="+mn-ea"/>
                <a:cs typeface="Arial" panose="020B0604020202020204" pitchFamily="34" charset="0"/>
              </a:rPr>
              <a:t> الطلاب</a:t>
            </a:r>
          </a:p>
          <a:p>
            <a:pPr marL="342900" marR="0" lvl="0" indent="-342900" algn="r" defTabSz="914400" rtl="1" eaLnBrk="1" fontAlgn="base" latinLnBrk="0" hangingPunct="1">
              <a:lnSpc>
                <a:spcPct val="150000"/>
              </a:lnSpc>
              <a:spcBef>
                <a:spcPct val="20000"/>
              </a:spcBef>
              <a:spcAft>
                <a:spcPct val="0"/>
              </a:spcAft>
              <a:buClrTx/>
              <a:buSzTx/>
              <a:buFont typeface="Wingdings" panose="05000000000000000000" pitchFamily="2" charset="2"/>
              <a:buChar char="Ø"/>
              <a:tabLst/>
              <a:defRPr/>
            </a:pPr>
            <a:r>
              <a:rPr kumimoji="0" lang="ar-LB" altLang="ar-IQ" sz="2800" b="1" i="0" u="none" strike="noStrike" kern="1200" cap="none" spc="0" normalizeH="0" baseline="0" noProof="0" dirty="0">
                <a:ln>
                  <a:noFill/>
                </a:ln>
                <a:solidFill>
                  <a:srgbClr val="795185"/>
                </a:solidFill>
                <a:effectLst/>
                <a:uLnTx/>
                <a:uFillTx/>
                <a:latin typeface="Tahoma" panose="020B0604030504040204" pitchFamily="34" charset="0"/>
                <a:ea typeface="+mn-ea"/>
                <a:cs typeface="Arial" panose="020B0604020202020204" pitchFamily="34" charset="0"/>
              </a:rPr>
              <a:t>	الطبقة الاجتماعية التي ينتمون إليها</a:t>
            </a:r>
          </a:p>
          <a:p>
            <a:pPr marL="342900" marR="0" lvl="0" indent="-342900" algn="r" defTabSz="914400" rtl="1" eaLnBrk="1" fontAlgn="base" latinLnBrk="0" hangingPunct="1">
              <a:lnSpc>
                <a:spcPct val="150000"/>
              </a:lnSpc>
              <a:spcBef>
                <a:spcPct val="20000"/>
              </a:spcBef>
              <a:spcAft>
                <a:spcPct val="0"/>
              </a:spcAft>
              <a:buClrTx/>
              <a:buSzTx/>
              <a:buFont typeface="Wingdings" panose="05000000000000000000" pitchFamily="2" charset="2"/>
              <a:buChar char="Ø"/>
              <a:tabLst/>
              <a:defRPr/>
            </a:pPr>
            <a:r>
              <a:rPr kumimoji="0" lang="ar-LB" altLang="ar-IQ" sz="2800" b="1" i="0" u="none" strike="noStrike" kern="1200" cap="none" spc="0" normalizeH="0" baseline="0" noProof="0" dirty="0">
                <a:ln>
                  <a:noFill/>
                </a:ln>
                <a:solidFill>
                  <a:srgbClr val="795185"/>
                </a:solidFill>
                <a:effectLst/>
                <a:uLnTx/>
                <a:uFillTx/>
                <a:latin typeface="Tahoma" panose="020B0604030504040204" pitchFamily="34" charset="0"/>
                <a:ea typeface="+mn-ea"/>
                <a:cs typeface="Arial" panose="020B0604020202020204" pitchFamily="34" charset="0"/>
              </a:rPr>
              <a:t>	الإهمال الذي تعيش فيه بعض الضواحي حيث تكثر أعمال العنف</a:t>
            </a:r>
            <a:r>
              <a:rPr kumimoji="0" lang="ar-IQ" altLang="ar-IQ" sz="2800" b="1" i="0" u="none" strike="noStrike" kern="1200" cap="none" spc="0" normalizeH="0" baseline="0" noProof="0" dirty="0">
                <a:ln>
                  <a:noFill/>
                </a:ln>
                <a:solidFill>
                  <a:srgbClr val="795185"/>
                </a:solidFill>
                <a:effectLst/>
                <a:uLnTx/>
                <a:uFillTx/>
                <a:latin typeface="Tahoma" panose="020B0604030504040204" pitchFamily="34" charset="0"/>
                <a:ea typeface="+mn-ea"/>
                <a:cs typeface="Arial" panose="020B0604020202020204" pitchFamily="34" charset="0"/>
              </a:rPr>
              <a:t> </a:t>
            </a:r>
          </a:p>
          <a:p>
            <a:pPr marL="342900" marR="0" lvl="0" indent="-342900" algn="r" defTabSz="914400" rtl="1" eaLnBrk="1" fontAlgn="base" latinLnBrk="0" hangingPunct="1">
              <a:lnSpc>
                <a:spcPct val="150000"/>
              </a:lnSpc>
              <a:spcBef>
                <a:spcPct val="20000"/>
              </a:spcBef>
              <a:spcAft>
                <a:spcPct val="0"/>
              </a:spcAft>
              <a:buClrTx/>
              <a:buSzTx/>
              <a:buFont typeface="Wingdings" panose="05000000000000000000" pitchFamily="2" charset="2"/>
              <a:buChar char="Ø"/>
              <a:tabLst/>
              <a:defRPr/>
            </a:pPr>
            <a:r>
              <a:rPr kumimoji="0" lang="ar-LB" altLang="ar-IQ" sz="2800" b="1" i="0" u="none" strike="noStrike" kern="1200" cap="none" spc="0" normalizeH="0" baseline="0" noProof="0" dirty="0">
                <a:ln>
                  <a:noFill/>
                </a:ln>
                <a:solidFill>
                  <a:srgbClr val="795185"/>
                </a:solidFill>
                <a:effectLst/>
                <a:uLnTx/>
                <a:uFillTx/>
                <a:latin typeface="Tahoma" panose="020B0604030504040204" pitchFamily="34" charset="0"/>
                <a:ea typeface="+mn-ea"/>
                <a:cs typeface="Arial" panose="020B0604020202020204" pitchFamily="34" charset="0"/>
              </a:rPr>
              <a:t>أثر المشاهد العنيفة في السينما والتلفزيون</a:t>
            </a:r>
          </a:p>
          <a:p>
            <a:pPr marL="342900" marR="0" lvl="0" indent="-342900" algn="r" defTabSz="914400" rtl="1" eaLnBrk="1" fontAlgn="base" latinLnBrk="0" hangingPunct="1">
              <a:lnSpc>
                <a:spcPct val="150000"/>
              </a:lnSpc>
              <a:spcBef>
                <a:spcPct val="20000"/>
              </a:spcBef>
              <a:spcAft>
                <a:spcPct val="0"/>
              </a:spcAft>
              <a:buClrTx/>
              <a:buSzTx/>
              <a:buFont typeface="Wingdings" panose="05000000000000000000" pitchFamily="2" charset="2"/>
              <a:buChar char="Ø"/>
              <a:tabLst/>
              <a:defRPr/>
            </a:pPr>
            <a:r>
              <a:rPr kumimoji="0" lang="ar-LB" altLang="ar-IQ" sz="2800" b="1" i="0" u="none" strike="noStrike" kern="1200" cap="none" spc="0" normalizeH="0" baseline="0" noProof="0" dirty="0">
                <a:ln>
                  <a:noFill/>
                </a:ln>
                <a:solidFill>
                  <a:srgbClr val="795185"/>
                </a:solidFill>
                <a:effectLst/>
                <a:uLnTx/>
                <a:uFillTx/>
                <a:latin typeface="Tahoma" panose="020B0604030504040204" pitchFamily="34" charset="0"/>
                <a:ea typeface="+mn-ea"/>
                <a:cs typeface="Arial" panose="020B0604020202020204" pitchFamily="34" charset="0"/>
              </a:rPr>
              <a:t>	أثر المشاهد العنيفة</a:t>
            </a:r>
          </a:p>
          <a:p>
            <a:pPr marL="342900" marR="0" lvl="0" indent="-342900" algn="r" defTabSz="914400" rtl="1" eaLnBrk="1" fontAlgn="base" latinLnBrk="0" hangingPunct="1">
              <a:lnSpc>
                <a:spcPct val="150000"/>
              </a:lnSpc>
              <a:spcBef>
                <a:spcPct val="20000"/>
              </a:spcBef>
              <a:spcAft>
                <a:spcPct val="0"/>
              </a:spcAft>
              <a:buClrTx/>
              <a:buSzTx/>
              <a:buFont typeface="Wingdings" panose="05000000000000000000" pitchFamily="2" charset="2"/>
              <a:buChar char="Ø"/>
              <a:tabLst/>
              <a:defRPr/>
            </a:pPr>
            <a:r>
              <a:rPr kumimoji="0" lang="ar-LB" altLang="ar-IQ" sz="2800" b="1" i="0" u="none" strike="noStrike" kern="1200" cap="none" spc="0" normalizeH="0" baseline="0" noProof="0" dirty="0">
                <a:ln>
                  <a:noFill/>
                </a:ln>
                <a:solidFill>
                  <a:srgbClr val="795185"/>
                </a:solidFill>
                <a:effectLst/>
                <a:uLnTx/>
                <a:uFillTx/>
                <a:latin typeface="Tahoma" panose="020B0604030504040204" pitchFamily="34" charset="0"/>
                <a:ea typeface="+mn-ea"/>
                <a:cs typeface="Arial" panose="020B0604020202020204" pitchFamily="34" charset="0"/>
              </a:rPr>
              <a:t>	أفلام الفيديو وألعاب الفيديو </a:t>
            </a:r>
          </a:p>
          <a:p>
            <a:pPr marL="342900" marR="0" lvl="0" indent="-342900" algn="r" defTabSz="914400" rtl="1" eaLnBrk="1" fontAlgn="base" latinLnBrk="0" hangingPunct="1">
              <a:lnSpc>
                <a:spcPct val="150000"/>
              </a:lnSpc>
              <a:spcBef>
                <a:spcPct val="20000"/>
              </a:spcBef>
              <a:spcAft>
                <a:spcPct val="0"/>
              </a:spcAft>
              <a:buClrTx/>
              <a:buSzTx/>
              <a:buFont typeface="Wingdings" panose="05000000000000000000" pitchFamily="2" charset="2"/>
              <a:buChar char="Ø"/>
              <a:tabLst/>
              <a:defRPr/>
            </a:pPr>
            <a:r>
              <a:rPr kumimoji="0" lang="ar-LB" altLang="ar-IQ" sz="2800" b="1" i="0" u="none" strike="noStrike" kern="1200" cap="none" spc="0" normalizeH="0" baseline="0" noProof="0" dirty="0">
                <a:ln>
                  <a:noFill/>
                </a:ln>
                <a:solidFill>
                  <a:srgbClr val="795185"/>
                </a:solidFill>
                <a:effectLst/>
                <a:uLnTx/>
                <a:uFillTx/>
                <a:latin typeface="Tahoma" panose="020B0604030504040204" pitchFamily="34" charset="0"/>
                <a:ea typeface="+mn-ea"/>
                <a:cs typeface="Arial" panose="020B0604020202020204" pitchFamily="34" charset="0"/>
              </a:rPr>
              <a:t>	الإنترنت</a:t>
            </a:r>
            <a:endParaRPr kumimoji="0" lang="en-US" altLang="ar-IQ" sz="2800" b="1" i="0" u="none" strike="noStrike" kern="1200" cap="none" spc="0" normalizeH="0" baseline="0" noProof="0" dirty="0">
              <a:ln>
                <a:noFill/>
              </a:ln>
              <a:solidFill>
                <a:srgbClr val="795185"/>
              </a:solidFill>
              <a:effectLst/>
              <a:uLnTx/>
              <a:uFillTx/>
              <a:latin typeface="Tahoma" panose="020B0604030504040204" pitchFamily="34" charset="0"/>
              <a:ea typeface="+mn-ea"/>
              <a:cs typeface="Arial" panose="020B0604020202020204" pitchFamily="34" charset="0"/>
            </a:endParaRPr>
          </a:p>
          <a:p>
            <a:pPr marL="342900" marR="0" lvl="0" indent="-342900" algn="r" defTabSz="914400" rtl="1" eaLnBrk="1" fontAlgn="base" latinLnBrk="0" hangingPunct="1">
              <a:lnSpc>
                <a:spcPct val="210000"/>
              </a:lnSpc>
              <a:spcBef>
                <a:spcPct val="20000"/>
              </a:spcBef>
              <a:spcAft>
                <a:spcPct val="0"/>
              </a:spcAft>
              <a:buClrTx/>
              <a:buSzTx/>
              <a:buFont typeface="Wingdings" panose="05000000000000000000" pitchFamily="2" charset="2"/>
              <a:buChar char="Ø"/>
              <a:tabLst/>
              <a:defRPr/>
            </a:pPr>
            <a:endParaRPr kumimoji="0" lang="en-US" altLang="ar-IQ" sz="2800" b="1" i="0" u="none" strike="noStrike" kern="1200" cap="none" spc="0" normalizeH="0" baseline="0" noProof="0" dirty="0">
              <a:ln>
                <a:noFill/>
              </a:ln>
              <a:solidFill>
                <a:srgbClr val="795185"/>
              </a:solidFill>
              <a:effectLst/>
              <a:uLnTx/>
              <a:uFillTx/>
              <a:latin typeface="Tahoma" panose="020B060403050404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EE923276-CF6C-438D-BBAA-ABD122B9ACC9}"/>
              </a:ext>
            </a:extLst>
          </p:cNvPr>
          <p:cNvPicPr>
            <a:picLocks noChangeAspect="1"/>
          </p:cNvPicPr>
          <p:nvPr/>
        </p:nvPicPr>
        <p:blipFill>
          <a:blip r:embed="rId2"/>
          <a:stretch>
            <a:fillRect/>
          </a:stretch>
        </p:blipFill>
        <p:spPr>
          <a:xfrm>
            <a:off x="164228" y="3429000"/>
            <a:ext cx="5322172" cy="3343701"/>
          </a:xfrm>
          <a:prstGeom prst="rect">
            <a:avLst/>
          </a:prstGeom>
        </p:spPr>
      </p:pic>
    </p:spTree>
    <p:extLst>
      <p:ext uri="{BB962C8B-B14F-4D97-AF65-F5344CB8AC3E}">
        <p14:creationId xmlns:p14="http://schemas.microsoft.com/office/powerpoint/2010/main" val="1062531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5792F4-0B10-4F94-8D48-97F522983FFF}"/>
              </a:ext>
            </a:extLst>
          </p:cNvPr>
          <p:cNvSpPr txBox="1"/>
          <p:nvPr/>
        </p:nvSpPr>
        <p:spPr>
          <a:xfrm>
            <a:off x="361950" y="178158"/>
            <a:ext cx="11468100" cy="4463851"/>
          </a:xfrm>
          <a:prstGeom prst="rect">
            <a:avLst/>
          </a:prstGeom>
          <a:noFill/>
        </p:spPr>
        <p:txBody>
          <a:bodyPr wrap="square">
            <a:spAutoFit/>
          </a:bodyPr>
          <a:lstStyle/>
          <a:p>
            <a:pPr algn="ctr"/>
            <a:r>
              <a:rPr lang="ar-IQ" sz="3200" b="1" i="0" dirty="0">
                <a:solidFill>
                  <a:srgbClr val="FF0000"/>
                </a:solidFill>
                <a:effectLst/>
                <a:latin typeface="DroidArabicKufi-Regular"/>
              </a:rPr>
              <a:t>اشكال العنف المدرسي</a:t>
            </a:r>
          </a:p>
          <a:p>
            <a:pPr algn="r"/>
            <a:endParaRPr lang="ar-IQ" dirty="0">
              <a:solidFill>
                <a:srgbClr val="333333"/>
              </a:solidFill>
              <a:latin typeface="DroidArabicKufi-Regular"/>
            </a:endParaRPr>
          </a:p>
          <a:p>
            <a:pPr algn="r">
              <a:lnSpc>
                <a:spcPct val="150000"/>
              </a:lnSpc>
            </a:pPr>
            <a:r>
              <a:rPr lang="ar-IQ" b="0" i="0" dirty="0">
                <a:solidFill>
                  <a:srgbClr val="333333"/>
                </a:solidFill>
                <a:effectLst/>
                <a:latin typeface="DroidArabicKufi-Regular"/>
              </a:rPr>
              <a:t> </a:t>
            </a:r>
            <a:r>
              <a:rPr lang="ar-IQ" sz="3200" b="0" i="0" dirty="0">
                <a:solidFill>
                  <a:srgbClr val="333333"/>
                </a:solidFill>
                <a:effectLst/>
                <a:latin typeface="DroidArabicKufi-Regular"/>
              </a:rPr>
              <a:t>صنّف التقرير العالمي للعنف ضدّ الأطفال العنف المدرسي إلى الأنواع الآتية</a:t>
            </a:r>
            <a:r>
              <a:rPr lang="ar-IQ" sz="3200" dirty="0">
                <a:solidFill>
                  <a:srgbClr val="333333"/>
                </a:solidFill>
                <a:latin typeface="DroidArabicKufi-Regular"/>
              </a:rPr>
              <a:t> :</a:t>
            </a:r>
            <a:r>
              <a:rPr lang="en-US" sz="3200" b="0" i="0" dirty="0">
                <a:solidFill>
                  <a:srgbClr val="333333"/>
                </a:solidFill>
                <a:effectLst/>
                <a:latin typeface="DroidArabicKufi-Regular"/>
              </a:rPr>
              <a:t>   </a:t>
            </a:r>
            <a:endParaRPr lang="ar-IQ" sz="3200" b="0" i="0" dirty="0">
              <a:solidFill>
                <a:srgbClr val="333333"/>
              </a:solidFill>
              <a:effectLst/>
              <a:latin typeface="DroidArabicKufi-Regular"/>
            </a:endParaRPr>
          </a:p>
          <a:p>
            <a:pPr algn="r">
              <a:lnSpc>
                <a:spcPct val="150000"/>
              </a:lnSpc>
            </a:pPr>
            <a:r>
              <a:rPr lang="ar-IQ" sz="3200" dirty="0">
                <a:solidFill>
                  <a:srgbClr val="333333"/>
                </a:solidFill>
                <a:latin typeface="DroidArabicKufi-Regular"/>
              </a:rPr>
              <a:t>1-</a:t>
            </a:r>
            <a:r>
              <a:rPr lang="ar-IQ" sz="3200" b="0" i="0" dirty="0">
                <a:solidFill>
                  <a:srgbClr val="333333"/>
                </a:solidFill>
                <a:effectLst/>
                <a:latin typeface="DroidArabicKufi-Regular"/>
              </a:rPr>
              <a:t>العقاب البدني</a:t>
            </a:r>
            <a:r>
              <a:rPr lang="ar-IQ" b="0" i="0" dirty="0">
                <a:solidFill>
                  <a:srgbClr val="333333"/>
                </a:solidFill>
                <a:effectLst/>
                <a:latin typeface="DroidArabicKufi-Regular"/>
              </a:rPr>
              <a:t>: </a:t>
            </a:r>
            <a:r>
              <a:rPr lang="ar-IQ" sz="3200" b="0" i="0" dirty="0">
                <a:solidFill>
                  <a:srgbClr val="333333"/>
                </a:solidFill>
                <a:effectLst/>
                <a:latin typeface="DroidArabicKufi-Regular"/>
              </a:rPr>
              <a:t>يُقصد به العنف الذي تُستخدم فيه القوة الجسديّة للتسبّب بالأذى مهما كان مقداره، ويتضمّن ضرب الطالب وصفعه باليد أو باستخدام أداة ما، والحرق، والكيّ، والركل، والخدش، بالإضافة إلى تناول مواد معيّنة .</a:t>
            </a:r>
          </a:p>
          <a:p>
            <a:pPr algn="r">
              <a:lnSpc>
                <a:spcPct val="150000"/>
              </a:lnSpc>
            </a:pPr>
            <a:r>
              <a:rPr lang="ar-IQ" sz="3200" b="0" i="0" dirty="0">
                <a:solidFill>
                  <a:srgbClr val="333333"/>
                </a:solidFill>
                <a:effectLst/>
                <a:latin typeface="DroidArabicKufi-Regular"/>
              </a:rPr>
              <a:t> </a:t>
            </a:r>
          </a:p>
        </p:txBody>
      </p:sp>
      <p:pic>
        <p:nvPicPr>
          <p:cNvPr id="2" name="Picture 1">
            <a:extLst>
              <a:ext uri="{FF2B5EF4-FFF2-40B4-BE49-F238E27FC236}">
                <a16:creationId xmlns:a16="http://schemas.microsoft.com/office/drawing/2014/main" id="{14A709FD-3FD8-4C85-8C56-86B3446B10B3}"/>
              </a:ext>
            </a:extLst>
          </p:cNvPr>
          <p:cNvPicPr>
            <a:picLocks noChangeAspect="1"/>
          </p:cNvPicPr>
          <p:nvPr/>
        </p:nvPicPr>
        <p:blipFill>
          <a:blip r:embed="rId2"/>
          <a:stretch>
            <a:fillRect/>
          </a:stretch>
        </p:blipFill>
        <p:spPr>
          <a:xfrm>
            <a:off x="361950" y="3862317"/>
            <a:ext cx="3544223" cy="2169992"/>
          </a:xfrm>
          <a:prstGeom prst="rect">
            <a:avLst/>
          </a:prstGeom>
        </p:spPr>
      </p:pic>
      <p:pic>
        <p:nvPicPr>
          <p:cNvPr id="4" name="Picture 3">
            <a:extLst>
              <a:ext uri="{FF2B5EF4-FFF2-40B4-BE49-F238E27FC236}">
                <a16:creationId xmlns:a16="http://schemas.microsoft.com/office/drawing/2014/main" id="{40B3D1F6-CD64-47B4-8177-5FEE12B90A9E}"/>
              </a:ext>
            </a:extLst>
          </p:cNvPr>
          <p:cNvPicPr>
            <a:picLocks noChangeAspect="1"/>
          </p:cNvPicPr>
          <p:nvPr/>
        </p:nvPicPr>
        <p:blipFill>
          <a:blip r:embed="rId3"/>
          <a:stretch>
            <a:fillRect/>
          </a:stretch>
        </p:blipFill>
        <p:spPr>
          <a:xfrm>
            <a:off x="3906173" y="3862317"/>
            <a:ext cx="3490914" cy="2169992"/>
          </a:xfrm>
          <a:prstGeom prst="rect">
            <a:avLst/>
          </a:prstGeom>
        </p:spPr>
      </p:pic>
    </p:spTree>
    <p:extLst>
      <p:ext uri="{BB962C8B-B14F-4D97-AF65-F5344CB8AC3E}">
        <p14:creationId xmlns:p14="http://schemas.microsoft.com/office/powerpoint/2010/main" val="4120561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A46993-2EDE-4ADB-AA76-F83A32E5E830}"/>
              </a:ext>
            </a:extLst>
          </p:cNvPr>
          <p:cNvSpPr txBox="1"/>
          <p:nvPr/>
        </p:nvSpPr>
        <p:spPr>
          <a:xfrm>
            <a:off x="1" y="1021814"/>
            <a:ext cx="11842844" cy="2554545"/>
          </a:xfrm>
          <a:prstGeom prst="rect">
            <a:avLst/>
          </a:prstGeom>
          <a:noFill/>
        </p:spPr>
        <p:txBody>
          <a:bodyPr wrap="square">
            <a:spAutoFit/>
          </a:bodyPr>
          <a:lstStyle/>
          <a:p>
            <a:pPr algn="ctr"/>
            <a:r>
              <a:rPr kumimoji="0" lang="ar-IQ" sz="3200" b="0" i="0" u="none" strike="noStrike" kern="1200" cap="none" spc="0" normalizeH="0" baseline="0" noProof="0" dirty="0">
                <a:ln>
                  <a:noFill/>
                </a:ln>
                <a:solidFill>
                  <a:srgbClr val="FF0000"/>
                </a:solidFill>
                <a:effectLst/>
                <a:uLnTx/>
                <a:uFillTx/>
                <a:latin typeface="DroidArabicKufi-Regular"/>
                <a:ea typeface="+mn-ea"/>
                <a:cs typeface="Arial" panose="020B0604020202020204" pitchFamily="34" charset="0"/>
              </a:rPr>
              <a:t>اشكال العنف المدرسي</a:t>
            </a:r>
          </a:p>
          <a:p>
            <a:endParaRPr lang="ar-IQ" sz="3200" dirty="0">
              <a:solidFill>
                <a:srgbClr val="333333"/>
              </a:solidFill>
              <a:latin typeface="DroidArabicKufi-Regular"/>
              <a:cs typeface="Arial" panose="020B0604020202020204" pitchFamily="34" charset="0"/>
            </a:endParaRPr>
          </a:p>
          <a:p>
            <a:r>
              <a:rPr kumimoji="0" lang="ar-IQ" sz="3200" b="0" i="0" u="none" strike="noStrike" kern="1200" cap="none" spc="0" normalizeH="0" baseline="0" noProof="0" dirty="0">
                <a:ln>
                  <a:noFill/>
                </a:ln>
                <a:solidFill>
                  <a:srgbClr val="333333"/>
                </a:solidFill>
                <a:effectLst/>
                <a:uLnTx/>
                <a:uFillTx/>
                <a:latin typeface="DroidArabicKufi-Regular"/>
                <a:ea typeface="+mn-ea"/>
                <a:cs typeface="Arial" panose="020B0604020202020204" pitchFamily="34" charset="0"/>
              </a:rPr>
              <a:t>2- تسلّط الزملاء: أكثر الفئات عرضةً للتسلّط ذوو الإعاقة أو من ينتمون إلى أقليّة عرقيّة أو طائفيّة معينة، ويتّخذ التسلّط أشكالاً عدّة كنشر الإشاعات والأخبار الكاذبة عن تلميذ معيّن، ممّا يجعل الطالب عرضةً لسخرية أقرانه واستهزائهم عند تعرّضه للعنف بشكل متكرّر.</a:t>
            </a:r>
            <a:endParaRPr lang="ar-IQ" dirty="0"/>
          </a:p>
        </p:txBody>
      </p:sp>
      <p:pic>
        <p:nvPicPr>
          <p:cNvPr id="4" name="Picture 3">
            <a:extLst>
              <a:ext uri="{FF2B5EF4-FFF2-40B4-BE49-F238E27FC236}">
                <a16:creationId xmlns:a16="http://schemas.microsoft.com/office/drawing/2014/main" id="{E35E4573-B99C-4D78-B2A0-85D3BE8E07B5}"/>
              </a:ext>
            </a:extLst>
          </p:cNvPr>
          <p:cNvPicPr>
            <a:picLocks noChangeAspect="1"/>
          </p:cNvPicPr>
          <p:nvPr/>
        </p:nvPicPr>
        <p:blipFill>
          <a:blip r:embed="rId2"/>
          <a:stretch>
            <a:fillRect/>
          </a:stretch>
        </p:blipFill>
        <p:spPr>
          <a:xfrm>
            <a:off x="600500" y="4083809"/>
            <a:ext cx="6509984" cy="2554544"/>
          </a:xfrm>
          <a:prstGeom prst="rect">
            <a:avLst/>
          </a:prstGeom>
        </p:spPr>
      </p:pic>
    </p:spTree>
    <p:extLst>
      <p:ext uri="{BB962C8B-B14F-4D97-AF65-F5344CB8AC3E}">
        <p14:creationId xmlns:p14="http://schemas.microsoft.com/office/powerpoint/2010/main" val="955302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2458EB-3126-4CF0-BB1A-D8DAE30601B8}"/>
              </a:ext>
            </a:extLst>
          </p:cNvPr>
          <p:cNvSpPr txBox="1"/>
          <p:nvPr/>
        </p:nvSpPr>
        <p:spPr>
          <a:xfrm>
            <a:off x="975360" y="348347"/>
            <a:ext cx="10241279" cy="48115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IQ" sz="3200" b="0" i="0" u="none" strike="noStrike" kern="1200" cap="none" spc="0" normalizeH="0" baseline="0" noProof="0" dirty="0">
                <a:ln>
                  <a:noFill/>
                </a:ln>
                <a:solidFill>
                  <a:srgbClr val="FF0000"/>
                </a:solidFill>
                <a:effectLst/>
                <a:uLnTx/>
                <a:uFillTx/>
                <a:latin typeface="DroidArabicKufi-Regular"/>
                <a:ea typeface="+mn-ea"/>
                <a:cs typeface="Arial" panose="020B0604020202020204" pitchFamily="34" charset="0"/>
              </a:rPr>
              <a:t>اشكال العنف المدرسي</a:t>
            </a:r>
          </a:p>
          <a:p>
            <a:pPr marL="0" marR="0" lvl="0" indent="0" algn="r" defTabSz="914400" rtl="0" eaLnBrk="1" fontAlgn="auto" latinLnBrk="0" hangingPunct="1">
              <a:lnSpc>
                <a:spcPct val="100000"/>
              </a:lnSpc>
              <a:spcBef>
                <a:spcPts val="0"/>
              </a:spcBef>
              <a:spcAft>
                <a:spcPts val="0"/>
              </a:spcAft>
              <a:buClrTx/>
              <a:buSzTx/>
              <a:buFontTx/>
              <a:buNone/>
              <a:tabLst/>
              <a:defRPr/>
            </a:pPr>
            <a:endParaRPr lang="ar-IQ" sz="3200" dirty="0">
              <a:solidFill>
                <a:srgbClr val="333333"/>
              </a:solidFill>
              <a:latin typeface="DroidArabicKufi-Regular"/>
              <a:cs typeface="Arial" panose="020B0604020202020204" pitchFamily="34" charset="0"/>
            </a:endParaRPr>
          </a:p>
          <a:p>
            <a:pPr marL="0" marR="0" lvl="0" indent="0" algn="r" defTabSz="914400" rtl="0" eaLnBrk="1" fontAlgn="auto" latinLnBrk="0" hangingPunct="1">
              <a:lnSpc>
                <a:spcPct val="150000"/>
              </a:lnSpc>
              <a:spcBef>
                <a:spcPts val="0"/>
              </a:spcBef>
              <a:spcAft>
                <a:spcPts val="0"/>
              </a:spcAft>
              <a:buClrTx/>
              <a:buSzTx/>
              <a:buFontTx/>
              <a:buNone/>
              <a:tabLst/>
              <a:defRPr/>
            </a:pPr>
            <a:r>
              <a:rPr lang="ar-IQ" sz="3200" dirty="0">
                <a:solidFill>
                  <a:srgbClr val="333333"/>
                </a:solidFill>
                <a:latin typeface="DroidArabicKufi-Regular"/>
                <a:cs typeface="Arial" panose="020B0604020202020204" pitchFamily="34" charset="0"/>
              </a:rPr>
              <a:t>3-</a:t>
            </a:r>
            <a:r>
              <a:rPr kumimoji="0" lang="ar-IQ" sz="3200" b="0" i="0" u="none" strike="noStrike" kern="1200" cap="none" spc="0" normalizeH="0" baseline="0" noProof="0" dirty="0">
                <a:ln>
                  <a:noFill/>
                </a:ln>
                <a:solidFill>
                  <a:srgbClr val="333333"/>
                </a:solidFill>
                <a:effectLst/>
                <a:uLnTx/>
                <a:uFillTx/>
                <a:latin typeface="DroidArabicKufi-Regular"/>
                <a:ea typeface="+mn-ea"/>
                <a:cs typeface="Arial" panose="020B0604020202020204" pitchFamily="34" charset="0"/>
              </a:rPr>
              <a:t>العنف الخارجيّ: هو العنف الذي يحدث خارج البيئة المدرسية لكنّه قد ينتقل إليها، فالعنف الأسري وعنف العصابات والحروب السياسيّة تُسبّب شعور الفرد بانعدام الأمان والاستقرار ممّا قد يدفعه لاستخدام الأدوات الحادة، والأسلحة الخطيرة.</a:t>
            </a:r>
            <a:br>
              <a:rPr kumimoji="0" lang="ar-IQ"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br>
            <a:br>
              <a:rPr kumimoji="0" lang="ar-IQ"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br>
            <a:endParaRPr kumimoji="0" lang="ar-IQ"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55771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964</Words>
  <Application>Microsoft Office PowerPoint</Application>
  <PresentationFormat>Widescreen</PresentationFormat>
  <Paragraphs>61</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DroidArabicKufi-Regular</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alyaa kareem</dc:creator>
  <cp:lastModifiedBy>alyaa kareem</cp:lastModifiedBy>
  <cp:revision>22</cp:revision>
  <dcterms:created xsi:type="dcterms:W3CDTF">2024-03-23T18:13:16Z</dcterms:created>
  <dcterms:modified xsi:type="dcterms:W3CDTF">2024-08-22T14:59:06Z</dcterms:modified>
</cp:coreProperties>
</file>