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71" r:id="rId6"/>
    <p:sldId id="261" r:id="rId7"/>
    <p:sldId id="262" r:id="rId8"/>
    <p:sldId id="263" r:id="rId9"/>
    <p:sldId id="275" r:id="rId10"/>
    <p:sldId id="264" r:id="rId11"/>
    <p:sldId id="265" r:id="rId12"/>
    <p:sldId id="268" r:id="rId13"/>
    <p:sldId id="272" r:id="rId14"/>
    <p:sldId id="269" r:id="rId15"/>
    <p:sldId id="270" r:id="rId16"/>
    <p:sldId id="274" r:id="rId1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71" autoAdjust="0"/>
    <p:restoredTop sz="94660"/>
  </p:normalViewPr>
  <p:slideViewPr>
    <p:cSldViewPr snapToGrid="0">
      <p:cViewPr varScale="1">
        <p:scale>
          <a:sx n="81" d="100"/>
          <a:sy n="81"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BE95A68-94A7-407D-9A9A-37E5ED767E69}" type="datetimeFigureOut">
              <a:rPr lang="ar-IQ" smtClean="0"/>
              <a:t>22/11/1445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221650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BE95A68-94A7-407D-9A9A-37E5ED767E69}" type="datetimeFigureOut">
              <a:rPr lang="ar-IQ" smtClean="0"/>
              <a:t>22/11/1445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746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BE95A68-94A7-407D-9A9A-37E5ED767E69}" type="datetimeFigureOut">
              <a:rPr lang="ar-IQ" smtClean="0"/>
              <a:t>22/11/1445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429002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BE95A68-94A7-407D-9A9A-37E5ED767E69}" type="datetimeFigureOut">
              <a:rPr lang="ar-IQ" smtClean="0"/>
              <a:t>22/11/1445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351619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9BE95A68-94A7-407D-9A9A-37E5ED767E69}" type="datetimeFigureOut">
              <a:rPr lang="ar-IQ" smtClean="0"/>
              <a:t>22/11/1445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174248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BE95A68-94A7-407D-9A9A-37E5ED767E69}" type="datetimeFigureOut">
              <a:rPr lang="ar-IQ" smtClean="0"/>
              <a:t>22/11/1445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8684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BE95A68-94A7-407D-9A9A-37E5ED767E69}" type="datetimeFigureOut">
              <a:rPr lang="ar-IQ" smtClean="0"/>
              <a:t>22/11/1445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28024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BE95A68-94A7-407D-9A9A-37E5ED767E69}" type="datetimeFigureOut">
              <a:rPr lang="ar-IQ" smtClean="0"/>
              <a:t>22/11/1445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350577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BE95A68-94A7-407D-9A9A-37E5ED767E69}" type="datetimeFigureOut">
              <a:rPr lang="ar-IQ" smtClean="0"/>
              <a:t>22/11/1445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174688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9BE95A68-94A7-407D-9A9A-37E5ED767E69}" type="datetimeFigureOut">
              <a:rPr lang="ar-IQ" smtClean="0"/>
              <a:t>22/11/1445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412874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9BE95A68-94A7-407D-9A9A-37E5ED767E69}" type="datetimeFigureOut">
              <a:rPr lang="ar-IQ" smtClean="0"/>
              <a:t>22/11/1445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6985843-EB43-4956-A712-2E6EF7FB53A4}" type="slidenum">
              <a:rPr lang="ar-IQ" smtClean="0"/>
              <a:t>‹#›</a:t>
            </a:fld>
            <a:endParaRPr lang="ar-IQ"/>
          </a:p>
        </p:txBody>
      </p:sp>
    </p:spTree>
    <p:extLst>
      <p:ext uri="{BB962C8B-B14F-4D97-AF65-F5344CB8AC3E}">
        <p14:creationId xmlns:p14="http://schemas.microsoft.com/office/powerpoint/2010/main" val="306539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E95A68-94A7-407D-9A9A-37E5ED767E69}" type="datetimeFigureOut">
              <a:rPr lang="ar-IQ" smtClean="0"/>
              <a:t>22/11/1445</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6985843-EB43-4956-A712-2E6EF7FB53A4}" type="slidenum">
              <a:rPr lang="ar-IQ" smtClean="0"/>
              <a:t>‹#›</a:t>
            </a:fld>
            <a:endParaRPr lang="ar-IQ"/>
          </a:p>
        </p:txBody>
      </p:sp>
    </p:spTree>
    <p:extLst>
      <p:ext uri="{BB962C8B-B14F-4D97-AF65-F5344CB8AC3E}">
        <p14:creationId xmlns:p14="http://schemas.microsoft.com/office/powerpoint/2010/main" val="233210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4" y="0"/>
            <a:ext cx="12215521" cy="6858000"/>
          </a:xfrm>
          <a:prstGeom prst="rect">
            <a:avLst/>
          </a:prstGeom>
        </p:spPr>
      </p:pic>
      <p:sp>
        <p:nvSpPr>
          <p:cNvPr id="3" name="عنوان فرعي 2"/>
          <p:cNvSpPr>
            <a:spLocks noGrp="1"/>
          </p:cNvSpPr>
          <p:nvPr>
            <p:ph type="subTitle" idx="1"/>
          </p:nvPr>
        </p:nvSpPr>
        <p:spPr>
          <a:xfrm>
            <a:off x="7326489" y="1840088"/>
            <a:ext cx="4877177" cy="3725334"/>
          </a:xfrm>
        </p:spPr>
        <p:txBody>
          <a:bodyPr/>
          <a:lstStyle/>
          <a:p>
            <a:r>
              <a:rPr lang="ar-IQ" b="1" dirty="0" smtClean="0"/>
              <a:t>ادمان الأجهزة الالكترونية</a:t>
            </a:r>
          </a:p>
          <a:p>
            <a:r>
              <a:rPr lang="ar-IQ" b="1" dirty="0" smtClean="0"/>
              <a:t>(الإدمان الإلكتروني.. الوعي سر التعافي)</a:t>
            </a:r>
          </a:p>
          <a:p>
            <a:endParaRPr lang="ar-IQ" b="1" dirty="0"/>
          </a:p>
          <a:p>
            <a:r>
              <a:rPr lang="ar-IQ" b="1" dirty="0" err="1" smtClean="0"/>
              <a:t>م.م</a:t>
            </a:r>
            <a:r>
              <a:rPr lang="ar-IQ" b="1" dirty="0" smtClean="0"/>
              <a:t>. الصفا نصر خلف</a:t>
            </a:r>
          </a:p>
          <a:p>
            <a:r>
              <a:rPr lang="ar-IQ" b="1" dirty="0" err="1" smtClean="0"/>
              <a:t>م.م</a:t>
            </a:r>
            <a:r>
              <a:rPr lang="ar-IQ" b="1" dirty="0" smtClean="0"/>
              <a:t>. حنان خالد إبراهيم</a:t>
            </a:r>
          </a:p>
          <a:p>
            <a:r>
              <a:rPr lang="ar-IQ" b="1" dirty="0" err="1" smtClean="0"/>
              <a:t>م.م</a:t>
            </a:r>
            <a:r>
              <a:rPr lang="ar-IQ" b="1" dirty="0" smtClean="0"/>
              <a:t>. حوراء داود سلمان</a:t>
            </a:r>
            <a:endParaRPr lang="ar-IQ" b="1" dirty="0"/>
          </a:p>
          <a:p>
            <a:endParaRPr lang="ar-IQ" b="1" dirty="0"/>
          </a:p>
        </p:txBody>
      </p:sp>
    </p:spTree>
    <p:extLst>
      <p:ext uri="{BB962C8B-B14F-4D97-AF65-F5344CB8AC3E}">
        <p14:creationId xmlns:p14="http://schemas.microsoft.com/office/powerpoint/2010/main" val="1146969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66358" y="620889"/>
            <a:ext cx="7537020" cy="5556074"/>
          </a:xfrm>
        </p:spPr>
        <p:txBody>
          <a:bodyPr>
            <a:normAutofit fontScale="77500" lnSpcReduction="20000"/>
          </a:bodyPr>
          <a:lstStyle/>
          <a:p>
            <a:r>
              <a:rPr lang="ar-IQ" dirty="0" smtClean="0">
                <a:solidFill>
                  <a:schemeClr val="accent2">
                    <a:lumMod val="75000"/>
                  </a:schemeClr>
                </a:solidFill>
              </a:rPr>
              <a:t>اضطرابات النوم</a:t>
            </a:r>
          </a:p>
          <a:p>
            <a:r>
              <a:rPr lang="ar-IQ" dirty="0" smtClean="0"/>
              <a:t>يسبب استخدام التكنولوجيا في وقت قريب جدًا من وقت النوم حدوث مشكلات النوم؛ نتيجة تأثير الضوء الأزرق الذي ينبعث من الشاشات في تحفيز الدماغ.</a:t>
            </a:r>
          </a:p>
          <a:p>
            <a:endParaRPr lang="ar-IQ" dirty="0" smtClean="0"/>
          </a:p>
          <a:p>
            <a:r>
              <a:rPr lang="ar-IQ" dirty="0" smtClean="0"/>
              <a:t>أثبتت الأبحاث أن الضوء الأزرق يؤثر في إيقاع الساعة البيولوجية الطبيعي للجسم، مما يسبب صعوبة في النوم.</a:t>
            </a:r>
          </a:p>
          <a:p>
            <a:r>
              <a:rPr lang="ar-IQ" dirty="0" smtClean="0"/>
              <a:t>لذلك يجب تجنب استخدام الأجهزة الإلكترونية في غضون ساعة أو ساعتين قبل النوم.</a:t>
            </a:r>
          </a:p>
          <a:p>
            <a:endParaRPr lang="ar-IQ" dirty="0" smtClean="0"/>
          </a:p>
          <a:p>
            <a:r>
              <a:rPr lang="ar-IQ" dirty="0" smtClean="0"/>
              <a:t>وضعية الجسم الخاطئة</a:t>
            </a:r>
          </a:p>
          <a:p>
            <a:r>
              <a:rPr lang="ar-IQ" dirty="0" smtClean="0"/>
              <a:t>يؤدي استخدام الأجهزة المحمولة أو أجهزة الكمبيوتر بوضع غير صحيح إلى مشكلات الجهاز العضلي الهيكلي، مما يسبب آلام الرقبة والظهر لدى الشباب.</a:t>
            </a:r>
          </a:p>
          <a:p>
            <a:endParaRPr lang="ar-IQ" dirty="0" smtClean="0"/>
          </a:p>
          <a:p>
            <a:r>
              <a:rPr lang="ar-IQ" dirty="0" smtClean="0"/>
              <a:t>قلة النشاط البدني</a:t>
            </a:r>
          </a:p>
          <a:p>
            <a:r>
              <a:rPr lang="ar-IQ" dirty="0" smtClean="0"/>
              <a:t>يساهم قلة النشاط في الإصابة بالسمنة أو أمراض القلب والأوعية الدموية أو داء السكري 2.</a:t>
            </a:r>
          </a:p>
          <a:p>
            <a:endParaRPr lang="ar-IQ" dirty="0"/>
          </a:p>
        </p:txBody>
      </p:sp>
      <p:pic>
        <p:nvPicPr>
          <p:cNvPr id="4" name="صورة 3"/>
          <p:cNvPicPr>
            <a:picLocks noChangeAspect="1"/>
          </p:cNvPicPr>
          <p:nvPr/>
        </p:nvPicPr>
        <p:blipFill rotWithShape="1">
          <a:blip r:embed="rId2"/>
          <a:srcRect r="-19872"/>
          <a:stretch/>
        </p:blipFill>
        <p:spPr>
          <a:xfrm>
            <a:off x="336046" y="1033463"/>
            <a:ext cx="4461585" cy="3823545"/>
          </a:xfrm>
          <a:prstGeom prst="rect">
            <a:avLst/>
          </a:prstGeom>
        </p:spPr>
      </p:pic>
    </p:spTree>
    <p:extLst>
      <p:ext uri="{BB962C8B-B14F-4D97-AF65-F5344CB8AC3E}">
        <p14:creationId xmlns:p14="http://schemas.microsoft.com/office/powerpoint/2010/main" val="3337692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41066" y="451555"/>
            <a:ext cx="3932237" cy="869244"/>
          </a:xfrm>
        </p:spPr>
        <p:txBody>
          <a:bodyPr/>
          <a:lstStyle/>
          <a:p>
            <a:r>
              <a:rPr lang="ar-IQ" dirty="0" smtClean="0"/>
              <a:t>الانفصال الأسري والمجتمعي</a:t>
            </a:r>
            <a:endParaRPr lang="ar-IQ" dirty="0"/>
          </a:p>
        </p:txBody>
      </p:sp>
      <p:sp>
        <p:nvSpPr>
          <p:cNvPr id="3" name="عنصر نائب للمحتوى 2"/>
          <p:cNvSpPr>
            <a:spLocks noGrp="1"/>
          </p:cNvSpPr>
          <p:nvPr>
            <p:ph idx="1"/>
          </p:nvPr>
        </p:nvSpPr>
        <p:spPr>
          <a:xfrm>
            <a:off x="4933245" y="1511989"/>
            <a:ext cx="6433432" cy="5013501"/>
          </a:xfrm>
        </p:spPr>
        <p:txBody>
          <a:bodyPr>
            <a:normAutofit fontScale="25000" lnSpcReduction="20000"/>
          </a:bodyPr>
          <a:lstStyle/>
          <a:p>
            <a:pPr>
              <a:lnSpc>
                <a:spcPct val="120000"/>
              </a:lnSpc>
            </a:pPr>
            <a:r>
              <a:rPr lang="ar-IQ" sz="7200" dirty="0" smtClean="0"/>
              <a:t>يعرض الإدمان الالكتروني الى اضرار تؤثر على الصحة النفسية والجسمية والاجتماعية وخاصة الأطفال والمراهقين</a:t>
            </a:r>
          </a:p>
          <a:p>
            <a:pPr>
              <a:lnSpc>
                <a:spcPct val="120000"/>
              </a:lnSpc>
            </a:pPr>
            <a:r>
              <a:rPr lang="ar-IQ" sz="7200" dirty="0" smtClean="0"/>
              <a:t>يؤدي الإدمان الالكتروني </a:t>
            </a:r>
            <a:r>
              <a:rPr lang="ar-IQ" sz="7200" dirty="0"/>
              <a:t>الى خلل كبير في علاقاتهم الاجتماعية فينتج عنه الانفصال الاسري والمجتمعي  </a:t>
            </a:r>
          </a:p>
          <a:p>
            <a:pPr>
              <a:lnSpc>
                <a:spcPct val="120000"/>
              </a:lnSpc>
            </a:pPr>
            <a:r>
              <a:rPr lang="ar-IQ" sz="7200" dirty="0"/>
              <a:t>من المشكلات التي تسببها الإدمان الالكتروني وقوعهم ضحايا الاحتيال والابتزاز، ويعرّضهم إلى صعوبة كبيرة في التأقلم مع الحياة الطبيعية، الأمر الذي قد ينمّي لديهم شخصية افتراضية منفصلة عن الحياة الواقعية، مما يولّد الكثير من التحدي والعنف والتوتر، وعدم التوافق والانسجام مع المجتمع. </a:t>
            </a:r>
          </a:p>
          <a:p>
            <a:pPr>
              <a:lnSpc>
                <a:spcPct val="120000"/>
              </a:lnSpc>
            </a:pPr>
            <a:r>
              <a:rPr lang="ar-IQ" sz="7200" dirty="0"/>
              <a:t>وبهذا من الجدير بالذكر انه يجب مضاعفة جهود التوعية بمخاطر هذا المرض الرقمي الجديد، وتقع علينا نحن كأولياء أمور مسؤولية تقليل وتنظيم ساعات استخدامه، ومشاركة الأبناء وتشجيعهم على ممارسة الأنشطة الأسرية العملية والاجتماعية،</a:t>
            </a:r>
          </a:p>
          <a:p>
            <a:pPr>
              <a:lnSpc>
                <a:spcPct val="120000"/>
              </a:lnSpc>
            </a:pPr>
            <a:r>
              <a:rPr lang="ar-IQ" sz="7200" dirty="0"/>
              <a:t> تفعيل لغة الحوار الأسري والتواصل الفعلي، وزيادة الثقة المتبادلة والإشباع العاطفي والاجتماعي وتشجيعهم على المصارحة، ولابد من أنشطة أسرية مشتركة كالتطوع المجتمعي، ومساعدة الغير، والزيارات الاجتماعية، وهذا ما يجعل الأسرة هي الحضن الدافئ ومصدر المعلومة، وسياج حماية لأثمن ما نملك.</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425" y="451555"/>
            <a:ext cx="3214953" cy="2772617"/>
          </a:xfrm>
          <a:prstGeom prst="rect">
            <a:avLst/>
          </a:prstGeom>
        </p:spPr>
      </p:pic>
      <p:pic>
        <p:nvPicPr>
          <p:cNvPr id="6" name="صورة 5"/>
          <p:cNvPicPr>
            <a:picLocks noChangeAspect="1"/>
          </p:cNvPicPr>
          <p:nvPr/>
        </p:nvPicPr>
        <p:blipFill>
          <a:blip r:embed="rId3"/>
          <a:stretch>
            <a:fillRect/>
          </a:stretch>
        </p:blipFill>
        <p:spPr>
          <a:xfrm>
            <a:off x="1176425" y="3335828"/>
            <a:ext cx="3061915" cy="2421505"/>
          </a:xfrm>
          <a:prstGeom prst="rect">
            <a:avLst/>
          </a:prstGeom>
        </p:spPr>
      </p:pic>
    </p:spTree>
    <p:extLst>
      <p:ext uri="{BB962C8B-B14F-4D97-AF65-F5344CB8AC3E}">
        <p14:creationId xmlns:p14="http://schemas.microsoft.com/office/powerpoint/2010/main" val="963382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علاج الإدمان الإلكتروني</a:t>
            </a:r>
            <a:endParaRPr lang="ar-IQ" dirty="0"/>
          </a:p>
        </p:txBody>
      </p:sp>
      <p:sp>
        <p:nvSpPr>
          <p:cNvPr id="3" name="عنصر نائب للمحتوى 2"/>
          <p:cNvSpPr>
            <a:spLocks noGrp="1"/>
          </p:cNvSpPr>
          <p:nvPr>
            <p:ph idx="1"/>
          </p:nvPr>
        </p:nvSpPr>
        <p:spPr>
          <a:xfrm>
            <a:off x="3871356" y="1825625"/>
            <a:ext cx="7482444" cy="4351338"/>
          </a:xfrm>
        </p:spPr>
        <p:txBody>
          <a:bodyPr>
            <a:normAutofit/>
          </a:bodyPr>
          <a:lstStyle/>
          <a:p>
            <a:r>
              <a:rPr lang="ar-IQ" dirty="0" smtClean="0">
                <a:solidFill>
                  <a:schemeClr val="accent2">
                    <a:lumMod val="75000"/>
                  </a:schemeClr>
                </a:solidFill>
              </a:rPr>
              <a:t>* المقابلات التحفيزية</a:t>
            </a:r>
            <a:r>
              <a:rPr lang="ar-IQ" dirty="0" smtClean="0"/>
              <a:t>: </a:t>
            </a:r>
            <a:r>
              <a:rPr lang="ar-IQ" dirty="0"/>
              <a:t>تساعد على تعلم مهارات سلوكية جديدة للتخلص من السلوكيات التي تسبب الإدمان</a:t>
            </a:r>
            <a:r>
              <a:rPr lang="ar-IQ" dirty="0">
                <a:solidFill>
                  <a:schemeClr val="accent2">
                    <a:lumMod val="75000"/>
                  </a:schemeClr>
                </a:solidFill>
              </a:rPr>
              <a:t>.</a:t>
            </a:r>
          </a:p>
          <a:p>
            <a:r>
              <a:rPr lang="ar-IQ" dirty="0" smtClean="0">
                <a:solidFill>
                  <a:schemeClr val="accent2">
                    <a:lumMod val="75000"/>
                  </a:schemeClr>
                </a:solidFill>
              </a:rPr>
              <a:t>* العلاج الواقعي</a:t>
            </a:r>
            <a:r>
              <a:rPr lang="ar-IQ" dirty="0" smtClean="0"/>
              <a:t>: </a:t>
            </a:r>
            <a:r>
              <a:rPr lang="ar-IQ" dirty="0"/>
              <a:t>يساعد على تعلم كيفية إدارة الوقت </a:t>
            </a:r>
            <a:r>
              <a:rPr lang="ar-IQ" dirty="0" smtClean="0"/>
              <a:t>وإيجاد أنشطة بديلة</a:t>
            </a:r>
          </a:p>
          <a:p>
            <a:r>
              <a:rPr lang="ar-IQ" dirty="0" smtClean="0">
                <a:solidFill>
                  <a:schemeClr val="accent2">
                    <a:lumMod val="75000"/>
                  </a:schemeClr>
                </a:solidFill>
              </a:rPr>
              <a:t>* العلاج السلوكي المعرفي</a:t>
            </a:r>
            <a:r>
              <a:rPr lang="ar-IQ" dirty="0" smtClean="0"/>
              <a:t>: يعزز الكشف عن الأنماط غير الصحية وإيجاد طرق لخلق أفكار وسلوكيات أكثر صحية.</a:t>
            </a:r>
          </a:p>
          <a:p>
            <a:r>
              <a:rPr lang="ar-IQ" dirty="0" smtClean="0">
                <a:solidFill>
                  <a:schemeClr val="accent2">
                    <a:lumMod val="75000"/>
                  </a:schemeClr>
                </a:solidFill>
              </a:rPr>
              <a:t>الاستشارة</a:t>
            </a:r>
            <a:r>
              <a:rPr lang="ar-IQ" dirty="0" smtClean="0"/>
              <a:t>: يساعد الطبيب النفسي على التعامل مع ضغوط التعافي، كذلك قد يصف الأدوية للحالات المصابة باضطراب الوسواس القهري أو الاكتئاب.</a:t>
            </a:r>
            <a:endParaRPr lang="ar-IQ" dirty="0"/>
          </a:p>
        </p:txBody>
      </p:sp>
      <p:pic>
        <p:nvPicPr>
          <p:cNvPr id="4" name="صورة 3"/>
          <p:cNvPicPr>
            <a:picLocks noChangeAspect="1"/>
          </p:cNvPicPr>
          <p:nvPr/>
        </p:nvPicPr>
        <p:blipFill>
          <a:blip r:embed="rId2"/>
          <a:stretch>
            <a:fillRect/>
          </a:stretch>
        </p:blipFill>
        <p:spPr>
          <a:xfrm>
            <a:off x="461653" y="1690688"/>
            <a:ext cx="3409703" cy="3990109"/>
          </a:xfrm>
          <a:prstGeom prst="rect">
            <a:avLst/>
          </a:prstGeom>
        </p:spPr>
      </p:pic>
    </p:spTree>
    <p:extLst>
      <p:ext uri="{BB962C8B-B14F-4D97-AF65-F5344CB8AC3E}">
        <p14:creationId xmlns:p14="http://schemas.microsoft.com/office/powerpoint/2010/main" val="180349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1079853"/>
          </a:xfrm>
        </p:spPr>
        <p:txBody>
          <a:bodyPr>
            <a:normAutofit fontScale="90000"/>
          </a:bodyPr>
          <a:lstStyle/>
          <a:p>
            <a:pPr marL="228600" lvl="0" indent="-228600">
              <a:spcBef>
                <a:spcPts val="1000"/>
              </a:spcBef>
            </a:pPr>
            <a:r>
              <a:rPr lang="ar-IQ" sz="4800" dirty="0">
                <a:solidFill>
                  <a:schemeClr val="accent1">
                    <a:lumMod val="75000"/>
                  </a:schemeClr>
                </a:solidFill>
                <a:latin typeface="Calibri" panose="020F0502020204030204"/>
                <a:ea typeface="+mn-ea"/>
                <a:cs typeface="Arial" panose="020B0604020202020204" pitchFamily="34" charset="0"/>
              </a:rPr>
              <a:t>علاج الإدمان الإلكتروني للمراهقين والأطفال</a:t>
            </a:r>
            <a:r>
              <a:rPr lang="ar-IQ" sz="1300" dirty="0">
                <a:solidFill>
                  <a:prstClr val="black"/>
                </a:solidFill>
                <a:latin typeface="Calibri" panose="020F0502020204030204"/>
                <a:ea typeface="+mn-ea"/>
                <a:cs typeface="Arial" panose="020B0604020202020204" pitchFamily="34" charset="0"/>
              </a:rPr>
              <a:t/>
            </a:r>
            <a:br>
              <a:rPr lang="ar-IQ" sz="1300" dirty="0">
                <a:solidFill>
                  <a:prstClr val="black"/>
                </a:solidFill>
                <a:latin typeface="Calibri" panose="020F0502020204030204"/>
                <a:ea typeface="+mn-ea"/>
                <a:cs typeface="Arial" panose="020B0604020202020204" pitchFamily="34" charset="0"/>
              </a:rPr>
            </a:br>
            <a:endParaRPr lang="ar-IQ" dirty="0"/>
          </a:p>
        </p:txBody>
      </p:sp>
      <p:sp>
        <p:nvSpPr>
          <p:cNvPr id="3" name="عنصر نائب للمحتوى 2"/>
          <p:cNvSpPr>
            <a:spLocks noGrp="1"/>
          </p:cNvSpPr>
          <p:nvPr>
            <p:ph idx="1"/>
          </p:nvPr>
        </p:nvSpPr>
        <p:spPr>
          <a:xfrm>
            <a:off x="838200" y="1199408"/>
            <a:ext cx="10515600" cy="4977555"/>
          </a:xfrm>
        </p:spPr>
        <p:txBody>
          <a:bodyPr>
            <a:noAutofit/>
          </a:bodyPr>
          <a:lstStyle/>
          <a:p>
            <a:r>
              <a:rPr lang="ar-IQ" sz="3600" dirty="0"/>
              <a:t>يمكن للآباء حماية أطفالهم من إدمان الإنترنت باتباع الاستراتيجيات الآتية:</a:t>
            </a:r>
          </a:p>
          <a:p>
            <a:r>
              <a:rPr lang="ar-IQ" sz="3600" dirty="0"/>
              <a:t>* وضع قواعد وحدود للاستخدام قبل منحهم أي جهاز إلكتروني</a:t>
            </a:r>
            <a:r>
              <a:rPr lang="ar-IQ" sz="3600" dirty="0" smtClean="0"/>
              <a:t>.</a:t>
            </a:r>
          </a:p>
          <a:p>
            <a:r>
              <a:rPr lang="ar-IQ" sz="3600" dirty="0" smtClean="0"/>
              <a:t>* </a:t>
            </a:r>
            <a:r>
              <a:rPr lang="ar-IQ" sz="3600" dirty="0"/>
              <a:t>إبعاد الشاشات عن وجبات الطعام وخارج غرف النوم.</a:t>
            </a:r>
          </a:p>
          <a:p>
            <a:r>
              <a:rPr lang="ar-IQ" sz="3600" dirty="0"/>
              <a:t>* ضرورة الموافقة على جميع التطبيقات قبل تنزيلها.</a:t>
            </a:r>
          </a:p>
          <a:p>
            <a:r>
              <a:rPr lang="ar-IQ" sz="3600" dirty="0"/>
              <a:t>* تقييد استخدام ألعاب الفيديو إلى عطلة نهاية الأسبوع.</a:t>
            </a:r>
          </a:p>
          <a:p>
            <a:r>
              <a:rPr lang="ar-IQ" sz="3600" dirty="0"/>
              <a:t>* التشجيع على ممارسة الرياضة البدنية والأنشطة المدرسية.</a:t>
            </a:r>
          </a:p>
          <a:p>
            <a:r>
              <a:rPr lang="ar-IQ" sz="3600" dirty="0"/>
              <a:t>* مراقبة ما يشاهده المراهقون على هواتفهم وأجهزة الكمبيوتر</a:t>
            </a:r>
            <a:r>
              <a:rPr lang="ar-IQ" dirty="0" smtClean="0"/>
              <a:t>.</a:t>
            </a:r>
            <a:endParaRPr lang="ar-IQ" dirty="0"/>
          </a:p>
        </p:txBody>
      </p:sp>
    </p:spTree>
    <p:extLst>
      <p:ext uri="{BB962C8B-B14F-4D97-AF65-F5344CB8AC3E}">
        <p14:creationId xmlns:p14="http://schemas.microsoft.com/office/powerpoint/2010/main" val="22325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688769"/>
            <a:ext cx="10515600" cy="5488194"/>
          </a:xfrm>
        </p:spPr>
        <p:txBody>
          <a:bodyPr>
            <a:normAutofit lnSpcReduction="10000"/>
          </a:bodyPr>
          <a:lstStyle/>
          <a:p>
            <a:r>
              <a:rPr lang="ar-IQ" sz="3600" dirty="0" smtClean="0"/>
              <a:t>* عمل خطط جديدة لقضاء وقت ممتع ومفيد، مثل الانضمام إلى انشطة جديدة مع الأصدقاء أو القيام بالأعمال التطوعية لاستغلال ذلك الوقت.</a:t>
            </a:r>
          </a:p>
          <a:p>
            <a:r>
              <a:rPr lang="ar-IQ" sz="3600" dirty="0" smtClean="0"/>
              <a:t>* ممارسة التمارين الرياضية والتأمل لبعض دقائق يوميًا، يمنحك الاسترخاء والهدوء وتشعر بقيمة الوقت المهدر في </a:t>
            </a:r>
            <a:r>
              <a:rPr lang="ar-IQ" sz="3600" dirty="0" err="1" smtClean="0"/>
              <a:t>شئ</a:t>
            </a:r>
            <a:r>
              <a:rPr lang="ar-IQ" sz="3600" dirty="0" smtClean="0"/>
              <a:t> مفيد لنفسيتك.</a:t>
            </a:r>
          </a:p>
          <a:p>
            <a:r>
              <a:rPr lang="ar-IQ" sz="3600" dirty="0" smtClean="0"/>
              <a:t> * مشاركة طفلك في اللعب عبر الإنترنت، قد يساعدك الأمر في زيادة الروابط بينك وبين طفلك وتوقفك عن اللعب يعنى أن الوقت قد حان لطفلك للتوقف عن اللعب أيضًا.</a:t>
            </a:r>
          </a:p>
          <a:p>
            <a:endParaRPr lang="ar-IQ" sz="3600" dirty="0" smtClean="0"/>
          </a:p>
          <a:p>
            <a:r>
              <a:rPr lang="ar-IQ" sz="3600" dirty="0" smtClean="0"/>
              <a:t>* وضع قواعد محددة وواضحة، أن الوقت المسموح فيه بالألعاب الإلكترونية بعد الانتهاء من الفروض المنزلية وقبل ميعاد النوم بساعة على الأقل.</a:t>
            </a:r>
          </a:p>
          <a:p>
            <a:endParaRPr lang="ar-IQ" dirty="0" smtClean="0"/>
          </a:p>
          <a:p>
            <a:pPr marL="0" indent="0">
              <a:buNone/>
            </a:pPr>
            <a:endParaRPr lang="ar-IQ" dirty="0"/>
          </a:p>
        </p:txBody>
      </p:sp>
    </p:spTree>
    <p:extLst>
      <p:ext uri="{BB962C8B-B14F-4D97-AF65-F5344CB8AC3E}">
        <p14:creationId xmlns:p14="http://schemas.microsoft.com/office/powerpoint/2010/main" val="2807334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dirty="0"/>
          </a:p>
          <a:p>
            <a:r>
              <a:rPr lang="ar-IQ" dirty="0" smtClean="0"/>
              <a:t>ختامًا</a:t>
            </a:r>
          </a:p>
          <a:p>
            <a:pPr marL="0" indent="0">
              <a:buNone/>
            </a:pPr>
            <a:r>
              <a:rPr lang="ar-IQ" dirty="0" smtClean="0"/>
              <a:t>  </a:t>
            </a:r>
            <a:r>
              <a:rPr lang="ar-IQ" sz="2400" dirty="0" smtClean="0"/>
              <a:t>يزداد الإدمان الإلكتروني في عالم تتواجد فيه التكنولوجيا في كل مكان، لكن يمكن للآباء   تعليم أبنائهم العادات والسلوكيات الصحية حتى يتمكنوا من إيجاد التوازن بأنفسهم.</a:t>
            </a:r>
            <a:endParaRPr lang="ar-IQ" sz="2400" dirty="0"/>
          </a:p>
        </p:txBody>
      </p:sp>
    </p:spTree>
    <p:extLst>
      <p:ext uri="{BB962C8B-B14F-4D97-AF65-F5344CB8AC3E}">
        <p14:creationId xmlns:p14="http://schemas.microsoft.com/office/powerpoint/2010/main" val="530911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500259" y="1"/>
            <a:ext cx="2327563" cy="6650180"/>
          </a:xfrm>
        </p:spPr>
        <p:txBody>
          <a:bodyPr>
            <a:normAutofit/>
          </a:bodyPr>
          <a:lstStyle/>
          <a:p>
            <a:pPr algn="ctr"/>
            <a:r>
              <a:rPr lang="en-US" b="1" i="1" dirty="0" smtClean="0">
                <a:effectLst>
                  <a:outerShdw blurRad="38100" dist="38100" dir="2700000" algn="tl">
                    <a:srgbClr val="000000">
                      <a:alpha val="43137"/>
                    </a:srgbClr>
                  </a:outerShdw>
                </a:effectLst>
              </a:rPr>
              <a:t>Thank you for listening</a:t>
            </a:r>
            <a:endParaRPr lang="ar-IQ" b="1" i="1" dirty="0">
              <a:effectLst>
                <a:outerShdw blurRad="38100" dist="38100" dir="2700000" algn="tl">
                  <a:srgbClr val="000000">
                    <a:alpha val="43137"/>
                  </a:srgbClr>
                </a:outerShdw>
              </a:effectLst>
            </a:endParaRPr>
          </a:p>
        </p:txBody>
      </p:sp>
      <p:pic>
        <p:nvPicPr>
          <p:cNvPr id="4" name="عنصر نائب للمحتوى 3"/>
          <p:cNvPicPr>
            <a:picLocks noGrp="1" noChangeAspect="1"/>
          </p:cNvPicPr>
          <p:nvPr>
            <p:ph idx="1"/>
          </p:nvPr>
        </p:nvPicPr>
        <p:blipFill>
          <a:blip r:embed="rId2"/>
          <a:stretch>
            <a:fillRect/>
          </a:stretch>
        </p:blipFill>
        <p:spPr>
          <a:xfrm>
            <a:off x="405117" y="1080654"/>
            <a:ext cx="9261398" cy="5569527"/>
          </a:xfrm>
          <a:prstGeom prst="rect">
            <a:avLst/>
          </a:prstGeom>
        </p:spPr>
      </p:pic>
    </p:spTree>
    <p:extLst>
      <p:ext uri="{BB962C8B-B14F-4D97-AF65-F5344CB8AC3E}">
        <p14:creationId xmlns:p14="http://schemas.microsoft.com/office/powerpoint/2010/main" val="82298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تعريف الإدمان الإلكتروني</a:t>
            </a:r>
            <a:endParaRPr lang="ar-IQ" dirty="0"/>
          </a:p>
        </p:txBody>
      </p:sp>
      <p:sp>
        <p:nvSpPr>
          <p:cNvPr id="3" name="عنصر نائب للمحتوى 2"/>
          <p:cNvSpPr>
            <a:spLocks noGrp="1"/>
          </p:cNvSpPr>
          <p:nvPr>
            <p:ph idx="1"/>
          </p:nvPr>
        </p:nvSpPr>
        <p:spPr>
          <a:xfrm>
            <a:off x="838200" y="2370666"/>
            <a:ext cx="10515600" cy="3806295"/>
          </a:xfrm>
        </p:spPr>
        <p:txBody>
          <a:bodyPr>
            <a:normAutofit lnSpcReduction="10000"/>
          </a:bodyPr>
          <a:lstStyle/>
          <a:p>
            <a:r>
              <a:rPr lang="ar-IQ" dirty="0" smtClean="0"/>
              <a:t>يعرف إدمان الإنترنت بأنه سلوك مرتبط باستخدام التكنولوجيا</a:t>
            </a:r>
          </a:p>
          <a:p>
            <a:pPr marL="0" indent="0">
              <a:buNone/>
            </a:pPr>
            <a:r>
              <a:rPr lang="ar-IQ" dirty="0" smtClean="0"/>
              <a:t> بإفراط شديد، على الرغم من آثارها السلبية خاصةً في سن المراهقة.</a:t>
            </a:r>
          </a:p>
          <a:p>
            <a:endParaRPr lang="ar-IQ" dirty="0" smtClean="0"/>
          </a:p>
          <a:p>
            <a:r>
              <a:rPr lang="ar-IQ" dirty="0" smtClean="0"/>
              <a:t>قد يكون الاعتماد على التكنولوجيا مدمرًا اجتماعيًا، إذ يؤدي</a:t>
            </a:r>
          </a:p>
          <a:p>
            <a:pPr marL="0" indent="0">
              <a:buNone/>
            </a:pPr>
            <a:r>
              <a:rPr lang="ar-IQ" dirty="0" smtClean="0"/>
              <a:t> إلى الانزعاج والشعور بالعزلة والاكتئاب عند الابتعاد عن التكنولوجيا.</a:t>
            </a:r>
          </a:p>
          <a:p>
            <a:endParaRPr lang="ar-IQ" dirty="0" smtClean="0"/>
          </a:p>
          <a:p>
            <a:r>
              <a:rPr lang="ar-IQ" dirty="0" smtClean="0"/>
              <a:t>تؤثر التكنولوجيا في أنظمة المتعة في المخ، إذ تحفز نظام المكافأة مثل أنواع الإدمان الأخرى، لذلك فهي وسيلة للتخلص من الملل والهروب من الواقع.</a:t>
            </a:r>
            <a:endParaRPr lang="ar-IQ" dirty="0"/>
          </a:p>
        </p:txBody>
      </p:sp>
      <p:pic>
        <p:nvPicPr>
          <p:cNvPr id="5" name="صورة 4"/>
          <p:cNvPicPr>
            <a:picLocks noChangeAspect="1"/>
          </p:cNvPicPr>
          <p:nvPr/>
        </p:nvPicPr>
        <p:blipFill>
          <a:blip r:embed="rId2"/>
          <a:stretch>
            <a:fillRect/>
          </a:stretch>
        </p:blipFill>
        <p:spPr>
          <a:xfrm>
            <a:off x="425978" y="1690688"/>
            <a:ext cx="2904244" cy="3147659"/>
          </a:xfrm>
          <a:prstGeom prst="rect">
            <a:avLst/>
          </a:prstGeom>
        </p:spPr>
      </p:pic>
    </p:spTree>
    <p:extLst>
      <p:ext uri="{BB962C8B-B14F-4D97-AF65-F5344CB8AC3E}">
        <p14:creationId xmlns:p14="http://schemas.microsoft.com/office/powerpoint/2010/main" val="325483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IQ" dirty="0" smtClean="0"/>
              <a:t>شاركت جائحة كورونا في أزمة إدمان الأجهزة الإلكترونية بسبب مرحلة الإغلاق التي مرت على العالم خلال الجائحة، لدرجة أن الأمر أصبح مخيفًا.</a:t>
            </a:r>
            <a:endParaRPr lang="ar-IQ" dirty="0"/>
          </a:p>
          <a:p>
            <a:endParaRPr lang="ar-IQ" dirty="0" smtClean="0"/>
          </a:p>
          <a:p>
            <a:r>
              <a:rPr lang="ar-IQ" dirty="0" smtClean="0"/>
              <a:t>لذلك يساور الكثير من المسؤولين القلق حول مقدار الوقت الذي يقضيه الأطفال والمراهقين والبالغين في استخدام الإنترنت مما أدى إلى إدمان الأجهزة الإلكترونية.</a:t>
            </a:r>
          </a:p>
          <a:p>
            <a:endParaRPr lang="ar-IQ" dirty="0" smtClean="0"/>
          </a:p>
          <a:p>
            <a:r>
              <a:rPr lang="ar-IQ" dirty="0" smtClean="0"/>
              <a:t>بالطبع يوجد فوائد كبيرة لاستخدام التكنولوجيا وكوننا مطلعين دائمًا على كل ما هو جديد، لكن من الضروري أن يكون التفاعل مع التكنولوجيا تفاعلًا صحيًا.</a:t>
            </a:r>
            <a:endParaRPr lang="ar-IQ" dirty="0"/>
          </a:p>
        </p:txBody>
      </p:sp>
    </p:spTree>
    <p:extLst>
      <p:ext uri="{BB962C8B-B14F-4D97-AF65-F5344CB8AC3E}">
        <p14:creationId xmlns:p14="http://schemas.microsoft.com/office/powerpoint/2010/main" val="4147266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الإدمان الإلكتروني عند الأطفال</a:t>
            </a:r>
            <a:endParaRPr lang="ar-IQ" dirty="0"/>
          </a:p>
        </p:txBody>
      </p:sp>
      <p:sp>
        <p:nvSpPr>
          <p:cNvPr id="3" name="عنصر نائب للمحتوى 2"/>
          <p:cNvSpPr>
            <a:spLocks noGrp="1"/>
          </p:cNvSpPr>
          <p:nvPr>
            <p:ph idx="1"/>
          </p:nvPr>
        </p:nvSpPr>
        <p:spPr>
          <a:xfrm>
            <a:off x="4189351" y="1967619"/>
            <a:ext cx="7653866" cy="4516308"/>
          </a:xfrm>
        </p:spPr>
        <p:txBody>
          <a:bodyPr>
            <a:normAutofit fontScale="70000" lnSpcReduction="20000"/>
          </a:bodyPr>
          <a:lstStyle/>
          <a:p>
            <a:pPr>
              <a:lnSpc>
                <a:spcPct val="120000"/>
              </a:lnSpc>
            </a:pPr>
            <a:r>
              <a:rPr lang="ar-IQ" dirty="0" smtClean="0"/>
              <a:t>غالبًا ما يساور الكثير من الآباء القلق حيال الإدمان الإلكتروني عن الأطفال حول تعلق أطفالنا بالشاشات ومشاهدة الفيديوهات عبر الهاتف لساعات طويلة.</a:t>
            </a:r>
          </a:p>
          <a:p>
            <a:pPr>
              <a:lnSpc>
                <a:spcPct val="120000"/>
              </a:lnSpc>
            </a:pPr>
            <a:endParaRPr lang="ar-IQ" dirty="0" smtClean="0"/>
          </a:p>
          <a:p>
            <a:pPr>
              <a:lnSpc>
                <a:spcPct val="120000"/>
              </a:lnSpc>
            </a:pPr>
            <a:r>
              <a:rPr lang="ar-IQ" dirty="0" smtClean="0"/>
              <a:t>في الحقيقة يشارك الإدمان الإلكتروني عند الأطفال في مشكلات كثيرة مثل </a:t>
            </a:r>
            <a:r>
              <a:rPr lang="ar-IQ" dirty="0" smtClean="0">
                <a:solidFill>
                  <a:srgbClr val="FF0000"/>
                </a:solidFill>
              </a:rPr>
              <a:t>اضطرابات النوم </a:t>
            </a:r>
            <a:r>
              <a:rPr lang="ar-IQ" dirty="0" smtClean="0"/>
              <a:t>في الأطفال، ومشكلة </a:t>
            </a:r>
            <a:r>
              <a:rPr lang="ar-IQ" dirty="0" smtClean="0">
                <a:solidFill>
                  <a:srgbClr val="FF0000"/>
                </a:solidFill>
              </a:rPr>
              <a:t>تأخر الكلام وضعف مهارات التواصل والمهارات الاجتماعية </a:t>
            </a:r>
            <a:r>
              <a:rPr lang="ar-IQ" dirty="0" smtClean="0"/>
              <a:t>في الأطفال الصغار.</a:t>
            </a:r>
          </a:p>
          <a:p>
            <a:pPr>
              <a:lnSpc>
                <a:spcPct val="120000"/>
              </a:lnSpc>
            </a:pPr>
            <a:endParaRPr lang="ar-IQ" dirty="0" smtClean="0"/>
          </a:p>
          <a:p>
            <a:pPr>
              <a:lnSpc>
                <a:spcPct val="120000"/>
              </a:lnSpc>
            </a:pPr>
            <a:r>
              <a:rPr lang="ar-IQ" dirty="0" smtClean="0"/>
              <a:t>يُعد فقدان طفلك الاهتمام بالأنشطة الأخرى مثل اللعب الحر أو اللعب بألعاب تنمية المهارات وأن </a:t>
            </a:r>
            <a:r>
              <a:rPr lang="ar-IQ" dirty="0" smtClean="0">
                <a:solidFill>
                  <a:srgbClr val="FF0000"/>
                </a:solidFill>
              </a:rPr>
              <a:t>ما يرضيه فقط هو قضاء وقته أمام الشاشات مؤشرًا خطيرًا</a:t>
            </a:r>
            <a:r>
              <a:rPr lang="ar-IQ" dirty="0" smtClean="0"/>
              <a:t>.</a:t>
            </a:r>
          </a:p>
          <a:p>
            <a:pPr>
              <a:lnSpc>
                <a:spcPct val="120000"/>
              </a:lnSpc>
            </a:pPr>
            <a:endParaRPr lang="ar-IQ" dirty="0" smtClean="0"/>
          </a:p>
          <a:p>
            <a:r>
              <a:rPr lang="ar-IQ" dirty="0" smtClean="0"/>
              <a:t>حتى وإن كان طفلك يستخدم الشاشات في مشاهدة فيديوهات تعليمية مفيدة أو يلعب ألعاب تنمي الذكاء، </a:t>
            </a:r>
            <a:r>
              <a:rPr lang="ar-IQ" dirty="0" smtClean="0">
                <a:solidFill>
                  <a:srgbClr val="FF0000"/>
                </a:solidFill>
              </a:rPr>
              <a:t>إلا أن في نهاية </a:t>
            </a:r>
            <a:r>
              <a:rPr lang="ar-IQ" dirty="0" err="1" smtClean="0">
                <a:solidFill>
                  <a:srgbClr val="FF0000"/>
                </a:solidFill>
              </a:rPr>
              <a:t>الأمرالإرتباط</a:t>
            </a:r>
            <a:r>
              <a:rPr lang="ar-IQ" dirty="0" smtClean="0">
                <a:solidFill>
                  <a:srgbClr val="FF0000"/>
                </a:solidFill>
              </a:rPr>
              <a:t> الزائد يُعد إدمانًا صريحًا</a:t>
            </a:r>
            <a:r>
              <a:rPr lang="ar-IQ" dirty="0" smtClean="0"/>
              <a:t>.</a:t>
            </a:r>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45" y="88194"/>
            <a:ext cx="4278488" cy="3219449"/>
          </a:xfrm>
          <a:prstGeom prst="rect">
            <a:avLst/>
          </a:prstGeom>
        </p:spPr>
      </p:pic>
    </p:spTree>
    <p:extLst>
      <p:ext uri="{BB962C8B-B14F-4D97-AF65-F5344CB8AC3E}">
        <p14:creationId xmlns:p14="http://schemas.microsoft.com/office/powerpoint/2010/main" val="8932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966964"/>
          </a:xfrm>
        </p:spPr>
        <p:txBody>
          <a:bodyPr>
            <a:normAutofit fontScale="90000"/>
          </a:bodyPr>
          <a:lstStyle/>
          <a:p>
            <a:r>
              <a:rPr lang="ar-IQ" dirty="0" smtClean="0"/>
              <a:t>آثار الادمان الالكتروني على الأطفال</a:t>
            </a:r>
            <a:br>
              <a:rPr lang="ar-IQ" dirty="0" smtClean="0"/>
            </a:br>
            <a:endParaRPr lang="ar-IQ" dirty="0"/>
          </a:p>
        </p:txBody>
      </p:sp>
      <p:sp>
        <p:nvSpPr>
          <p:cNvPr id="3" name="عنصر نائب للمحتوى 2"/>
          <p:cNvSpPr>
            <a:spLocks noGrp="1"/>
          </p:cNvSpPr>
          <p:nvPr>
            <p:ph idx="1"/>
          </p:nvPr>
        </p:nvSpPr>
        <p:spPr/>
        <p:txBody>
          <a:bodyPr>
            <a:normAutofit fontScale="85000" lnSpcReduction="20000"/>
          </a:bodyPr>
          <a:lstStyle/>
          <a:p>
            <a:r>
              <a:rPr lang="ar-IQ" dirty="0" smtClean="0"/>
              <a:t>يؤدي الإفراط في استخدام الإنترنت إلى كثير من المشكلات للأطفال، مثل:</a:t>
            </a:r>
          </a:p>
          <a:p>
            <a:endParaRPr lang="ar-IQ" dirty="0" smtClean="0"/>
          </a:p>
          <a:p>
            <a:r>
              <a:rPr lang="ar-IQ" dirty="0" smtClean="0"/>
              <a:t>* انخفاض </a:t>
            </a:r>
            <a:r>
              <a:rPr lang="ar-IQ" dirty="0" err="1" smtClean="0"/>
              <a:t>الآداء</a:t>
            </a:r>
            <a:r>
              <a:rPr lang="ar-IQ" dirty="0" smtClean="0"/>
              <a:t> الدراسي.</a:t>
            </a:r>
          </a:p>
          <a:p>
            <a:r>
              <a:rPr lang="ar-IQ" dirty="0" smtClean="0"/>
              <a:t>* نقص الانتباه.</a:t>
            </a:r>
          </a:p>
          <a:p>
            <a:r>
              <a:rPr lang="ar-IQ" dirty="0" smtClean="0"/>
              <a:t>* انخفاض الإبداع.</a:t>
            </a:r>
          </a:p>
          <a:p>
            <a:r>
              <a:rPr lang="ar-IQ" dirty="0" smtClean="0"/>
              <a:t>* تأخير في تطوير اللغة.</a:t>
            </a:r>
          </a:p>
          <a:p>
            <a:r>
              <a:rPr lang="ar-IQ" dirty="0" smtClean="0"/>
              <a:t>* تأخير في النمو الاجتماعي والعاطفي.</a:t>
            </a:r>
          </a:p>
          <a:p>
            <a:r>
              <a:rPr lang="ar-IQ" dirty="0" smtClean="0"/>
              <a:t>* قلة النشاط البدني والسمنة.</a:t>
            </a:r>
          </a:p>
          <a:p>
            <a:r>
              <a:rPr lang="ar-IQ" dirty="0" smtClean="0"/>
              <a:t>* اضطرابات النوم.</a:t>
            </a:r>
          </a:p>
          <a:p>
            <a:r>
              <a:rPr lang="ar-IQ" dirty="0" smtClean="0"/>
              <a:t>* السلوكيات العدوانية.</a:t>
            </a:r>
          </a:p>
          <a:p>
            <a:r>
              <a:rPr lang="ar-IQ" dirty="0" smtClean="0"/>
              <a:t>* زيادة القلق والتوتر.</a:t>
            </a:r>
            <a:endParaRPr lang="ar-IQ" dirty="0"/>
          </a:p>
        </p:txBody>
      </p:sp>
      <p:pic>
        <p:nvPicPr>
          <p:cNvPr id="4" name="صورة 3"/>
          <p:cNvPicPr>
            <a:picLocks noChangeAspect="1"/>
          </p:cNvPicPr>
          <p:nvPr/>
        </p:nvPicPr>
        <p:blipFill>
          <a:blip r:embed="rId2"/>
          <a:stretch>
            <a:fillRect/>
          </a:stretch>
        </p:blipFill>
        <p:spPr>
          <a:xfrm>
            <a:off x="1107192" y="2343944"/>
            <a:ext cx="4017964" cy="3650456"/>
          </a:xfrm>
          <a:prstGeom prst="rect">
            <a:avLst/>
          </a:prstGeom>
        </p:spPr>
      </p:pic>
    </p:spTree>
    <p:extLst>
      <p:ext uri="{BB962C8B-B14F-4D97-AF65-F5344CB8AC3E}">
        <p14:creationId xmlns:p14="http://schemas.microsoft.com/office/powerpoint/2010/main" val="1677219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أنواع الادمان الالكتروني</a:t>
            </a:r>
            <a:br>
              <a:rPr lang="ar-IQ" dirty="0" smtClean="0"/>
            </a:br>
            <a:endParaRPr lang="ar-IQ" dirty="0"/>
          </a:p>
        </p:txBody>
      </p:sp>
      <p:sp>
        <p:nvSpPr>
          <p:cNvPr id="3" name="عنصر نائب للمحتوى 2"/>
          <p:cNvSpPr>
            <a:spLocks noGrp="1"/>
          </p:cNvSpPr>
          <p:nvPr>
            <p:ph idx="1"/>
          </p:nvPr>
        </p:nvSpPr>
        <p:spPr/>
        <p:txBody>
          <a:bodyPr>
            <a:normAutofit/>
          </a:bodyPr>
          <a:lstStyle/>
          <a:p>
            <a:r>
              <a:rPr lang="ar-IQ" dirty="0" smtClean="0"/>
              <a:t>تتعدد أنواع الإدمان الإلكتروني التي تؤثر على صحة الإنسان بالسلب وتفقده الكثير من تركيزه ومن أمثلة أنواع الإدمان الإلكتروني ما يلي:</a:t>
            </a:r>
          </a:p>
          <a:p>
            <a:r>
              <a:rPr lang="ar-IQ" dirty="0" smtClean="0"/>
              <a:t>* إدمان ألعاب الفيديو.</a:t>
            </a:r>
          </a:p>
          <a:p>
            <a:r>
              <a:rPr lang="ar-IQ" dirty="0" smtClean="0"/>
              <a:t>* إدمان الهواتف.</a:t>
            </a:r>
          </a:p>
          <a:p>
            <a:r>
              <a:rPr lang="ar-IQ" dirty="0" smtClean="0"/>
              <a:t>* وسائل التواصل الاجتماعي.</a:t>
            </a:r>
          </a:p>
          <a:p>
            <a:r>
              <a:rPr lang="ar-IQ" dirty="0" smtClean="0"/>
              <a:t>* المزادات عبر الإنترنت.</a:t>
            </a:r>
          </a:p>
          <a:p>
            <a:r>
              <a:rPr lang="ar-IQ" dirty="0" smtClean="0"/>
              <a:t>* التسوق عبر المواقع الالكترونية.</a:t>
            </a:r>
            <a:endParaRPr lang="ar-IQ" dirty="0"/>
          </a:p>
        </p:txBody>
      </p:sp>
      <p:pic>
        <p:nvPicPr>
          <p:cNvPr id="4" name="صورة 3"/>
          <p:cNvPicPr>
            <a:picLocks noChangeAspect="1"/>
          </p:cNvPicPr>
          <p:nvPr/>
        </p:nvPicPr>
        <p:blipFill>
          <a:blip r:embed="rId2"/>
          <a:stretch>
            <a:fillRect/>
          </a:stretch>
        </p:blipFill>
        <p:spPr>
          <a:xfrm>
            <a:off x="1097446" y="3115733"/>
            <a:ext cx="4434110" cy="3061230"/>
          </a:xfrm>
          <a:prstGeom prst="rect">
            <a:avLst/>
          </a:prstGeom>
        </p:spPr>
      </p:pic>
    </p:spTree>
    <p:extLst>
      <p:ext uri="{BB962C8B-B14F-4D97-AF65-F5344CB8AC3E}">
        <p14:creationId xmlns:p14="http://schemas.microsoft.com/office/powerpoint/2010/main" val="2990211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30629"/>
            <a:ext cx="10515600" cy="1213509"/>
          </a:xfrm>
        </p:spPr>
        <p:txBody>
          <a:bodyPr/>
          <a:lstStyle/>
          <a:p>
            <a:r>
              <a:rPr lang="ar-IQ" dirty="0" smtClean="0"/>
              <a:t>آثار الادمان الالكتروني</a:t>
            </a:r>
            <a:endParaRPr lang="ar-IQ" dirty="0"/>
          </a:p>
        </p:txBody>
      </p:sp>
      <p:sp>
        <p:nvSpPr>
          <p:cNvPr id="3" name="عنصر نائب للمحتوى 2"/>
          <p:cNvSpPr>
            <a:spLocks noGrp="1"/>
          </p:cNvSpPr>
          <p:nvPr>
            <p:ph idx="1"/>
          </p:nvPr>
        </p:nvSpPr>
        <p:spPr>
          <a:xfrm>
            <a:off x="4631376" y="1344138"/>
            <a:ext cx="6722423" cy="4832825"/>
          </a:xfrm>
        </p:spPr>
        <p:txBody>
          <a:bodyPr>
            <a:normAutofit fontScale="77500" lnSpcReduction="20000"/>
          </a:bodyPr>
          <a:lstStyle/>
          <a:p>
            <a:r>
              <a:rPr lang="ar-IQ" dirty="0" smtClean="0"/>
              <a:t>يؤدي الإفراط في استخدام الإنترنت إلى كثير من الآثار النفسية والجسدية، نذكر منها ما يلي:</a:t>
            </a:r>
          </a:p>
          <a:p>
            <a:r>
              <a:rPr lang="ar-IQ" dirty="0" smtClean="0">
                <a:solidFill>
                  <a:srgbClr val="FF0000"/>
                </a:solidFill>
              </a:rPr>
              <a:t>الآثار النفسية</a:t>
            </a:r>
          </a:p>
          <a:p>
            <a:r>
              <a:rPr lang="ar-IQ" dirty="0" smtClean="0"/>
              <a:t>تشمل الأضرار النفسية لإدمان الإنترنت ما يلي:</a:t>
            </a:r>
          </a:p>
          <a:p>
            <a:r>
              <a:rPr lang="ar-IQ" dirty="0" smtClean="0">
                <a:solidFill>
                  <a:schemeClr val="accent2">
                    <a:lumMod val="75000"/>
                  </a:schemeClr>
                </a:solidFill>
              </a:rPr>
              <a:t>العزلة</a:t>
            </a:r>
          </a:p>
          <a:p>
            <a:r>
              <a:rPr lang="ar-IQ" dirty="0" smtClean="0"/>
              <a:t>قد صممت وسائل التواصل الاجتماعي للتفاعل والجمع بين الناس، لكن في الواقع أظهرت تأثير معاكس، إذ زادت العزلة الاجتماعية بين الأشخاص.</a:t>
            </a:r>
          </a:p>
          <a:p>
            <a:r>
              <a:rPr lang="ar-IQ" dirty="0" smtClean="0"/>
              <a:t>لكن يمكن وضع حدود زمنية للتطبيقات الاجتماعية لتقليل استخدام الوسائط الاجتماعية وعلاج الشعور بالعزلة.</a:t>
            </a:r>
          </a:p>
          <a:p>
            <a:endParaRPr lang="ar-IQ" dirty="0" smtClean="0"/>
          </a:p>
          <a:p>
            <a:r>
              <a:rPr lang="ar-IQ" dirty="0" smtClean="0">
                <a:solidFill>
                  <a:schemeClr val="accent2">
                    <a:lumMod val="75000"/>
                  </a:schemeClr>
                </a:solidFill>
              </a:rPr>
              <a:t>الاكتئاب والقلق</a:t>
            </a:r>
          </a:p>
          <a:p>
            <a:r>
              <a:rPr lang="ar-IQ" dirty="0" smtClean="0"/>
              <a:t>ترتبط وسائل التواصل الاجتماعي بالصحة العقلية، إذ قد يزداد الاكتئاب والقلق مع كثرة متابعة الأحداث والأخبار الصادمة على الإنترنت.</a:t>
            </a:r>
            <a:endParaRPr lang="ar-IQ" dirty="0"/>
          </a:p>
        </p:txBody>
      </p:sp>
      <p:pic>
        <p:nvPicPr>
          <p:cNvPr id="5" name="صورة 4"/>
          <p:cNvPicPr>
            <a:picLocks noChangeAspect="1"/>
          </p:cNvPicPr>
          <p:nvPr/>
        </p:nvPicPr>
        <p:blipFill>
          <a:blip r:embed="rId2"/>
          <a:stretch>
            <a:fillRect/>
          </a:stretch>
        </p:blipFill>
        <p:spPr>
          <a:xfrm>
            <a:off x="126916" y="3880062"/>
            <a:ext cx="4504459" cy="2737664"/>
          </a:xfrm>
          <a:prstGeom prst="rect">
            <a:avLst/>
          </a:prstGeom>
        </p:spPr>
      </p:pic>
      <p:pic>
        <p:nvPicPr>
          <p:cNvPr id="6" name="صورة 5"/>
          <p:cNvPicPr>
            <a:picLocks noChangeAspect="1"/>
          </p:cNvPicPr>
          <p:nvPr/>
        </p:nvPicPr>
        <p:blipFill>
          <a:blip r:embed="rId3"/>
          <a:stretch>
            <a:fillRect/>
          </a:stretch>
        </p:blipFill>
        <p:spPr>
          <a:xfrm>
            <a:off x="368136" y="1087396"/>
            <a:ext cx="3883230" cy="2392074"/>
          </a:xfrm>
          <a:prstGeom prst="rect">
            <a:avLst/>
          </a:prstGeom>
        </p:spPr>
      </p:pic>
    </p:spTree>
    <p:extLst>
      <p:ext uri="{BB962C8B-B14F-4D97-AF65-F5344CB8AC3E}">
        <p14:creationId xmlns:p14="http://schemas.microsoft.com/office/powerpoint/2010/main" val="693359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78233" y="490847"/>
            <a:ext cx="7684325" cy="5567363"/>
          </a:xfrm>
        </p:spPr>
        <p:txBody>
          <a:bodyPr>
            <a:normAutofit fontScale="92500" lnSpcReduction="10000"/>
          </a:bodyPr>
          <a:lstStyle/>
          <a:p>
            <a:r>
              <a:rPr lang="ar-IQ" dirty="0" smtClean="0">
                <a:solidFill>
                  <a:srgbClr val="FF0000"/>
                </a:solidFill>
              </a:rPr>
              <a:t>الآثار الجسدية</a:t>
            </a:r>
          </a:p>
          <a:p>
            <a:r>
              <a:rPr lang="ar-IQ" dirty="0" smtClean="0"/>
              <a:t>تتضمن ما يلي:</a:t>
            </a:r>
          </a:p>
          <a:p>
            <a:r>
              <a:rPr lang="ar-IQ" dirty="0" smtClean="0">
                <a:solidFill>
                  <a:schemeClr val="accent2">
                    <a:lumMod val="75000"/>
                  </a:schemeClr>
                </a:solidFill>
              </a:rPr>
              <a:t>إجهاد العين</a:t>
            </a:r>
          </a:p>
          <a:p>
            <a:r>
              <a:rPr lang="ar-IQ" dirty="0" smtClean="0"/>
              <a:t>تسبب الهواتف المحمولة والشاشات لفت انتباه الشخص فترات طويلة مما يسبب إجهاد العين، الذي يؤدي إلى عدم وضوح الرؤية وجفاف العين.</a:t>
            </a:r>
          </a:p>
          <a:p>
            <a:r>
              <a:rPr lang="ar-IQ" dirty="0" smtClean="0"/>
              <a:t>كذلك قد يسبب آلامًا في مناطق أخرى من الجسم، مثل: الرأس أو الرقبة أو الكتفين.</a:t>
            </a:r>
          </a:p>
          <a:p>
            <a:endParaRPr lang="ar-IQ" dirty="0" smtClean="0"/>
          </a:p>
          <a:p>
            <a:r>
              <a:rPr lang="ar-IQ" dirty="0" smtClean="0"/>
              <a:t>تؤثر كثير من العوامل في إجهاد العين، مثل: وهج الشاشة وسطوعها، أو وضع الجلوس السيئ.</a:t>
            </a:r>
          </a:p>
          <a:p>
            <a:endParaRPr lang="ar-IQ" dirty="0" smtClean="0"/>
          </a:p>
          <a:p>
            <a:r>
              <a:rPr lang="ar-IQ" dirty="0" smtClean="0"/>
              <a:t>لذلك ينصح أخذ 20 ثانية راحة بعد كل 20 دقيقة من وقت الشاشة للنظر إلى شيء بعيد لتقليل الضغط الواقع على العينين.</a:t>
            </a:r>
          </a:p>
          <a:p>
            <a:endParaRPr lang="ar-IQ" dirty="0" smtClean="0"/>
          </a:p>
        </p:txBody>
      </p:sp>
      <p:pic>
        <p:nvPicPr>
          <p:cNvPr id="4" name="صورة 3"/>
          <p:cNvPicPr>
            <a:picLocks noChangeAspect="1"/>
          </p:cNvPicPr>
          <p:nvPr/>
        </p:nvPicPr>
        <p:blipFill>
          <a:blip r:embed="rId2"/>
          <a:stretch>
            <a:fillRect/>
          </a:stretch>
        </p:blipFill>
        <p:spPr>
          <a:xfrm>
            <a:off x="0" y="584412"/>
            <a:ext cx="4156364" cy="3907875"/>
          </a:xfrm>
          <a:prstGeom prst="rect">
            <a:avLst/>
          </a:prstGeom>
        </p:spPr>
      </p:pic>
    </p:spTree>
    <p:extLst>
      <p:ext uri="{BB962C8B-B14F-4D97-AF65-F5344CB8AC3E}">
        <p14:creationId xmlns:p14="http://schemas.microsoft.com/office/powerpoint/2010/main" val="3507588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175657" y="365124"/>
            <a:ext cx="9820893" cy="6391935"/>
          </a:xfrm>
          <a:prstGeom prst="rect">
            <a:avLst/>
          </a:prstGeom>
        </p:spPr>
      </p:pic>
    </p:spTree>
    <p:extLst>
      <p:ext uri="{BB962C8B-B14F-4D97-AF65-F5344CB8AC3E}">
        <p14:creationId xmlns:p14="http://schemas.microsoft.com/office/powerpoint/2010/main" val="1720669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7230</TotalTime>
  <Words>1131</Words>
  <Application>Microsoft Office PowerPoint</Application>
  <PresentationFormat>شاشة عريضة</PresentationFormat>
  <Paragraphs>104</Paragraphs>
  <Slides>16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Arial</vt:lpstr>
      <vt:lpstr>Calibri</vt:lpstr>
      <vt:lpstr>Calibri Light</vt:lpstr>
      <vt:lpstr>Times New Roman</vt:lpstr>
      <vt:lpstr>نسق Office</vt:lpstr>
      <vt:lpstr>عرض تقديمي في PowerPoint</vt:lpstr>
      <vt:lpstr>تعريف الإدمان الإلكتروني</vt:lpstr>
      <vt:lpstr>عرض تقديمي في PowerPoint</vt:lpstr>
      <vt:lpstr>الإدمان الإلكتروني عند الأطفال</vt:lpstr>
      <vt:lpstr>آثار الادمان الالكتروني على الأطفال </vt:lpstr>
      <vt:lpstr>أنواع الادمان الالكتروني </vt:lpstr>
      <vt:lpstr>آثار الادمان الالكتروني</vt:lpstr>
      <vt:lpstr>عرض تقديمي في PowerPoint</vt:lpstr>
      <vt:lpstr>عرض تقديمي في PowerPoint</vt:lpstr>
      <vt:lpstr>عرض تقديمي في PowerPoint</vt:lpstr>
      <vt:lpstr>الانفصال الأسري والمجتمعي</vt:lpstr>
      <vt:lpstr>علاج الإدمان الإلكتروني</vt:lpstr>
      <vt:lpstr>علاج الإدمان الإلكتروني للمراهقين والأطفال </vt:lpstr>
      <vt:lpstr>عرض تقديمي في PowerPoint</vt:lpstr>
      <vt:lpstr>عرض تقديمي في PowerPoint</vt:lpstr>
      <vt:lpstr>Thank you for listening</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ali</cp:lastModifiedBy>
  <cp:revision>32</cp:revision>
  <dcterms:created xsi:type="dcterms:W3CDTF">2024-05-29T08:13:06Z</dcterms:created>
  <dcterms:modified xsi:type="dcterms:W3CDTF">2024-06-03T08:43:27Z</dcterms:modified>
</cp:coreProperties>
</file>