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9" r:id="rId4"/>
    <p:sldId id="270" r:id="rId5"/>
    <p:sldId id="271" r:id="rId6"/>
    <p:sldId id="258" r:id="rId7"/>
    <p:sldId id="259" r:id="rId8"/>
    <p:sldId id="260" r:id="rId9"/>
    <p:sldId id="261" r:id="rId10"/>
    <p:sldId id="262" r:id="rId11"/>
    <p:sldId id="266" r:id="rId12"/>
    <p:sldId id="272" r:id="rId13"/>
    <p:sldId id="273" r:id="rId14"/>
    <p:sldId id="264" r:id="rId15"/>
    <p:sldId id="267" r:id="rId16"/>
    <p:sldId id="268"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59CC1B-6FD0-4CB8-9F3D-1D06BA9793D9}">
          <p14:sldIdLst>
            <p14:sldId id="256"/>
            <p14:sldId id="257"/>
            <p14:sldId id="269"/>
            <p14:sldId id="270"/>
            <p14:sldId id="271"/>
          </p14:sldIdLst>
        </p14:section>
        <p14:section name="Untitled Section" id="{6AC82EAD-124C-4899-9738-97EA259FB3F0}">
          <p14:sldIdLst>
            <p14:sldId id="258"/>
            <p14:sldId id="259"/>
            <p14:sldId id="260"/>
            <p14:sldId id="261"/>
            <p14:sldId id="262"/>
            <p14:sldId id="266"/>
            <p14:sldId id="272"/>
            <p14:sldId id="273"/>
            <p14:sldId id="264"/>
            <p14:sldId id="267"/>
            <p14:sldId id="268"/>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623" autoAdjust="0"/>
    <p:restoredTop sz="97943" autoAdjust="0"/>
  </p:normalViewPr>
  <p:slideViewPr>
    <p:cSldViewPr>
      <p:cViewPr varScale="1">
        <p:scale>
          <a:sx n="63" d="100"/>
          <a:sy n="63" d="100"/>
        </p:scale>
        <p:origin x="676"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6/29/2024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6/29/2024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6/29/2024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6/29/2024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6/29/2024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8229600" cy="1829761"/>
          </a:xfrm>
        </p:spPr>
        <p:txBody>
          <a:bodyPr/>
          <a:lstStyle/>
          <a:p>
            <a:pPr algn="ctr"/>
            <a:r>
              <a:rPr lang="en-US" b="1" dirty="0">
                <a:latin typeface="Times New Roman" panose="02020603050405020304" pitchFamily="18" charset="0"/>
                <a:cs typeface="Times New Roman" panose="02020603050405020304" pitchFamily="18" charset="0"/>
              </a:rPr>
              <a:t>Medicinal Chemistry </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of Anticancer Agents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63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7696200" cy="2951064"/>
          </a:xfrm>
          <a:prstGeom prst="rect">
            <a:avLst/>
          </a:prstGeom>
        </p:spPr>
        <p:txBody>
          <a:bodyPr wrap="square">
            <a:spAutoFit/>
          </a:bodyPr>
          <a:lstStyle/>
          <a:p>
            <a:pPr algn="just">
              <a:lnSpc>
                <a:spcPct val="150000"/>
              </a:lnSpc>
            </a:pPr>
            <a:r>
              <a:rPr lang="en-US" dirty="0">
                <a:solidFill>
                  <a:srgbClr val="FF0000"/>
                </a:solidFill>
                <a:latin typeface="Times New Roman" pitchFamily="18" charset="0"/>
                <a:cs typeface="Times New Roman" pitchFamily="18" charset="0"/>
              </a:rPr>
              <a:t>Cell Cycle Progression Inhibitors: </a:t>
            </a:r>
            <a:endParaRPr lang="ar-IQ" dirty="0">
              <a:solidFill>
                <a:srgbClr val="FF0000"/>
              </a:solidFill>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These agents disrupt the cell cycle, which is the process that cells go through to divide and proliferate. Agents like </a:t>
            </a:r>
            <a:r>
              <a:rPr lang="en-US" dirty="0" err="1">
                <a:latin typeface="Times New Roman" pitchFamily="18" charset="0"/>
                <a:cs typeface="Times New Roman" pitchFamily="18" charset="0"/>
              </a:rPr>
              <a:t>taxanes</a:t>
            </a:r>
            <a:r>
              <a:rPr lang="en-US" dirty="0">
                <a:latin typeface="Times New Roman" pitchFamily="18" charset="0"/>
                <a:cs typeface="Times New Roman" pitchFamily="18" charset="0"/>
              </a:rPr>
              <a:t> (e.g., paclitaxel) and </a:t>
            </a:r>
            <a:r>
              <a:rPr lang="en-US" dirty="0" err="1">
                <a:latin typeface="Times New Roman" pitchFamily="18" charset="0"/>
                <a:cs typeface="Times New Roman" pitchFamily="18" charset="0"/>
              </a:rPr>
              <a:t>vinca</a:t>
            </a:r>
            <a:r>
              <a:rPr lang="en-US" dirty="0">
                <a:latin typeface="Times New Roman" pitchFamily="18" charset="0"/>
                <a:cs typeface="Times New Roman" pitchFamily="18" charset="0"/>
              </a:rPr>
              <a:t> alkaloids (e.g., vincristine) inhibit microtubule function, essential for mitotic spindle formation during cell division, effectively arresting the cell cycle and leading to apoptosis.</a:t>
            </a:r>
          </a:p>
          <a:p>
            <a:pPr algn="just">
              <a:lnSpc>
                <a:spcPct val="150000"/>
              </a:lnSpc>
            </a:pPr>
            <a:endParaRPr lang="en-US"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06FF3907-4895-D808-D987-C89327A35B75}"/>
              </a:ext>
            </a:extLst>
          </p:cNvPr>
          <p:cNvPicPr>
            <a:picLocks noChangeAspect="1"/>
          </p:cNvPicPr>
          <p:nvPr/>
        </p:nvPicPr>
        <p:blipFill>
          <a:blip r:embed="rId2"/>
          <a:stretch>
            <a:fillRect/>
          </a:stretch>
        </p:blipFill>
        <p:spPr>
          <a:xfrm>
            <a:off x="1752600" y="2895600"/>
            <a:ext cx="2667000" cy="2667000"/>
          </a:xfrm>
          <a:prstGeom prst="rect">
            <a:avLst/>
          </a:prstGeom>
        </p:spPr>
      </p:pic>
      <p:pic>
        <p:nvPicPr>
          <p:cNvPr id="5" name="Picture 4">
            <a:extLst>
              <a:ext uri="{FF2B5EF4-FFF2-40B4-BE49-F238E27FC236}">
                <a16:creationId xmlns:a16="http://schemas.microsoft.com/office/drawing/2014/main" id="{9E981D85-99BF-313F-EB6E-5916FC997DF1}"/>
              </a:ext>
            </a:extLst>
          </p:cNvPr>
          <p:cNvPicPr>
            <a:picLocks noChangeAspect="1"/>
          </p:cNvPicPr>
          <p:nvPr/>
        </p:nvPicPr>
        <p:blipFill>
          <a:blip r:embed="rId3"/>
          <a:stretch>
            <a:fillRect/>
          </a:stretch>
        </p:blipFill>
        <p:spPr>
          <a:xfrm>
            <a:off x="4622800" y="2895600"/>
            <a:ext cx="2667000" cy="2667000"/>
          </a:xfrm>
          <a:prstGeom prst="rect">
            <a:avLst/>
          </a:prstGeom>
        </p:spPr>
      </p:pic>
      <p:sp>
        <p:nvSpPr>
          <p:cNvPr id="6" name="TextBox 5">
            <a:extLst>
              <a:ext uri="{FF2B5EF4-FFF2-40B4-BE49-F238E27FC236}">
                <a16:creationId xmlns:a16="http://schemas.microsoft.com/office/drawing/2014/main" id="{62BCF06A-9343-DC1A-BDC6-725C71C163FE}"/>
              </a:ext>
            </a:extLst>
          </p:cNvPr>
          <p:cNvSpPr txBox="1"/>
          <p:nvPr/>
        </p:nvSpPr>
        <p:spPr>
          <a:xfrm>
            <a:off x="5217160" y="5715000"/>
            <a:ext cx="2057400" cy="369332"/>
          </a:xfrm>
          <a:prstGeom prst="rect">
            <a:avLst/>
          </a:prstGeom>
          <a:noFill/>
        </p:spPr>
        <p:txBody>
          <a:bodyPr wrap="square" rtlCol="0">
            <a:spAutoFit/>
          </a:bodyPr>
          <a:lstStyle/>
          <a:p>
            <a:r>
              <a:rPr lang="en-US" dirty="0"/>
              <a:t>vincristine</a:t>
            </a:r>
          </a:p>
        </p:txBody>
      </p:sp>
      <p:sp>
        <p:nvSpPr>
          <p:cNvPr id="7" name="TextBox 6">
            <a:extLst>
              <a:ext uri="{FF2B5EF4-FFF2-40B4-BE49-F238E27FC236}">
                <a16:creationId xmlns:a16="http://schemas.microsoft.com/office/drawing/2014/main" id="{8042CBA7-39A4-A89D-B630-9B148A3A9C3E}"/>
              </a:ext>
            </a:extLst>
          </p:cNvPr>
          <p:cNvSpPr txBox="1"/>
          <p:nvPr/>
        </p:nvSpPr>
        <p:spPr>
          <a:xfrm>
            <a:off x="2514600" y="5715000"/>
            <a:ext cx="2057400" cy="369332"/>
          </a:xfrm>
          <a:prstGeom prst="rect">
            <a:avLst/>
          </a:prstGeom>
          <a:noFill/>
        </p:spPr>
        <p:txBody>
          <a:bodyPr wrap="square" rtlCol="0">
            <a:spAutoFit/>
          </a:bodyPr>
          <a:lstStyle/>
          <a:p>
            <a:r>
              <a:rPr lang="en-US" dirty="0"/>
              <a:t>paclitaxel</a:t>
            </a:r>
          </a:p>
        </p:txBody>
      </p:sp>
    </p:spTree>
    <p:extLst>
      <p:ext uri="{BB962C8B-B14F-4D97-AF65-F5344CB8AC3E}">
        <p14:creationId xmlns:p14="http://schemas.microsoft.com/office/powerpoint/2010/main" val="58548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30838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14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906CAA-420B-D88D-D2F4-D6C92E4D4B27}"/>
              </a:ext>
            </a:extLst>
          </p:cNvPr>
          <p:cNvSpPr txBox="1"/>
          <p:nvPr/>
        </p:nvSpPr>
        <p:spPr>
          <a:xfrm>
            <a:off x="76200" y="457200"/>
            <a:ext cx="8534400" cy="2246769"/>
          </a:xfrm>
          <a:prstGeom prst="rect">
            <a:avLst/>
          </a:prstGeom>
          <a:noFill/>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Angiogenesis Inhibitors</a:t>
            </a:r>
            <a:r>
              <a:rPr lang="en-US" sz="2000" dirty="0">
                <a:latin typeface="Times New Roman" panose="02020603050405020304" pitchFamily="18" charset="0"/>
                <a:cs typeface="Times New Roman" panose="02020603050405020304" pitchFamily="18" charset="0"/>
              </a:rPr>
              <a:t>: </a:t>
            </a:r>
            <a:endParaRPr lang="ar-IQ"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Tumors require a blood supply to grow and spread. Angiogenesis inhibitors, such as bevacizumab, block the growth of new blood vessels to the tumor, effectively starving it of nutrients and oxygen.</a:t>
            </a:r>
          </a:p>
          <a:p>
            <a:endParaRPr lang="en-US" sz="2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C26548-2C9D-5135-FEC0-1E7F10D6B856}"/>
              </a:ext>
            </a:extLst>
          </p:cNvPr>
          <p:cNvPicPr>
            <a:picLocks noChangeAspect="1"/>
          </p:cNvPicPr>
          <p:nvPr/>
        </p:nvPicPr>
        <p:blipFill>
          <a:blip r:embed="rId2"/>
          <a:stretch>
            <a:fillRect/>
          </a:stretch>
        </p:blipFill>
        <p:spPr>
          <a:xfrm>
            <a:off x="724793" y="2734449"/>
            <a:ext cx="7694414" cy="2862124"/>
          </a:xfrm>
          <a:prstGeom prst="rect">
            <a:avLst/>
          </a:prstGeom>
        </p:spPr>
      </p:pic>
    </p:spTree>
    <p:extLst>
      <p:ext uri="{BB962C8B-B14F-4D97-AF65-F5344CB8AC3E}">
        <p14:creationId xmlns:p14="http://schemas.microsoft.com/office/powerpoint/2010/main" val="11635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111A7-34D3-CEDD-D2BE-D7FF9265B70B}"/>
              </a:ext>
            </a:extLst>
          </p:cNvPr>
          <p:cNvSpPr txBox="1"/>
          <p:nvPr/>
        </p:nvSpPr>
        <p:spPr>
          <a:xfrm>
            <a:off x="228600" y="228600"/>
            <a:ext cx="8534400" cy="2437655"/>
          </a:xfrm>
          <a:prstGeom prst="rect">
            <a:avLst/>
          </a:prstGeom>
          <a:noFill/>
        </p:spPr>
        <p:txBody>
          <a:bodyPr wrap="square">
            <a:spAutoFit/>
          </a:bodyPr>
          <a:lstStyle/>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Targeted Therapies: </a:t>
            </a:r>
          </a:p>
          <a:p>
            <a:pPr>
              <a:lnSpc>
                <a:spcPct val="150000"/>
              </a:lnSpc>
            </a:pPr>
            <a:r>
              <a:rPr lang="en-US" sz="2000" dirty="0">
                <a:latin typeface="Times New Roman" panose="02020603050405020304" pitchFamily="18" charset="0"/>
                <a:cs typeface="Times New Roman" panose="02020603050405020304" pitchFamily="18" charset="0"/>
              </a:rPr>
              <a:t>These are designed to specifically target molecular markers associated with cancer cells. For instance, imatinib targets the BCR-ABL tyrosine kinase in chronic myeloid leukemia, while trastuzumab targets the HER2 receptor in certain breast cancers</a:t>
            </a:r>
            <a:r>
              <a:rPr lang="en-US"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123F460F-A25C-56C3-7DEC-D1BEF3279CF6}"/>
              </a:ext>
            </a:extLst>
          </p:cNvPr>
          <p:cNvPicPr>
            <a:picLocks noChangeAspect="1"/>
          </p:cNvPicPr>
          <p:nvPr/>
        </p:nvPicPr>
        <p:blipFill>
          <a:blip r:embed="rId2"/>
          <a:stretch>
            <a:fillRect/>
          </a:stretch>
        </p:blipFill>
        <p:spPr>
          <a:xfrm>
            <a:off x="1984278" y="2590800"/>
            <a:ext cx="5175443" cy="3505945"/>
          </a:xfrm>
          <a:prstGeom prst="rect">
            <a:avLst/>
          </a:prstGeom>
        </p:spPr>
      </p:pic>
    </p:spTree>
    <p:extLst>
      <p:ext uri="{BB962C8B-B14F-4D97-AF65-F5344CB8AC3E}">
        <p14:creationId xmlns:p14="http://schemas.microsoft.com/office/powerpoint/2010/main" val="326956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534400" cy="5259388"/>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itchFamily="18" charset="0"/>
              </a:rPr>
              <a:t>Recent Advances</a:t>
            </a:r>
          </a:p>
          <a:p>
            <a:endParaRPr lang="en-US" dirty="0">
              <a:latin typeface="Times New Roman" panose="02020603050405020304" pitchFamily="18" charset="0"/>
              <a:cs typeface="Times New Roman" pitchFamily="18" charset="0"/>
            </a:endParaRPr>
          </a:p>
          <a:p>
            <a:pPr marL="342900" indent="-342900" algn="just">
              <a:lnSpc>
                <a:spcPct val="150000"/>
              </a:lnSpc>
              <a:buFont typeface="+mj-lt"/>
              <a:buAutoNum type="arabicPeriod"/>
            </a:pPr>
            <a:r>
              <a:rPr lang="en-US" dirty="0">
                <a:solidFill>
                  <a:srgbClr val="FF0000"/>
                </a:solidFill>
                <a:latin typeface="Times New Roman" panose="02020603050405020304" pitchFamily="18" charset="0"/>
                <a:cs typeface="Times New Roman" pitchFamily="18" charset="0"/>
              </a:rPr>
              <a:t>Prodrug Strategies</a:t>
            </a:r>
            <a:r>
              <a:rPr lang="en-US" dirty="0">
                <a:latin typeface="Times New Roman" pitchFamily="18" charset="0"/>
                <a:cs typeface="Times New Roman" pitchFamily="18" charset="0"/>
              </a:rPr>
              <a:t>: Inactive compounds that are metabolized into active agents within the body, often designed to improve solubility, absorption, and targeted delivery.</a:t>
            </a:r>
            <a:endParaRPr lang="ar-IQ" dirty="0">
              <a:latin typeface="Times New Roman" pitchFamily="18" charset="0"/>
              <a:cs typeface="Times New Roman" pitchFamily="18" charset="0"/>
            </a:endParaRPr>
          </a:p>
          <a:p>
            <a:pPr marL="342900" indent="-342900" algn="just">
              <a:lnSpc>
                <a:spcPct val="150000"/>
              </a:lnSpc>
              <a:buFont typeface="+mj-lt"/>
              <a:buAutoNum type="arabicPeriod"/>
            </a:pPr>
            <a:endParaRPr lang="en-US" dirty="0">
              <a:latin typeface="Times New Roman" pitchFamily="18" charset="0"/>
              <a:cs typeface="Times New Roman" pitchFamily="18" charset="0"/>
            </a:endParaRPr>
          </a:p>
          <a:p>
            <a:pPr marL="342900" indent="-342900" algn="just">
              <a:lnSpc>
                <a:spcPct val="150000"/>
              </a:lnSpc>
              <a:buFont typeface="+mj-lt"/>
              <a:buAutoNum type="arabicPeriod"/>
            </a:pPr>
            <a:r>
              <a:rPr lang="en-US" dirty="0">
                <a:latin typeface="Times New Roman" panose="02020603050405020304" pitchFamily="18" charset="0"/>
                <a:cs typeface="Times New Roman" pitchFamily="18" charset="0"/>
              </a:rPr>
              <a:t> </a:t>
            </a:r>
            <a:r>
              <a:rPr lang="en-US" dirty="0">
                <a:solidFill>
                  <a:srgbClr val="FF0000"/>
                </a:solidFill>
                <a:latin typeface="Times New Roman" pitchFamily="18" charset="0"/>
                <a:cs typeface="Times New Roman" pitchFamily="18" charset="0"/>
              </a:rPr>
              <a:t>Nanotechnology</a:t>
            </a:r>
            <a:r>
              <a:rPr lang="en-US" dirty="0">
                <a:latin typeface="Times New Roman" pitchFamily="18" charset="0"/>
                <a:cs typeface="Times New Roman" pitchFamily="18" charset="0"/>
              </a:rPr>
              <a:t>: Utilizing nanoparticles to deliver drugs directly to tumor cells, enhancing the specificity and reducing off-target effects.</a:t>
            </a:r>
            <a:endParaRPr lang="ar-IQ" dirty="0">
              <a:latin typeface="Times New Roman" pitchFamily="18" charset="0"/>
              <a:cs typeface="Times New Roman" pitchFamily="18" charset="0"/>
            </a:endParaRPr>
          </a:p>
          <a:p>
            <a:pPr marL="342900" indent="-342900" algn="just">
              <a:lnSpc>
                <a:spcPct val="150000"/>
              </a:lnSpc>
              <a:buFont typeface="+mj-lt"/>
              <a:buAutoNum type="arabicPeriod"/>
            </a:pPr>
            <a:endParaRPr lang="en-US" dirty="0">
              <a:latin typeface="Times New Roman" pitchFamily="18" charset="0"/>
              <a:cs typeface="Times New Roman" pitchFamily="18" charset="0"/>
            </a:endParaRPr>
          </a:p>
          <a:p>
            <a:pPr marL="342900" indent="-342900" algn="just">
              <a:lnSpc>
                <a:spcPct val="150000"/>
              </a:lnSpc>
              <a:buFont typeface="+mj-lt"/>
              <a:buAutoNum type="arabicPeriod"/>
            </a:pPr>
            <a:r>
              <a:rPr lang="en-US" dirty="0">
                <a:solidFill>
                  <a:srgbClr val="FF0000"/>
                </a:solidFill>
                <a:latin typeface="Times New Roman" pitchFamily="18" charset="0"/>
                <a:cs typeface="Times New Roman" pitchFamily="18" charset="0"/>
              </a:rPr>
              <a:t>Biological Agents</a:t>
            </a:r>
            <a:r>
              <a:rPr lang="en-US" dirty="0">
                <a:latin typeface="Times New Roman" pitchFamily="18" charset="0"/>
                <a:cs typeface="Times New Roman" pitchFamily="18" charset="0"/>
              </a:rPr>
              <a:t>: Including monoclonal antibodies and small molecule inhibitors that specifically target cancer cell antigens or intracellular pathways.</a:t>
            </a:r>
            <a:endParaRPr lang="ar-IQ" dirty="0">
              <a:latin typeface="Times New Roman" pitchFamily="18" charset="0"/>
              <a:cs typeface="Times New Roman" pitchFamily="18" charset="0"/>
            </a:endParaRPr>
          </a:p>
          <a:p>
            <a:pPr marL="342900" indent="-342900" algn="just">
              <a:lnSpc>
                <a:spcPct val="150000"/>
              </a:lnSpc>
              <a:buFont typeface="+mj-lt"/>
              <a:buAutoNum type="arabicPeriod"/>
            </a:pPr>
            <a:endParaRPr lang="en-US" dirty="0">
              <a:latin typeface="Times New Roman" pitchFamily="18" charset="0"/>
              <a:cs typeface="Times New Roman" pitchFamily="18" charset="0"/>
            </a:endParaRPr>
          </a:p>
          <a:p>
            <a:pPr marL="342900" indent="-342900" algn="just">
              <a:lnSpc>
                <a:spcPct val="150000"/>
              </a:lnSpc>
              <a:buFont typeface="+mj-lt"/>
              <a:buAutoNum type="arabicPeriod"/>
            </a:pPr>
            <a:r>
              <a:rPr lang="en-US" dirty="0">
                <a:solidFill>
                  <a:srgbClr val="FF0000"/>
                </a:solidFill>
                <a:latin typeface="Times New Roman" panose="02020603050405020304" pitchFamily="18" charset="0"/>
                <a:cs typeface="Times New Roman" pitchFamily="18" charset="0"/>
              </a:rPr>
              <a:t>Combination Therapies</a:t>
            </a:r>
            <a:r>
              <a:rPr lang="en-US" dirty="0">
                <a:latin typeface="Times New Roman" panose="02020603050405020304" pitchFamily="18" charset="0"/>
                <a:cs typeface="Times New Roman" pitchFamily="18" charset="0"/>
              </a:rPr>
              <a:t>: Using multiple drugs with different mechanisms of action to enhance overall efficacy and reduce the likelihood of resistance.</a:t>
            </a:r>
          </a:p>
        </p:txBody>
      </p:sp>
    </p:spTree>
    <p:extLst>
      <p:ext uri="{BB962C8B-B14F-4D97-AF65-F5344CB8AC3E}">
        <p14:creationId xmlns:p14="http://schemas.microsoft.com/office/powerpoint/2010/main" val="113656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153400" cy="5586145"/>
          </a:xfrm>
          <a:prstGeom prst="rect">
            <a:avLst/>
          </a:prstGeom>
        </p:spPr>
        <p:txBody>
          <a:bodyPr wrap="square">
            <a:spAutoFit/>
          </a:bodyPr>
          <a:lstStyle/>
          <a:p>
            <a:r>
              <a:rPr lang="en-US" sz="2000" dirty="0"/>
              <a:t> </a:t>
            </a:r>
            <a:r>
              <a:rPr lang="en-US" sz="2400" b="1" dirty="0">
                <a:solidFill>
                  <a:srgbClr val="FF0000"/>
                </a:solidFill>
                <a:latin typeface="Times New Roman" pitchFamily="18" charset="0"/>
                <a:cs typeface="Times New Roman" pitchFamily="18" charset="0"/>
              </a:rPr>
              <a:t>Challenges and Future Directions</a:t>
            </a:r>
            <a:endParaRPr lang="ar-IQ" sz="2400" b="1" dirty="0">
              <a:solidFill>
                <a:srgbClr val="FF00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342900" indent="-342900" algn="just">
              <a:lnSpc>
                <a:spcPct val="150000"/>
              </a:lnSpc>
              <a:buFont typeface="+mj-lt"/>
              <a:buAutoNum type="arabicPeriod"/>
            </a:pPr>
            <a:r>
              <a:rPr lang="en-US" sz="2000" dirty="0">
                <a:solidFill>
                  <a:srgbClr val="FF0000"/>
                </a:solidFill>
                <a:latin typeface="Times New Roman" pitchFamily="18" charset="0"/>
                <a:cs typeface="Times New Roman" pitchFamily="18" charset="0"/>
              </a:rPr>
              <a:t>Resistance Mechanisms</a:t>
            </a:r>
            <a:r>
              <a:rPr lang="en-US" sz="2000" dirty="0">
                <a:latin typeface="Times New Roman" pitchFamily="18" charset="0"/>
                <a:cs typeface="Times New Roman" pitchFamily="18" charset="0"/>
              </a:rPr>
              <a:t>: Cancer cells can develop resistance to treatments, necessitating the development of agents that can overcome or bypass resistance mechanisms.</a:t>
            </a:r>
            <a:endParaRPr lang="ar-IQ" sz="2000" dirty="0">
              <a:latin typeface="Times New Roman" pitchFamily="18" charset="0"/>
              <a:cs typeface="Times New Roman" pitchFamily="18" charset="0"/>
            </a:endParaRPr>
          </a:p>
          <a:p>
            <a:pPr marL="342900" indent="-342900" algn="just">
              <a:lnSpc>
                <a:spcPct val="150000"/>
              </a:lnSpc>
              <a:buFont typeface="+mj-lt"/>
              <a:buAutoNum type="arabicPeriod"/>
            </a:pPr>
            <a:endParaRPr lang="en-US" sz="2000" dirty="0">
              <a:latin typeface="Times New Roman" pitchFamily="18" charset="0"/>
              <a:cs typeface="Times New Roman" pitchFamily="18" charset="0"/>
            </a:endParaRPr>
          </a:p>
          <a:p>
            <a:pPr marL="342900" indent="-342900" algn="just">
              <a:lnSpc>
                <a:spcPct val="150000"/>
              </a:lnSpc>
              <a:buFont typeface="+mj-lt"/>
              <a:buAutoNum type="arabicPeriod"/>
            </a:pPr>
            <a:r>
              <a:rPr lang="en-US" sz="2000" dirty="0">
                <a:solidFill>
                  <a:srgbClr val="FF0000"/>
                </a:solidFill>
                <a:latin typeface="Times New Roman" pitchFamily="18" charset="0"/>
                <a:cs typeface="Times New Roman" pitchFamily="18" charset="0"/>
              </a:rPr>
              <a:t>Selective Targeting</a:t>
            </a:r>
            <a:r>
              <a:rPr lang="en-US" sz="2000" dirty="0">
                <a:latin typeface="Times New Roman" pitchFamily="18" charset="0"/>
                <a:cs typeface="Times New Roman" pitchFamily="18" charset="0"/>
              </a:rPr>
              <a:t>: Improving the selectivity of agents to target only cancer cells while sparing normal, healthy cells to reduce side effects.</a:t>
            </a:r>
            <a:endParaRPr lang="ar-IQ" sz="2000" dirty="0">
              <a:latin typeface="Times New Roman" pitchFamily="18" charset="0"/>
              <a:cs typeface="Times New Roman" pitchFamily="18" charset="0"/>
            </a:endParaRPr>
          </a:p>
          <a:p>
            <a:pPr marL="342900" indent="-342900" algn="just">
              <a:lnSpc>
                <a:spcPct val="150000"/>
              </a:lnSpc>
              <a:buFont typeface="+mj-lt"/>
              <a:buAutoNum type="arabicPeriod"/>
            </a:pPr>
            <a:endParaRPr lang="en-US" sz="2000" dirty="0">
              <a:latin typeface="Times New Roman" pitchFamily="18" charset="0"/>
              <a:cs typeface="Times New Roman" pitchFamily="18" charset="0"/>
            </a:endParaRPr>
          </a:p>
          <a:p>
            <a:pPr marL="342900" indent="-342900" algn="just">
              <a:lnSpc>
                <a:spcPct val="150000"/>
              </a:lnSpc>
              <a:buFont typeface="+mj-lt"/>
              <a:buAutoNum type="arabicPeriod"/>
            </a:pPr>
            <a:r>
              <a:rPr lang="en-US" sz="2000" dirty="0">
                <a:solidFill>
                  <a:srgbClr val="FF0000"/>
                </a:solidFill>
                <a:latin typeface="Times New Roman" pitchFamily="18" charset="0"/>
                <a:cs typeface="Times New Roman" pitchFamily="18" charset="0"/>
              </a:rPr>
              <a:t>Personalized Medicine</a:t>
            </a:r>
            <a:r>
              <a:rPr lang="en-US" sz="2000" dirty="0">
                <a:latin typeface="Times New Roman" pitchFamily="18" charset="0"/>
                <a:cs typeface="Times New Roman" pitchFamily="18" charset="0"/>
              </a:rPr>
              <a:t>: Tailoring treatments based on individual genetic and molecular profiles of patients’ tumors to improve outcomes.</a:t>
            </a:r>
            <a:endParaRPr lang="ar-IQ" sz="2000" dirty="0">
              <a:latin typeface="Times New Roman" pitchFamily="18" charset="0"/>
              <a:cs typeface="Times New Roman" pitchFamily="18" charset="0"/>
            </a:endParaRPr>
          </a:p>
          <a:p>
            <a:pPr marL="342900" indent="-342900" algn="just">
              <a:lnSpc>
                <a:spcPct val="150000"/>
              </a:lnSpc>
              <a:buFont typeface="+mj-lt"/>
              <a:buAutoNum type="arabicPeriod"/>
            </a:pPr>
            <a:endParaRPr lang="en-US" sz="2000" dirty="0">
              <a:latin typeface="Times New Roman" pitchFamily="18" charset="0"/>
              <a:cs typeface="Times New Roman" pitchFamily="18" charset="0"/>
            </a:endParaRPr>
          </a:p>
          <a:p>
            <a:pPr marL="342900" indent="-342900">
              <a:buFont typeface="+mj-lt"/>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97479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909773-5BF9-3934-F0BE-A189C99D7411}"/>
              </a:ext>
            </a:extLst>
          </p:cNvPr>
          <p:cNvSpPr txBox="1"/>
          <p:nvPr/>
        </p:nvSpPr>
        <p:spPr>
          <a:xfrm>
            <a:off x="152400" y="10160"/>
            <a:ext cx="8534400" cy="2120068"/>
          </a:xfrm>
          <a:prstGeom prst="rect">
            <a:avLst/>
          </a:prstGeom>
          <a:noFill/>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The field of medicinal chemistry in anticancer agents is continually evolving, driven by advances in our understanding of cancer biology and the development of innovative technologies and approaches to drug design and delivery. The ultimate goal remains to develop safer, more effective treatments that can improve survival and quality of life for cancer patients</a:t>
            </a:r>
            <a:r>
              <a:rPr lang="en-US" sz="16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26730F2A-391B-562C-91F6-77E1ABE478B3}"/>
              </a:ext>
            </a:extLst>
          </p:cNvPr>
          <p:cNvPicPr>
            <a:picLocks noChangeAspect="1"/>
          </p:cNvPicPr>
          <p:nvPr/>
        </p:nvPicPr>
        <p:blipFill>
          <a:blip r:embed="rId2"/>
          <a:stretch>
            <a:fillRect/>
          </a:stretch>
        </p:blipFill>
        <p:spPr>
          <a:xfrm>
            <a:off x="2286000" y="1752600"/>
            <a:ext cx="4895850" cy="4781550"/>
          </a:xfrm>
          <a:prstGeom prst="ellipse">
            <a:avLst/>
          </a:prstGeom>
          <a:ln>
            <a:solidFill>
              <a:schemeClr val="tx1"/>
            </a:solidFill>
          </a:ln>
          <a:effectLst>
            <a:softEdge rad="112500"/>
          </a:effectLst>
        </p:spPr>
      </p:pic>
    </p:spTree>
    <p:extLst>
      <p:ext uri="{BB962C8B-B14F-4D97-AF65-F5344CB8AC3E}">
        <p14:creationId xmlns:p14="http://schemas.microsoft.com/office/powerpoint/2010/main" val="139423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C6E62-9C5B-70F4-7B66-4C39B90F407F}"/>
              </a:ext>
            </a:extLst>
          </p:cNvPr>
          <p:cNvPicPr>
            <a:picLocks noChangeAspect="1"/>
          </p:cNvPicPr>
          <p:nvPr/>
        </p:nvPicPr>
        <p:blipFill>
          <a:blip r:embed="rId2"/>
          <a:stretch>
            <a:fillRect/>
          </a:stretch>
        </p:blipFill>
        <p:spPr>
          <a:xfrm>
            <a:off x="1119015" y="533400"/>
            <a:ext cx="6905970" cy="5355156"/>
          </a:xfrm>
          <a:prstGeom prst="rect">
            <a:avLst/>
          </a:prstGeom>
        </p:spPr>
      </p:pic>
    </p:spTree>
    <p:extLst>
      <p:ext uri="{BB962C8B-B14F-4D97-AF65-F5344CB8AC3E}">
        <p14:creationId xmlns:p14="http://schemas.microsoft.com/office/powerpoint/2010/main" val="392808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A531DF-5722-204D-4ED8-6549A02CC90B}"/>
              </a:ext>
            </a:extLst>
          </p:cNvPr>
          <p:cNvPicPr>
            <a:picLocks noChangeAspect="1"/>
          </p:cNvPicPr>
          <p:nvPr/>
        </p:nvPicPr>
        <p:blipFill>
          <a:blip r:embed="rId2"/>
          <a:stretch>
            <a:fillRect/>
          </a:stretch>
        </p:blipFill>
        <p:spPr>
          <a:xfrm>
            <a:off x="1295400" y="2193489"/>
            <a:ext cx="6653106" cy="3742372"/>
          </a:xfrm>
          <a:prstGeom prst="rect">
            <a:avLst/>
          </a:prstGeom>
        </p:spPr>
      </p:pic>
      <p:sp>
        <p:nvSpPr>
          <p:cNvPr id="6" name="Rectangle 5"/>
          <p:cNvSpPr/>
          <p:nvPr/>
        </p:nvSpPr>
        <p:spPr>
          <a:xfrm>
            <a:off x="685800" y="533400"/>
            <a:ext cx="7848600" cy="2031325"/>
          </a:xfrm>
          <a:prstGeom prst="rect">
            <a:avLst/>
          </a:prstGeom>
        </p:spPr>
        <p:txBody>
          <a:bodyPr wrap="square">
            <a:spAutoFit/>
          </a:bodyPr>
          <a:lstStyle/>
          <a:p>
            <a:r>
              <a:rPr lang="en-US" b="1" dirty="0">
                <a:solidFill>
                  <a:srgbClr val="FF0000"/>
                </a:solidFill>
                <a:latin typeface="Times New Roman" pitchFamily="18" charset="0"/>
                <a:cs typeface="Times New Roman" pitchFamily="18" charset="0"/>
              </a:rPr>
              <a:t>Medicinal chemistry</a:t>
            </a:r>
            <a:endParaRPr lang="ar-IQ" b="1" dirty="0">
              <a:solidFill>
                <a:srgbClr val="FF0000"/>
              </a:solidFill>
              <a:latin typeface="Times New Roman" pitchFamily="18" charset="0"/>
              <a:cs typeface="Times New Roman" pitchFamily="18" charset="0"/>
            </a:endParaRPr>
          </a:p>
          <a:p>
            <a:pPr algn="just"/>
            <a:r>
              <a:rPr lang="en-US" b="1"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is a scientific discipline at the intersection of chemistry, pharmacology, and biology. It involves the design, synthesis, and development of pharmaceutical agents or bio-active molecules. Here is an overview of the key aspects of medicinal chemistry.</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7299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B617B3-D1CF-3D23-5544-5BDB686E0AB9}"/>
              </a:ext>
            </a:extLst>
          </p:cNvPr>
          <p:cNvSpPr txBox="1"/>
          <p:nvPr/>
        </p:nvSpPr>
        <p:spPr>
          <a:xfrm>
            <a:off x="193040" y="578851"/>
            <a:ext cx="8448040" cy="2550698"/>
          </a:xfrm>
          <a:prstGeom prst="rect">
            <a:avLst/>
          </a:prstGeom>
          <a:noFill/>
        </p:spPr>
        <p:txBody>
          <a:bodyPr wrap="square">
            <a:spAutoFit/>
          </a:bodyPr>
          <a:lstStyle/>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1. Drug Design and Discovery:</a:t>
            </a:r>
          </a:p>
          <a:p>
            <a:pPr algn="just">
              <a:lnSpc>
                <a:spcPct val="150000"/>
              </a:lnSpc>
            </a:pPr>
            <a:r>
              <a:rPr lang="en-US" dirty="0"/>
              <a:t>   - </a:t>
            </a:r>
            <a:r>
              <a:rPr lang="en-US" dirty="0">
                <a:latin typeface="Times New Roman" panose="02020603050405020304" pitchFamily="18" charset="0"/>
                <a:cs typeface="Times New Roman" panose="02020603050405020304" pitchFamily="18" charset="0"/>
              </a:rPr>
              <a:t>Target Identification: Understanding biological targets such as proteins, enzymes, or genes that are associated with diseases.</a:t>
            </a:r>
          </a:p>
          <a:p>
            <a:pPr algn="just">
              <a:lnSpc>
                <a:spcPct val="150000"/>
              </a:lnSpc>
            </a:pPr>
            <a:r>
              <a:rPr lang="en-US" dirty="0">
                <a:latin typeface="Times New Roman" panose="02020603050405020304" pitchFamily="18" charset="0"/>
                <a:cs typeface="Times New Roman" panose="02020603050405020304" pitchFamily="18" charset="0"/>
              </a:rPr>
              <a:t>   - Lead Compound Identification: Screening and identifying compounds that have a desired biological effect.</a:t>
            </a:r>
          </a:p>
          <a:p>
            <a:pPr algn="just">
              <a:lnSpc>
                <a:spcPct val="150000"/>
              </a:lnSpc>
            </a:pPr>
            <a:r>
              <a:rPr lang="en-US"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2F69207C-A6B7-C5B4-51DF-A3F05401CEB9}"/>
              </a:ext>
            </a:extLst>
          </p:cNvPr>
          <p:cNvSpPr txBox="1"/>
          <p:nvPr/>
        </p:nvSpPr>
        <p:spPr>
          <a:xfrm>
            <a:off x="198120" y="117186"/>
            <a:ext cx="76962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Medicinal chemistry applications</a:t>
            </a:r>
          </a:p>
        </p:txBody>
      </p:sp>
      <p:pic>
        <p:nvPicPr>
          <p:cNvPr id="6" name="Picture 5">
            <a:extLst>
              <a:ext uri="{FF2B5EF4-FFF2-40B4-BE49-F238E27FC236}">
                <a16:creationId xmlns:a16="http://schemas.microsoft.com/office/drawing/2014/main" id="{3DE2E633-E22B-ABA5-935C-1167264816E2}"/>
              </a:ext>
            </a:extLst>
          </p:cNvPr>
          <p:cNvPicPr>
            <a:picLocks noChangeAspect="1"/>
          </p:cNvPicPr>
          <p:nvPr/>
        </p:nvPicPr>
        <p:blipFill>
          <a:blip r:embed="rId2"/>
          <a:stretch>
            <a:fillRect/>
          </a:stretch>
        </p:blipFill>
        <p:spPr>
          <a:xfrm>
            <a:off x="1295400" y="2743200"/>
            <a:ext cx="6877050" cy="3200400"/>
          </a:xfrm>
          <a:prstGeom prst="rect">
            <a:avLst/>
          </a:prstGeom>
        </p:spPr>
      </p:pic>
    </p:spTree>
    <p:extLst>
      <p:ext uri="{BB962C8B-B14F-4D97-AF65-F5344CB8AC3E}">
        <p14:creationId xmlns:p14="http://schemas.microsoft.com/office/powerpoint/2010/main" val="128078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E5E7FB-0178-46C8-3353-826B0DE277C2}"/>
              </a:ext>
            </a:extLst>
          </p:cNvPr>
          <p:cNvSpPr txBox="1"/>
          <p:nvPr/>
        </p:nvSpPr>
        <p:spPr>
          <a:xfrm>
            <a:off x="76200" y="228600"/>
            <a:ext cx="8458200" cy="1304203"/>
          </a:xfrm>
          <a:prstGeom prst="rect">
            <a:avLst/>
          </a:prstGeom>
          <a:noFill/>
        </p:spPr>
        <p:txBody>
          <a:bodyPr wrap="square">
            <a:spAutoFit/>
          </a:bodyPr>
          <a:lstStyle/>
          <a:p>
            <a:pPr algn="just">
              <a:lnSpc>
                <a:spcPct val="150000"/>
              </a:lnSpc>
            </a:pPr>
            <a:r>
              <a:rPr lang="en-US" dirty="0">
                <a:solidFill>
                  <a:srgbClr val="FF0000"/>
                </a:solidFill>
              </a:rPr>
              <a:t>-</a:t>
            </a:r>
            <a:r>
              <a:rPr lang="en-US" dirty="0">
                <a:solidFill>
                  <a:srgbClr val="FF0000"/>
                </a:solidFill>
                <a:latin typeface="Times New Roman" panose="02020603050405020304" pitchFamily="18" charset="0"/>
                <a:cs typeface="Times New Roman" panose="02020603050405020304" pitchFamily="18" charset="0"/>
              </a:rPr>
              <a:t>Structure-Activity Relationship (SAR):</a:t>
            </a:r>
            <a:endParaRPr lang="ar-IQ"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Studying the relationship between the chemical structure of a molecule and its biological activity to optimize efficacy and reduce side effects.</a:t>
            </a:r>
          </a:p>
        </p:txBody>
      </p:sp>
      <p:pic>
        <p:nvPicPr>
          <p:cNvPr id="6" name="Picture 5">
            <a:extLst>
              <a:ext uri="{FF2B5EF4-FFF2-40B4-BE49-F238E27FC236}">
                <a16:creationId xmlns:a16="http://schemas.microsoft.com/office/drawing/2014/main" id="{AC5CFA34-7FCF-5A3C-5C59-EFD42148DAF8}"/>
              </a:ext>
            </a:extLst>
          </p:cNvPr>
          <p:cNvPicPr>
            <a:picLocks noChangeAspect="1"/>
          </p:cNvPicPr>
          <p:nvPr/>
        </p:nvPicPr>
        <p:blipFill>
          <a:blip r:embed="rId2"/>
          <a:stretch>
            <a:fillRect/>
          </a:stretch>
        </p:blipFill>
        <p:spPr>
          <a:xfrm>
            <a:off x="609600" y="1918883"/>
            <a:ext cx="8096250" cy="3971925"/>
          </a:xfrm>
          <a:prstGeom prst="rect">
            <a:avLst/>
          </a:prstGeom>
        </p:spPr>
      </p:pic>
    </p:spTree>
    <p:extLst>
      <p:ext uri="{BB962C8B-B14F-4D97-AF65-F5344CB8AC3E}">
        <p14:creationId xmlns:p14="http://schemas.microsoft.com/office/powerpoint/2010/main" val="255742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87962-C0F7-B6D7-DCB5-270FCB463DA4}"/>
              </a:ext>
            </a:extLst>
          </p:cNvPr>
          <p:cNvSpPr txBox="1"/>
          <p:nvPr/>
        </p:nvSpPr>
        <p:spPr>
          <a:xfrm>
            <a:off x="116840" y="172625"/>
            <a:ext cx="8534400" cy="2166234"/>
          </a:xfrm>
          <a:prstGeom prst="rect">
            <a:avLst/>
          </a:prstGeom>
          <a:noFill/>
        </p:spPr>
        <p:txBody>
          <a:bodyPr wrap="square">
            <a:spAutoFit/>
          </a:bodyPr>
          <a:lstStyle/>
          <a:p>
            <a:pPr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 Synthesis of Bio-active Compounds:</a:t>
            </a:r>
          </a:p>
          <a:p>
            <a:pPr algn="just">
              <a:lnSpc>
                <a:spcPct val="150000"/>
              </a:lnSpc>
            </a:pPr>
            <a:r>
              <a:rPr lang="en-US" dirty="0">
                <a:latin typeface="Times New Roman" panose="02020603050405020304" pitchFamily="18" charset="0"/>
                <a:cs typeface="Times New Roman" panose="02020603050405020304" pitchFamily="18" charset="0"/>
              </a:rPr>
              <a:t>   - Chemical Synthesis: Developing methods to chemically synthesize the target molecules in an efficient and scalable manner.</a:t>
            </a:r>
          </a:p>
          <a:p>
            <a:pPr algn="just">
              <a:lnSpc>
                <a:spcPct val="150000"/>
              </a:lnSpc>
            </a:pPr>
            <a:r>
              <a:rPr lang="en-US" dirty="0">
                <a:latin typeface="Times New Roman" panose="02020603050405020304" pitchFamily="18" charset="0"/>
                <a:cs typeface="Times New Roman" panose="02020603050405020304" pitchFamily="18" charset="0"/>
              </a:rPr>
              <a:t>   - Optimization: Modifying the chemical structure of lead compounds to improve their properties, such as potency, selectivity, and pharmacokinetic profile.</a:t>
            </a:r>
          </a:p>
        </p:txBody>
      </p:sp>
      <p:pic>
        <p:nvPicPr>
          <p:cNvPr id="4" name="Picture 3">
            <a:extLst>
              <a:ext uri="{FF2B5EF4-FFF2-40B4-BE49-F238E27FC236}">
                <a16:creationId xmlns:a16="http://schemas.microsoft.com/office/drawing/2014/main" id="{2DB7E440-B5FE-5FEF-4DE1-597A650E760F}"/>
              </a:ext>
            </a:extLst>
          </p:cNvPr>
          <p:cNvPicPr>
            <a:picLocks noChangeAspect="1"/>
          </p:cNvPicPr>
          <p:nvPr/>
        </p:nvPicPr>
        <p:blipFill>
          <a:blip r:embed="rId2"/>
          <a:stretch>
            <a:fillRect/>
          </a:stretch>
        </p:blipFill>
        <p:spPr>
          <a:xfrm>
            <a:off x="4114800" y="3810000"/>
            <a:ext cx="4688840" cy="2681164"/>
          </a:xfrm>
          <a:prstGeom prst="rect">
            <a:avLst/>
          </a:prstGeom>
          <a:ln>
            <a:solidFill>
              <a:schemeClr val="tx1"/>
            </a:solidFill>
            <a:prstDash val="solid"/>
          </a:ln>
        </p:spPr>
      </p:pic>
      <p:pic>
        <p:nvPicPr>
          <p:cNvPr id="5" name="Picture 4">
            <a:extLst>
              <a:ext uri="{FF2B5EF4-FFF2-40B4-BE49-F238E27FC236}">
                <a16:creationId xmlns:a16="http://schemas.microsoft.com/office/drawing/2014/main" id="{34133A20-6888-6E7D-ACF9-D30787A4422B}"/>
              </a:ext>
            </a:extLst>
          </p:cNvPr>
          <p:cNvPicPr>
            <a:picLocks noChangeAspect="1"/>
          </p:cNvPicPr>
          <p:nvPr/>
        </p:nvPicPr>
        <p:blipFill>
          <a:blip r:embed="rId3"/>
          <a:stretch>
            <a:fillRect/>
          </a:stretch>
        </p:blipFill>
        <p:spPr>
          <a:xfrm>
            <a:off x="457200" y="2514600"/>
            <a:ext cx="3312160" cy="3176319"/>
          </a:xfrm>
          <a:prstGeom prst="rect">
            <a:avLst/>
          </a:prstGeom>
        </p:spPr>
      </p:pic>
    </p:spTree>
    <p:extLst>
      <p:ext uri="{BB962C8B-B14F-4D97-AF65-F5344CB8AC3E}">
        <p14:creationId xmlns:p14="http://schemas.microsoft.com/office/powerpoint/2010/main" val="241664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0160"/>
            <a:ext cx="8077442" cy="5998052"/>
          </a:xfrm>
          <a:prstGeom prst="rect">
            <a:avLst/>
          </a:prstGeom>
        </p:spPr>
        <p:txBody>
          <a:bodyPr wrap="square">
            <a:spAutoFit/>
          </a:bodyPr>
          <a:lstStyle/>
          <a:p>
            <a:pPr>
              <a:lnSpc>
                <a:spcPct val="150000"/>
              </a:lnSpc>
            </a:pPr>
            <a:r>
              <a:rPr lang="en-US" sz="2000" dirty="0">
                <a:solidFill>
                  <a:srgbClr val="FF0000"/>
                </a:solidFill>
                <a:latin typeface="Times New Roman" pitchFamily="18" charset="0"/>
                <a:cs typeface="Times New Roman" pitchFamily="18" charset="0"/>
              </a:rPr>
              <a:t>3. Pharmacokinetics and Pharmacodynamics:</a:t>
            </a:r>
            <a:endParaRPr lang="en-US" sz="2000" dirty="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   - Pharmacokinetics (PK): Studying the absorption, distribution, metabolism, and excretion (ADME) of drugs.</a:t>
            </a:r>
          </a:p>
          <a:p>
            <a:pPr>
              <a:lnSpc>
                <a:spcPct val="150000"/>
              </a:lnSpc>
            </a:pPr>
            <a:r>
              <a:rPr lang="en-US" dirty="0">
                <a:latin typeface="Times New Roman" pitchFamily="18" charset="0"/>
                <a:cs typeface="Times New Roman" pitchFamily="18" charset="0"/>
              </a:rPr>
              <a:t>   - Pharmacodynamics (PD): Understanding the biochemical and physiological effects of drugs and their mechanisms of action.</a:t>
            </a:r>
          </a:p>
          <a:p>
            <a:pPr>
              <a:lnSpc>
                <a:spcPct val="150000"/>
              </a:lnSpc>
            </a:pPr>
            <a:r>
              <a:rPr lang="en-US" sz="2000" dirty="0">
                <a:solidFill>
                  <a:srgbClr val="FF0000"/>
                </a:solidFill>
                <a:latin typeface="Times New Roman" pitchFamily="18" charset="0"/>
                <a:cs typeface="Times New Roman" pitchFamily="18" charset="0"/>
              </a:rPr>
              <a:t>4. Drug Development and Safety:</a:t>
            </a:r>
          </a:p>
          <a:p>
            <a:pPr>
              <a:lnSpc>
                <a:spcPct val="150000"/>
              </a:lnSpc>
            </a:pPr>
            <a:r>
              <a:rPr lang="en-US" dirty="0">
                <a:latin typeface="Times New Roman" pitchFamily="18" charset="0"/>
                <a:cs typeface="Times New Roman" pitchFamily="18" charset="0"/>
              </a:rPr>
              <a:t>   - Preclinical Testing: Evaluating the safety and efficacy of drug candidates in vitro (cell-based) and in vivo (animal) models.</a:t>
            </a:r>
          </a:p>
          <a:p>
            <a:pPr>
              <a:lnSpc>
                <a:spcPct val="150000"/>
              </a:lnSpc>
            </a:pPr>
            <a:r>
              <a:rPr lang="en-US" dirty="0">
                <a:latin typeface="Times New Roman" pitchFamily="18" charset="0"/>
                <a:cs typeface="Times New Roman" pitchFamily="18" charset="0"/>
              </a:rPr>
              <a:t>   - Clinical Trials: Conducting trials in humans to assess the drug's safety, efficacy, dosage, and side effects.</a:t>
            </a:r>
            <a:endParaRPr lang="en-US" sz="2000" dirty="0">
              <a:latin typeface="Times New Roman" pitchFamily="18" charset="0"/>
              <a:cs typeface="Times New Roman" pitchFamily="18" charset="0"/>
            </a:endParaRPr>
          </a:p>
          <a:p>
            <a:pPr>
              <a:lnSpc>
                <a:spcPct val="150000"/>
              </a:lnSpc>
            </a:pPr>
            <a:r>
              <a:rPr lang="en-US" sz="2000" dirty="0">
                <a:solidFill>
                  <a:srgbClr val="FF0000"/>
                </a:solidFill>
                <a:latin typeface="Times New Roman" pitchFamily="18" charset="0"/>
                <a:cs typeface="Times New Roman" pitchFamily="18" charset="0"/>
              </a:rPr>
              <a:t>5. Regulatory Affairs:</a:t>
            </a:r>
          </a:p>
          <a:p>
            <a:pPr>
              <a:lnSpc>
                <a:spcPct val="150000"/>
              </a:lnSpc>
            </a:pPr>
            <a:r>
              <a:rPr lang="en-US" dirty="0">
                <a:latin typeface="Times New Roman" pitchFamily="18" charset="0"/>
                <a:cs typeface="Times New Roman" pitchFamily="18" charset="0"/>
              </a:rPr>
              <a:t>   - Approval Process: Navigating the regulatory environment to gain approval from agencies such as the FDA (Food and Drug Administration) or EMA (European Medicines Agency).</a:t>
            </a:r>
          </a:p>
        </p:txBody>
      </p:sp>
    </p:spTree>
    <p:extLst>
      <p:ext uri="{BB962C8B-B14F-4D97-AF65-F5344CB8AC3E}">
        <p14:creationId xmlns:p14="http://schemas.microsoft.com/office/powerpoint/2010/main" val="3213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6200"/>
            <a:ext cx="8153400" cy="5951886"/>
          </a:xfrm>
          <a:prstGeom prst="rect">
            <a:avLst/>
          </a:prstGeom>
        </p:spPr>
        <p:txBody>
          <a:bodyPr wrap="square">
            <a:spAutoFit/>
          </a:bodyPr>
          <a:lstStyle/>
          <a:p>
            <a:pPr algn="just">
              <a:lnSpc>
                <a:spcPct val="150000"/>
              </a:lnSpc>
            </a:pPr>
            <a:r>
              <a:rPr lang="en-US" sz="2000" b="1" dirty="0">
                <a:solidFill>
                  <a:srgbClr val="FF0000"/>
                </a:solidFill>
                <a:latin typeface="Times New Roman" pitchFamily="18" charset="0"/>
                <a:cs typeface="Times New Roman" pitchFamily="18" charset="0"/>
              </a:rPr>
              <a:t>Cancer :</a:t>
            </a:r>
          </a:p>
          <a:p>
            <a:pPr algn="just">
              <a:lnSpc>
                <a:spcPct val="150000"/>
              </a:lnSpc>
            </a:pPr>
            <a:r>
              <a:rPr lang="en-US" dirty="0">
                <a:latin typeface="Times New Roman" pitchFamily="18" charset="0"/>
                <a:cs typeface="Times New Roman" pitchFamily="18" charset="0"/>
              </a:rPr>
              <a:t>is a term used for diseases in which abnormal cells divide without control and are able to invade other tissues. Cancer cells can spread to other parts of the body through the blood and lymph systems, this process is called metastasis. </a:t>
            </a:r>
          </a:p>
          <a:p>
            <a:pPr algn="just">
              <a:lnSpc>
                <a:spcPct val="150000"/>
              </a:lnSpc>
            </a:pPr>
            <a:r>
              <a:rPr lang="en-US" sz="2000" b="1" dirty="0">
                <a:solidFill>
                  <a:srgbClr val="FF0000"/>
                </a:solidFill>
                <a:latin typeface="Times New Roman" pitchFamily="18" charset="0"/>
                <a:cs typeface="Times New Roman" pitchFamily="18" charset="0"/>
              </a:rPr>
              <a:t>Characteristics of Cancer Cells :</a:t>
            </a:r>
            <a:endParaRPr lang="en-US" dirty="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Cancer involves the development and reproduction of abnormal cells</a:t>
            </a:r>
          </a:p>
          <a:p>
            <a:pPr algn="just">
              <a:lnSpc>
                <a:spcPct val="150000"/>
              </a:lnSpc>
            </a:pPr>
            <a:r>
              <a:rPr lang="en-US" dirty="0">
                <a:latin typeface="Times New Roman" pitchFamily="18" charset="0"/>
                <a:cs typeface="Times New Roman" pitchFamily="18" charset="0"/>
              </a:rPr>
              <a:t>Cancer cells are usually nonfunctional Cancer cell growth is not subject to normal body control mechanisms</a:t>
            </a:r>
          </a:p>
          <a:p>
            <a:pPr algn="just">
              <a:lnSpc>
                <a:spcPct val="150000"/>
              </a:lnSpc>
            </a:pPr>
            <a:r>
              <a:rPr lang="en-US" dirty="0">
                <a:latin typeface="Times New Roman" pitchFamily="18" charset="0"/>
                <a:cs typeface="Times New Roman" pitchFamily="18" charset="0"/>
              </a:rPr>
              <a:t>Cancer cells eventually metastasize to other organs via the circulatory and</a:t>
            </a:r>
          </a:p>
          <a:p>
            <a:pPr algn="just">
              <a:lnSpc>
                <a:spcPct val="150000"/>
              </a:lnSpc>
            </a:pPr>
            <a:r>
              <a:rPr lang="en-US" dirty="0">
                <a:latin typeface="Times New Roman" pitchFamily="18" charset="0"/>
                <a:cs typeface="Times New Roman" pitchFamily="18" charset="0"/>
              </a:rPr>
              <a:t>lymphatic systems.</a:t>
            </a:r>
          </a:p>
          <a:p>
            <a:pPr algn="just">
              <a:lnSpc>
                <a:spcPct val="150000"/>
              </a:lnSpc>
            </a:pPr>
            <a:r>
              <a:rPr lang="en-US" b="1" dirty="0">
                <a:solidFill>
                  <a:srgbClr val="FF0000"/>
                </a:solidFill>
                <a:latin typeface="Times New Roman" pitchFamily="18" charset="0"/>
                <a:cs typeface="Times New Roman" pitchFamily="18" charset="0"/>
              </a:rPr>
              <a:t>Types of Tumors:</a:t>
            </a:r>
            <a:endParaRPr lang="en-US" dirty="0">
              <a:latin typeface="Times New Roman" pitchFamily="18" charset="0"/>
              <a:cs typeface="Times New Roman" pitchFamily="18" charset="0"/>
            </a:endParaRPr>
          </a:p>
          <a:p>
            <a:pPr algn="just">
              <a:lnSpc>
                <a:spcPct val="150000"/>
              </a:lnSpc>
            </a:pPr>
            <a:r>
              <a:rPr lang="en-US" dirty="0">
                <a:solidFill>
                  <a:srgbClr val="FF0000"/>
                </a:solidFill>
                <a:latin typeface="Times New Roman" pitchFamily="18" charset="0"/>
                <a:cs typeface="Times New Roman" pitchFamily="18" charset="0"/>
              </a:rPr>
              <a:t>Benign: </a:t>
            </a:r>
            <a:r>
              <a:rPr lang="en-US" dirty="0">
                <a:latin typeface="Times New Roman" pitchFamily="18" charset="0"/>
                <a:cs typeface="Times New Roman" pitchFamily="18" charset="0"/>
              </a:rPr>
              <a:t>non cancerous and not an immediate threat to life, even though treatment eventually may be required for health.</a:t>
            </a:r>
          </a:p>
          <a:p>
            <a:pPr algn="just">
              <a:lnSpc>
                <a:spcPct val="150000"/>
              </a:lnSpc>
            </a:pPr>
            <a:r>
              <a:rPr lang="en-US" dirty="0">
                <a:solidFill>
                  <a:srgbClr val="FF0000"/>
                </a:solidFill>
                <a:latin typeface="Times New Roman" pitchFamily="18" charset="0"/>
                <a:cs typeface="Times New Roman" pitchFamily="18" charset="0"/>
              </a:rPr>
              <a:t>Malignant:</a:t>
            </a:r>
            <a:r>
              <a:rPr lang="en-US" dirty="0">
                <a:latin typeface="Times New Roman" pitchFamily="18" charset="0"/>
                <a:cs typeface="Times New Roman" pitchFamily="18" charset="0"/>
              </a:rPr>
              <a:t> tending to worsen and cause death, invasive and metastasis</a:t>
            </a:r>
          </a:p>
        </p:txBody>
      </p:sp>
    </p:spTree>
    <p:extLst>
      <p:ext uri="{BB962C8B-B14F-4D97-AF65-F5344CB8AC3E}">
        <p14:creationId xmlns:p14="http://schemas.microsoft.com/office/powerpoint/2010/main" val="257483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72993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90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924800" cy="5582554"/>
          </a:xfrm>
          <a:prstGeom prst="rect">
            <a:avLst/>
          </a:prstGeom>
        </p:spPr>
        <p:txBody>
          <a:bodyPr wrap="square">
            <a:spAutoFit/>
          </a:bodyPr>
          <a:lstStyle/>
          <a:p>
            <a:pPr algn="just">
              <a:lnSpc>
                <a:spcPct val="150000"/>
              </a:lnSpc>
            </a:pPr>
            <a:r>
              <a:rPr lang="en-US" sz="2000" b="1" dirty="0">
                <a:solidFill>
                  <a:srgbClr val="FF0000"/>
                </a:solidFill>
                <a:latin typeface="Times New Roman" pitchFamily="18" charset="0"/>
                <a:cs typeface="Times New Roman" pitchFamily="18" charset="0"/>
              </a:rPr>
              <a:t>The field of medicinal chemistry in anticancer agents</a:t>
            </a:r>
            <a:endParaRPr lang="ar-IQ" sz="2000" b="1" dirty="0">
              <a:solidFill>
                <a:srgbClr val="FF0000"/>
              </a:solidFill>
              <a:latin typeface="Times New Roman" pitchFamily="18" charset="0"/>
              <a:cs typeface="Times New Roman" pitchFamily="18" charset="0"/>
            </a:endParaRPr>
          </a:p>
          <a:p>
            <a:pPr algn="just">
              <a:lnSpc>
                <a:spcPct val="150000"/>
              </a:lnSpc>
            </a:pPr>
            <a:r>
              <a:rPr lang="en-US" sz="2000" b="1"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involves designing and synthesizing molecules that can selectively target and inhibit the growth of cancer cells. These agents often work by interfering with specific biological pathways or processes that are crucial for cancer cell survival and proliferation, such as DNA replication, cell cycle progression, or angiogenesis. Researchers also focus on optimizing the pharmacokinetic properties of these molecules to improve their effectiveness and minimize side effects.</a:t>
            </a:r>
          </a:p>
          <a:p>
            <a:pPr algn="just">
              <a:lnSpc>
                <a:spcPct val="150000"/>
              </a:lnSpc>
            </a:pPr>
            <a:r>
              <a:rPr lang="en-US" dirty="0">
                <a:latin typeface="Times New Roman" pitchFamily="18" charset="0"/>
                <a:cs typeface="Times New Roman" pitchFamily="18" charset="0"/>
              </a:rPr>
              <a:t> </a:t>
            </a:r>
          </a:p>
          <a:p>
            <a:pPr algn="just">
              <a:lnSpc>
                <a:spcPct val="150000"/>
              </a:lnSpc>
            </a:pPr>
            <a:r>
              <a:rPr lang="en-US" sz="2000" b="1" dirty="0">
                <a:solidFill>
                  <a:srgbClr val="FF0000"/>
                </a:solidFill>
                <a:latin typeface="Times New Roman" pitchFamily="18" charset="0"/>
                <a:cs typeface="Times New Roman" pitchFamily="18" charset="0"/>
              </a:rPr>
              <a:t>Mechanisms of Action</a:t>
            </a:r>
            <a:endParaRPr lang="en-US" dirty="0">
              <a:latin typeface="Times New Roman" pitchFamily="18" charset="0"/>
              <a:cs typeface="Times New Roman" pitchFamily="18" charset="0"/>
            </a:endParaRPr>
          </a:p>
          <a:p>
            <a:pPr marL="342900" indent="-342900" algn="just">
              <a:lnSpc>
                <a:spcPct val="150000"/>
              </a:lnSpc>
              <a:buFont typeface="Arial" pitchFamily="34" charset="0"/>
              <a:buChar char="•"/>
            </a:pPr>
            <a:r>
              <a:rPr lang="en-US" dirty="0">
                <a:latin typeface="Times New Roman" pitchFamily="18" charset="0"/>
                <a:cs typeface="Times New Roman" pitchFamily="18" charset="0"/>
              </a:rPr>
              <a:t>DNA Replication Inhibitors: Many anticancer agents work by interfering with the DNA replication process. For example, drugs like </a:t>
            </a:r>
            <a:r>
              <a:rPr lang="en-US" dirty="0" err="1">
                <a:latin typeface="Times New Roman" pitchFamily="18" charset="0"/>
                <a:cs typeface="Times New Roman" pitchFamily="18" charset="0"/>
              </a:rPr>
              <a:t>cisplatin</a:t>
            </a:r>
            <a:r>
              <a:rPr lang="en-US" dirty="0">
                <a:latin typeface="Times New Roman" pitchFamily="18" charset="0"/>
                <a:cs typeface="Times New Roman" pitchFamily="18" charset="0"/>
              </a:rPr>
              <a:t> and carboplatin form cross-links within DNA, preventing the DNA strands from unwinding and replicating. This ultimately leads to cell death.</a:t>
            </a:r>
          </a:p>
        </p:txBody>
      </p:sp>
    </p:spTree>
    <p:extLst>
      <p:ext uri="{BB962C8B-B14F-4D97-AF65-F5344CB8AC3E}">
        <p14:creationId xmlns:p14="http://schemas.microsoft.com/office/powerpoint/2010/main" val="3563257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4673</TotalTime>
  <Words>955</Words>
  <Application>Microsoft Office PowerPoint</Application>
  <PresentationFormat>On-screen Show (4:3)</PresentationFormat>
  <Paragraphs>61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Lucida Sans Unicode</vt:lpstr>
      <vt:lpstr>Times New Roman</vt:lpstr>
      <vt:lpstr>Verdana</vt:lpstr>
      <vt:lpstr>Wingdings 2</vt:lpstr>
      <vt:lpstr>Wingdings 3</vt:lpstr>
      <vt:lpstr>Concourse</vt:lpstr>
      <vt:lpstr>Medicinal Chemistry  of Anticancer Agents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Medicinal Chemistry of Anticancer Agents</dc:title>
  <dc:creator>Abbas AMohmmed</dc:creator>
  <cp:lastModifiedBy>Abbas AMohmmed</cp:lastModifiedBy>
  <cp:revision>20</cp:revision>
  <dcterms:created xsi:type="dcterms:W3CDTF">2006-08-16T00:00:00Z</dcterms:created>
  <dcterms:modified xsi:type="dcterms:W3CDTF">2024-06-29T16:45:12Z</dcterms:modified>
</cp:coreProperties>
</file>