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tags" Target="tags/tag1.xml" /><Relationship Id="rId36" Type="http://schemas.openxmlformats.org/officeDocument/2006/relationships/presProps" Target="presProps.xml" /><Relationship Id="rId37" Type="http://schemas.openxmlformats.org/officeDocument/2006/relationships/viewProps" Target="viewProps.xml" /><Relationship Id="rId38" Type="http://schemas.openxmlformats.org/officeDocument/2006/relationships/theme" Target="theme/theme1.xml" /><Relationship Id="rId39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E7DFF11-FC38-4189-8A03-BB62FCB8E7E0}" type="datetimeFigureOut">
              <a:rPr lang="ar-IQ" smtClean="0"/>
              <a:t>25/04/1446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461F-516A-4EC0-B626-38C63FD8AFB7}" type="slidenum">
              <a:rPr lang="ar-IQ" smtClean="0"/>
              <a:t>‹#›</a:t>
            </a:fld>
            <a:endParaRPr lang="ar-IQ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55708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FF11-FC38-4189-8A03-BB62FCB8E7E0}" type="datetimeFigureOut">
              <a:rPr lang="ar-IQ" smtClean="0"/>
              <a:t>25/04/1446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461F-516A-4EC0-B626-38C63FD8AFB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1823534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E7DFF11-FC38-4189-8A03-BB62FCB8E7E0}" type="datetimeFigureOut">
              <a:rPr lang="ar-IQ" smtClean="0"/>
              <a:t>25/04/1446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8C9461F-516A-4EC0-B626-38C63FD8AFB7}" type="slidenum">
              <a:rPr lang="ar-IQ" smtClean="0"/>
              <a:t>‹#›</a:t>
            </a:fld>
            <a:endParaRPr lang="ar-IQ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59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9" r:id="rId2"/>
  </p:sldLayoutIdLst>
  <p:transition/>
  <p:timing/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Tx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Relationship Id="rId3" Type="http://schemas.openxmlformats.org/officeDocument/2006/relationships/image" Target="../media/image20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2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5.jpeg" /><Relationship Id="rId3" Type="http://schemas.openxmlformats.org/officeDocument/2006/relationships/image" Target="../media/image36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7.jpeg" /><Relationship Id="rId3" Type="http://schemas.openxmlformats.org/officeDocument/2006/relationships/image" Target="../media/image38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9.jpeg" /><Relationship Id="rId3" Type="http://schemas.openxmlformats.org/officeDocument/2006/relationships/image" Target="../media/image40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1.jpeg" /><Relationship Id="rId3" Type="http://schemas.openxmlformats.org/officeDocument/2006/relationships/image" Target="../media/image42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3.jpeg" /><Relationship Id="rId3" Type="http://schemas.openxmlformats.org/officeDocument/2006/relationships/image" Target="../media/image44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5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6.jpeg" /><Relationship Id="rId3" Type="http://schemas.openxmlformats.org/officeDocument/2006/relationships/image" Target="../media/image47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8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9.jpeg" /><Relationship Id="rId3" Type="http://schemas.openxmlformats.org/officeDocument/2006/relationships/image" Target="../media/image50.jpeg" /><Relationship Id="rId4" Type="http://schemas.openxmlformats.org/officeDocument/2006/relationships/image" Target="../media/image51.jpeg" /><Relationship Id="rId5" Type="http://schemas.openxmlformats.org/officeDocument/2006/relationships/image" Target="../media/image52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openxmlformats.org/officeDocument/2006/relationships/image" Target="../media/image4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Relationship Id="rId3" Type="http://schemas.openxmlformats.org/officeDocument/2006/relationships/image" Target="../media/image9.png" /><Relationship Id="rId4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4A2741-AE88-44A7-AC81-32F7AF079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640" y="1037230"/>
            <a:ext cx="8425402" cy="16948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19599E-4AE8-4D91-B24B-483ECD79E602}"/>
              </a:ext>
            </a:extLst>
          </p:cNvPr>
          <p:cNvSpPr/>
          <p:nvPr/>
        </p:nvSpPr>
        <p:spPr>
          <a:xfrm rot="10800000" flipV="1">
            <a:off x="2001486" y="2909507"/>
            <a:ext cx="8425403" cy="6728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4800" b="1">
                <a:solidFill>
                  <a:schemeClr val="tx1"/>
                </a:solidFill>
              </a:rPr>
              <a:t>السلامة والأمن الكيميائي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DC9E84-83AB-41F2-9F8B-2A4641F8E745}"/>
              </a:ext>
            </a:extLst>
          </p:cNvPr>
          <p:cNvSpPr/>
          <p:nvPr/>
        </p:nvSpPr>
        <p:spPr>
          <a:xfrm>
            <a:off x="2238233" y="3837515"/>
            <a:ext cx="8188657" cy="1239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م.م شمس الملوك محمد عبد الغني </a:t>
            </a:r>
          </a:p>
          <a:p>
            <a:pPr algn="ctr"/>
            <a:r>
              <a:rPr lang="ar-IQ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المركز العراقي لبحوث السرطان والوراثة الطبية</a:t>
            </a:r>
          </a:p>
        </p:txBody>
      </p:sp>
    </p:spTree>
    <p:extLst>
      <p:ext uri="{BB962C8B-B14F-4D97-AF65-F5344CB8AC3E}">
        <p14:creationId xmlns:p14="http://schemas.microsoft.com/office/powerpoint/2010/main" val="42088535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E25BCB-D508-45DF-90A2-3722F01BA85E}"/>
              </a:ext>
            </a:extLst>
          </p:cNvPr>
          <p:cNvSpPr txBox="1"/>
          <p:nvPr/>
        </p:nvSpPr>
        <p:spPr>
          <a:xfrm>
            <a:off x="1651379" y="570763"/>
            <a:ext cx="89529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IQ" sz="2400" b="1">
                <a:solidFill>
                  <a:srgbClr val="FF0000"/>
                </a:solidFill>
              </a:rPr>
              <a:t>*يكون لكل مختبر مفاتيح رئيسية للماء والكهرباء والغاز بحيث يمكن قطع الامداد عنها إذا ما حصل عطب في أحد أنابيب أو أسلاك المختبر.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1FCDE7-6620-4A03-AAE6-E0E6D2482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08" y="1843347"/>
            <a:ext cx="6028356" cy="3389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BB2CED-AB8B-4F23-BC2D-62F3745E2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363" y="1843347"/>
            <a:ext cx="5422711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824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D3528A-A2D6-45E7-965D-5F6D79E10313}"/>
              </a:ext>
            </a:extLst>
          </p:cNvPr>
          <p:cNvSpPr txBox="1"/>
          <p:nvPr/>
        </p:nvSpPr>
        <p:spPr>
          <a:xfrm>
            <a:off x="2472521" y="405296"/>
            <a:ext cx="6107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IQ" sz="2400" b="1">
                <a:solidFill>
                  <a:srgbClr val="FF0000"/>
                </a:solidFill>
              </a:rPr>
              <a:t>تزود المختبرات بنظام تهوية جيد ووسائل تكييف كافية</a:t>
            </a:r>
            <a:r>
              <a:rPr lang="ar-IQ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D3A85A-BD7F-42EE-A633-C9C5BC345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55" y="1147551"/>
            <a:ext cx="5249111" cy="36701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B5E10-6083-43C1-8D9A-384619B67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766" y="1048035"/>
            <a:ext cx="5700254" cy="376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28541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200C8F-89F1-491A-8964-CB944036F7C5}"/>
              </a:ext>
            </a:extLst>
          </p:cNvPr>
          <p:cNvSpPr txBox="1"/>
          <p:nvPr/>
        </p:nvSpPr>
        <p:spPr>
          <a:xfrm>
            <a:off x="1992573" y="693594"/>
            <a:ext cx="85298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IQ" sz="2800">
                <a:solidFill>
                  <a:srgbClr val="FF0000"/>
                </a:solidFill>
              </a:rPr>
              <a:t>*يكون النصف العلوي من المختبر من الزجاج المقاوم</a:t>
            </a:r>
          </a:p>
          <a:p>
            <a:pPr algn="ctr"/>
            <a:r>
              <a:rPr lang="ar-IQ" sz="2800">
                <a:solidFill>
                  <a:srgbClr val="FF0000"/>
                </a:solidFill>
              </a:rPr>
              <a:t>للكسر إلمكانية مراقبة مايحدث داخل المختبر.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5C027-CE55-431B-9B7D-978E190AB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650" y="1767352"/>
            <a:ext cx="6035563" cy="35700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EC28C7-99E6-440F-844D-4D8633866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79" y="1767352"/>
            <a:ext cx="5054248" cy="357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61249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5CB9EA-3451-4AC3-9AF3-7F59F6AAB54A}"/>
              </a:ext>
            </a:extLst>
          </p:cNvPr>
          <p:cNvSpPr txBox="1"/>
          <p:nvPr/>
        </p:nvSpPr>
        <p:spPr>
          <a:xfrm>
            <a:off x="1528550" y="761832"/>
            <a:ext cx="9799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IQ" sz="2800" b="1">
                <a:solidFill>
                  <a:srgbClr val="FF0000"/>
                </a:solidFill>
              </a:rPr>
              <a:t>* تكون أرضيات المختبرات من مواد التسبب الانزلاق ،ومقاومة للمواد الكيميائية</a:t>
            </a:r>
            <a:r>
              <a:rPr lang="ar-IQ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28B7AE-9282-4FFD-93E9-DC758C441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06" y="2242838"/>
            <a:ext cx="5444200" cy="271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62D65C-567C-495F-A44C-4D252A6463BC}"/>
              </a:ext>
            </a:extLst>
          </p:cNvPr>
          <p:cNvSpPr txBox="1"/>
          <p:nvPr/>
        </p:nvSpPr>
        <p:spPr>
          <a:xfrm>
            <a:off x="2115403" y="1440779"/>
            <a:ext cx="92122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IQ" sz="2400" b="1">
                <a:solidFill>
                  <a:srgbClr val="FF0000"/>
                </a:solidFill>
              </a:rPr>
              <a:t>*تكون أنابيب تصريف المياه مصنعة من مادة مقاومة للمواد الكيميائية.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725B68-0062-447F-83BA-F3B31604A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204" y="2242838"/>
            <a:ext cx="5630858" cy="271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4121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8A69CD-E386-4CAD-8959-DC21F34F1672}"/>
              </a:ext>
            </a:extLst>
          </p:cNvPr>
          <p:cNvSpPr txBox="1"/>
          <p:nvPr/>
        </p:nvSpPr>
        <p:spPr>
          <a:xfrm>
            <a:off x="545911" y="789128"/>
            <a:ext cx="92292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IQ" sz="2800">
                <a:solidFill>
                  <a:srgbClr val="FF0000"/>
                </a:solidFill>
              </a:rPr>
              <a:t>التجهيزات الاساسية للسلامة الواجب توفرها في المختبر: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9A3CBC-3245-49E2-83B9-E66B8BADE6A3}"/>
              </a:ext>
            </a:extLst>
          </p:cNvPr>
          <p:cNvSpPr txBox="1"/>
          <p:nvPr/>
        </p:nvSpPr>
        <p:spPr>
          <a:xfrm>
            <a:off x="1583140" y="1589824"/>
            <a:ext cx="94715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IQ" sz="2000"/>
              <a:t>1-</a:t>
            </a:r>
            <a:r>
              <a:rPr lang="ar-IQ"/>
              <a:t> </a:t>
            </a:r>
            <a:r>
              <a:rPr lang="ar-IQ" sz="2400"/>
              <a:t>خزانات ساحبة للغازات والابخرة السامة والضارة تحتوي على مروحة شفط ،إضاءة ، نقاط كهرباء معزول ومقاوم للحرارة ،ونافذة منزلقة.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4FBBAA-B7E8-4543-8A3A-6AACF0990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98297"/>
            <a:ext cx="5675841" cy="3175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997250-A875-4E29-8852-12B62B786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12" y="2698297"/>
            <a:ext cx="5395415" cy="317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36678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D9159C-EE91-4965-B96D-2C852230CE2F}"/>
              </a:ext>
            </a:extLst>
          </p:cNvPr>
          <p:cNvSpPr txBox="1"/>
          <p:nvPr/>
        </p:nvSpPr>
        <p:spPr>
          <a:xfrm>
            <a:off x="1951630" y="598058"/>
            <a:ext cx="90211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IQ" sz="2800">
                <a:solidFill>
                  <a:srgbClr val="FF0000"/>
                </a:solidFill>
              </a:rPr>
              <a:t>2- نافورة غسيل للعيون</a:t>
            </a:r>
          </a:p>
          <a:p>
            <a:pPr algn="ctr"/>
            <a:r>
              <a:rPr lang="en-US" sz="2800">
                <a:solidFill>
                  <a:srgbClr val="FF0000"/>
                </a:solidFill>
              </a:rPr>
              <a:t>Eye Wash or Eye Wash Fountain</a:t>
            </a:r>
            <a:endParaRPr lang="ar-IQ" sz="280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A8ACE6-1E06-4FCD-90B9-FE7DB5983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44" y="1810563"/>
            <a:ext cx="5178877" cy="3236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ECAE6F-DA26-4878-AEB9-DCA27D411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263" y="1810564"/>
            <a:ext cx="5046763" cy="323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28033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E1E269-70EF-447C-91EE-0EDA74A66964}"/>
              </a:ext>
            </a:extLst>
          </p:cNvPr>
          <p:cNvSpPr txBox="1"/>
          <p:nvPr/>
        </p:nvSpPr>
        <p:spPr>
          <a:xfrm>
            <a:off x="2879678" y="641023"/>
            <a:ext cx="88437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IQ" sz="2800"/>
              <a:t>3- مطافئ الحريق بأنواعها : ثنائي أوكسيد الكاربون ، بودرة، رغوة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3A3F7-FC85-4B4E-A0C2-C4FD57879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648" y="1556691"/>
            <a:ext cx="2616492" cy="41731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FE62DC-E7B0-493E-B44A-2FE1A46BF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532" y="1556691"/>
            <a:ext cx="2760852" cy="4173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2AC6BE-B9A9-4DE3-80E8-E39C3125F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227" y="1556691"/>
            <a:ext cx="3779218" cy="417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88117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A3EF47-D46F-48B2-9814-7D0BE52781A3}"/>
              </a:ext>
            </a:extLst>
          </p:cNvPr>
          <p:cNvSpPr txBox="1"/>
          <p:nvPr/>
        </p:nvSpPr>
        <p:spPr>
          <a:xfrm>
            <a:off x="6423547" y="409011"/>
            <a:ext cx="49996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IQ" sz="2800">
                <a:solidFill>
                  <a:srgbClr val="FF0000"/>
                </a:solidFill>
              </a:rPr>
              <a:t>4- جهاز كشف تسرب غاز الوقود</a:t>
            </a:r>
            <a:r>
              <a:rPr lang="ar-IQ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7E7CAA-5ED1-466F-9E62-202DD60F98AB}"/>
              </a:ext>
            </a:extLst>
          </p:cNvPr>
          <p:cNvSpPr txBox="1"/>
          <p:nvPr/>
        </p:nvSpPr>
        <p:spPr>
          <a:xfrm>
            <a:off x="1508079" y="825241"/>
            <a:ext cx="35131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IQ" sz="2400" b="1">
                <a:solidFill>
                  <a:srgbClr val="FF0000"/>
                </a:solidFill>
              </a:rPr>
              <a:t>5-كاشف الدخان</a:t>
            </a:r>
            <a:endParaRPr lang="en-US" sz="2400" b="1">
              <a:solidFill>
                <a:srgbClr val="FF0000"/>
              </a:solidFill>
            </a:endParaRPr>
          </a:p>
          <a:p>
            <a:pPr algn="r"/>
            <a:r>
              <a:rPr lang="en-US" sz="2400" b="1"/>
              <a:t>Smoke Detectors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1912FD-7B0C-4C7C-9D3B-70DC3906E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693" y="1942168"/>
            <a:ext cx="4974767" cy="4127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FA0651-8AD3-4364-9DE7-6ED43F5C4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712" y="1942168"/>
            <a:ext cx="4602879" cy="40905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3FDDC2-9069-40B4-BDBA-9C5865C583E2}"/>
              </a:ext>
            </a:extLst>
          </p:cNvPr>
          <p:cNvSpPr txBox="1"/>
          <p:nvPr/>
        </p:nvSpPr>
        <p:spPr>
          <a:xfrm>
            <a:off x="7609763" y="883201"/>
            <a:ext cx="35131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/>
              <a:t>Fuel gas leak detection device</a:t>
            </a:r>
            <a:endParaRPr lang="ar-IQ" sz="2400" b="1"/>
          </a:p>
        </p:txBody>
      </p:sp>
    </p:spTree>
    <p:extLst>
      <p:ext uri="{BB962C8B-B14F-4D97-AF65-F5344CB8AC3E}">
        <p14:creationId xmlns:p14="http://schemas.microsoft.com/office/powerpoint/2010/main" val="3057652856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42E75D-8D23-4748-97A4-632908A26ADA}"/>
              </a:ext>
            </a:extLst>
          </p:cNvPr>
          <p:cNvSpPr txBox="1"/>
          <p:nvPr/>
        </p:nvSpPr>
        <p:spPr>
          <a:xfrm>
            <a:off x="5291920" y="736558"/>
            <a:ext cx="610737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IQ" sz="2800">
                <a:solidFill>
                  <a:srgbClr val="FF0000"/>
                </a:solidFill>
              </a:rPr>
              <a:t>6-خزانة مقاومة للمواد الكيميائية</a:t>
            </a:r>
          </a:p>
          <a:p>
            <a:pPr algn="r"/>
            <a:r>
              <a:rPr lang="en-US" b="1"/>
              <a:t>Chemical resistant cabinet.</a:t>
            </a:r>
            <a:endParaRPr lang="ar-IQ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39467-D8AB-4241-ADA6-2DA5C78A1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08" y="1536777"/>
            <a:ext cx="4929539" cy="4249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5B7CED-C06E-43C9-9320-288ED2132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083" y="1536777"/>
            <a:ext cx="4929539" cy="424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18016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F3BB12-83F2-4A82-B25B-BB97BF0E2C70}"/>
              </a:ext>
            </a:extLst>
          </p:cNvPr>
          <p:cNvSpPr txBox="1"/>
          <p:nvPr/>
        </p:nvSpPr>
        <p:spPr>
          <a:xfrm>
            <a:off x="3835021" y="613728"/>
            <a:ext cx="77553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IQ" sz="2800" b="1">
                <a:solidFill>
                  <a:srgbClr val="FF0000"/>
                </a:solidFill>
              </a:rPr>
              <a:t>7-سلة مهملات معدنية ذات غطاء يغلق ذاتيا لمنع الحرائق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1E0751-F566-4966-B8C4-99D9D8A53ADD}"/>
              </a:ext>
            </a:extLst>
          </p:cNvPr>
          <p:cNvSpPr txBox="1"/>
          <p:nvPr/>
        </p:nvSpPr>
        <p:spPr>
          <a:xfrm>
            <a:off x="4981433" y="1136948"/>
            <a:ext cx="6699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/>
              <a:t>Metal wastebasket with a self-closing lid to prevent fires.</a:t>
            </a:r>
            <a:endParaRPr lang="ar-IQ" sz="2000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5D8183-884B-4481-9A3B-CF6F745AF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32" y="1660168"/>
            <a:ext cx="5365468" cy="43102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504064-5B66-4A67-ABAC-ADAC9270A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082" y="1724182"/>
            <a:ext cx="4648386" cy="41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7255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00B54A-9882-4E44-9442-B0A199780D63}"/>
              </a:ext>
            </a:extLst>
          </p:cNvPr>
          <p:cNvSpPr txBox="1"/>
          <p:nvPr/>
        </p:nvSpPr>
        <p:spPr>
          <a:xfrm>
            <a:off x="2825655" y="777502"/>
            <a:ext cx="6540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IQ" sz="3600">
                <a:solidFill>
                  <a:srgbClr val="FF0000"/>
                </a:solidFill>
              </a:rPr>
              <a:t>اهداف هذه المحاضرة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BEFFDF-3772-4FF5-A37C-8178F876A388}"/>
              </a:ext>
            </a:extLst>
          </p:cNvPr>
          <p:cNvSpPr txBox="1"/>
          <p:nvPr/>
        </p:nvSpPr>
        <p:spPr>
          <a:xfrm>
            <a:off x="1828800" y="2047417"/>
            <a:ext cx="876186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IQ" sz="2800" b="1"/>
              <a:t>1- اعطاء مقدمة عن السلامة والأمن الكيميائي المختبري.</a:t>
            </a:r>
          </a:p>
          <a:p>
            <a:pPr algn="r"/>
            <a:r>
              <a:rPr lang="ar-IQ" sz="2800" b="1"/>
              <a:t>2- المواصفات الأساسية للمختبرات الكيميائية</a:t>
            </a:r>
          </a:p>
          <a:p>
            <a:pPr algn="r"/>
            <a:r>
              <a:rPr lang="ar-IQ" sz="2800" b="1"/>
              <a:t>3- التجهيزات الأساسية للسلامة الواجب توفرها في المختبر</a:t>
            </a:r>
          </a:p>
          <a:p>
            <a:pPr algn="r"/>
            <a:r>
              <a:rPr lang="ar-IQ" sz="2800" b="1"/>
              <a:t>4- أوراق السلامة للمواد الكيميائية</a:t>
            </a:r>
          </a:p>
          <a:p>
            <a:pPr algn="r"/>
            <a:r>
              <a:rPr lang="ar-IQ" sz="2800" b="1"/>
              <a:t>5- توجيهات وإرشادات السلامة العامة داخل المختبر</a:t>
            </a:r>
          </a:p>
        </p:txBody>
      </p:sp>
    </p:spTree>
    <p:extLst>
      <p:ext uri="{BB962C8B-B14F-4D97-AF65-F5344CB8AC3E}">
        <p14:creationId xmlns:p14="http://schemas.microsoft.com/office/powerpoint/2010/main" val="162814154"/>
      </p:ext>
    </p:extLst>
  </p:cSld>
  <p:clrMapOvr>
    <a:masterClrMapping/>
  </p:clrMapOvr>
  <p:transition spd="slow">
    <p:push dir="u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917436-C029-4604-86AC-2A33A05371A0}"/>
              </a:ext>
            </a:extLst>
          </p:cNvPr>
          <p:cNvSpPr txBox="1"/>
          <p:nvPr/>
        </p:nvSpPr>
        <p:spPr>
          <a:xfrm>
            <a:off x="5482988" y="531840"/>
            <a:ext cx="61073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IQ" b="1"/>
              <a:t> </a:t>
            </a:r>
            <a:r>
              <a:rPr lang="ar-IQ" sz="2800" b="1">
                <a:solidFill>
                  <a:srgbClr val="FF0000"/>
                </a:solidFill>
              </a:rPr>
              <a:t>8-علبة الاسعافات الاولية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287C54-F589-406D-A3FB-8D9B6E387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07" y="900753"/>
            <a:ext cx="11089585" cy="48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2349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66FD63-ECD0-461A-83AB-7B78E4438827}"/>
              </a:ext>
            </a:extLst>
          </p:cNvPr>
          <p:cNvSpPr txBox="1"/>
          <p:nvPr/>
        </p:nvSpPr>
        <p:spPr>
          <a:xfrm>
            <a:off x="2429301" y="911958"/>
            <a:ext cx="86936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IQ" sz="2400">
                <a:solidFill>
                  <a:srgbClr val="FF0000"/>
                </a:solidFill>
              </a:rPr>
              <a:t>9- مواقد كهربائية لاستخدامها بدل مواقد اللهب وذلك لتفادي اشتعال السوائل القابلة</a:t>
            </a:r>
          </a:p>
          <a:p>
            <a:pPr algn="r"/>
            <a:r>
              <a:rPr lang="ar-IQ" sz="2400">
                <a:solidFill>
                  <a:srgbClr val="FF0000"/>
                </a:solidFill>
              </a:rPr>
              <a:t>للاشتعال</a:t>
            </a:r>
            <a:r>
              <a:rPr lang="ar-IQ" sz="240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CCA2B3-98A8-42FE-A22C-E2C60261F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181" y="1742955"/>
            <a:ext cx="4637767" cy="41246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B51283-86D6-4A69-B6F1-979B24842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582" y="1788990"/>
            <a:ext cx="3638238" cy="40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07031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DC196E-62D5-42B1-A627-A5CC439D62AC}"/>
              </a:ext>
            </a:extLst>
          </p:cNvPr>
          <p:cNvSpPr txBox="1"/>
          <p:nvPr/>
        </p:nvSpPr>
        <p:spPr>
          <a:xfrm>
            <a:off x="7033846" y="1365873"/>
            <a:ext cx="420167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IQ" sz="2800"/>
              <a:t>1- صدرية المختبر</a:t>
            </a:r>
          </a:p>
          <a:p>
            <a:pPr algn="r"/>
            <a:r>
              <a:rPr lang="en-US" sz="2800"/>
              <a:t>Lab coat  </a:t>
            </a:r>
          </a:p>
          <a:p>
            <a:pPr algn="r"/>
            <a:endParaRPr lang="ar-IQ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FE04D-591E-4910-A00C-B33C5078F12E}"/>
              </a:ext>
            </a:extLst>
          </p:cNvPr>
          <p:cNvSpPr txBox="1"/>
          <p:nvPr/>
        </p:nvSpPr>
        <p:spPr>
          <a:xfrm>
            <a:off x="3626250" y="411766"/>
            <a:ext cx="47835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IQ" sz="3200">
                <a:solidFill>
                  <a:srgbClr val="FF0000"/>
                </a:solidFill>
              </a:rPr>
              <a:t>ادوات الحماية الشخصية:</a:t>
            </a:r>
          </a:p>
          <a:p>
            <a:pPr algn="r"/>
            <a:r>
              <a:rPr lang="ar-IQ"/>
              <a:t>. </a:t>
            </a:r>
            <a:r>
              <a:rPr lang="en-US" sz="2400" b="1"/>
              <a:t>Personal protective equipment</a:t>
            </a:r>
            <a:endParaRPr lang="ar-IQ" sz="2400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852875-3564-4EA8-AAFF-A0FB53803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19" y="1631851"/>
            <a:ext cx="4608975" cy="45445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2A5D84-E2A1-4309-A10D-FF1834EDB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523" y="2053883"/>
            <a:ext cx="5743286" cy="412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86115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2AB9E9-75A3-4E36-B4CE-389BE20C8450}"/>
              </a:ext>
            </a:extLst>
          </p:cNvPr>
          <p:cNvSpPr txBox="1"/>
          <p:nvPr/>
        </p:nvSpPr>
        <p:spPr>
          <a:xfrm>
            <a:off x="614149" y="523754"/>
            <a:ext cx="108533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IQ" sz="2400" b="1"/>
              <a:t>2- نظارات واقية تحمي من تناثر المواد الكيميائية وشظايا الزجاج)العدسات اللاصقة التحمي العين ألنها</a:t>
            </a:r>
          </a:p>
          <a:p>
            <a:pPr algn="r"/>
            <a:r>
              <a:rPr lang="ar-IQ" sz="2400" b="1"/>
              <a:t>تمتص أبخرة مواد كيميائية معينة ويصعب إزالتها في حالة تناثر مواد كيميائية (في حالة استخدام نظارات</a:t>
            </a:r>
          </a:p>
          <a:p>
            <a:pPr algn="r"/>
            <a:r>
              <a:rPr lang="ar-IQ" sz="2400" b="1"/>
              <a:t>طبية تلبس النظارات الواقية فوق النظارات الطبية 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913628-7CF4-409D-98AF-9F701458F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42" y="1924334"/>
            <a:ext cx="5694158" cy="3626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C98DF1-E32C-42FD-9630-D95611C0B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982" y="1924334"/>
            <a:ext cx="4736652" cy="362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32384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CEB482-5719-4DC4-B92C-9F9F8E0E7035}"/>
              </a:ext>
            </a:extLst>
          </p:cNvPr>
          <p:cNvSpPr txBox="1"/>
          <p:nvPr/>
        </p:nvSpPr>
        <p:spPr>
          <a:xfrm>
            <a:off x="2743201" y="627376"/>
            <a:ext cx="690576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IQ" sz="2800">
                <a:solidFill>
                  <a:srgbClr val="FF0000"/>
                </a:solidFill>
              </a:rPr>
              <a:t>3-أحذية واقية. 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b="1"/>
              <a:t>shoe Protective </a:t>
            </a:r>
            <a:endParaRPr lang="ar-IQ" sz="24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0FA98-E445-4838-B922-8054C0B67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84" y="1771986"/>
            <a:ext cx="4851720" cy="3907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F55D38-CB19-4C6C-A5BE-849C910A6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927" y="1771986"/>
            <a:ext cx="4851720" cy="39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69701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0BE400-D700-48B5-B47E-4048CCA5A4EA}"/>
              </a:ext>
            </a:extLst>
          </p:cNvPr>
          <p:cNvSpPr txBox="1"/>
          <p:nvPr/>
        </p:nvSpPr>
        <p:spPr>
          <a:xfrm>
            <a:off x="1692322" y="750347"/>
            <a:ext cx="8734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IQ" sz="2400">
                <a:solidFill>
                  <a:srgbClr val="FF0000"/>
                </a:solidFill>
              </a:rPr>
              <a:t>    </a:t>
            </a:r>
            <a:r>
              <a:rPr lang="ar-IQ" sz="2800" b="1">
                <a:solidFill>
                  <a:srgbClr val="FF0000"/>
                </a:solidFill>
              </a:rPr>
              <a:t>4-قفازات مطاطية واقية مقاومة للمواد الكيميائية</a:t>
            </a:r>
            <a:r>
              <a:rPr lang="ar-IQ" sz="240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5A800-9DE1-40B0-8043-2C24F7B3D6D4}"/>
              </a:ext>
            </a:extLst>
          </p:cNvPr>
          <p:cNvSpPr txBox="1"/>
          <p:nvPr/>
        </p:nvSpPr>
        <p:spPr>
          <a:xfrm>
            <a:off x="1692322" y="1375981"/>
            <a:ext cx="67146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/>
              <a:t>        Chemical protective rubber gloves</a:t>
            </a:r>
            <a:endParaRPr lang="ar-IQ" sz="2800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7EBDBD-E9EB-4F1D-8545-5706E9199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88" y="2001615"/>
            <a:ext cx="4791871" cy="3928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8D79BA-F830-4919-B883-D922DBF8B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326" y="2001614"/>
            <a:ext cx="5383202" cy="39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61183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64707-0C0E-43E9-8446-E7CBFB9A4E39}"/>
              </a:ext>
            </a:extLst>
          </p:cNvPr>
          <p:cNvSpPr txBox="1"/>
          <p:nvPr/>
        </p:nvSpPr>
        <p:spPr>
          <a:xfrm>
            <a:off x="648837" y="445911"/>
            <a:ext cx="108943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IQ"/>
              <a:t> </a:t>
            </a:r>
            <a:r>
              <a:rPr lang="ar-IQ" sz="2800">
                <a:solidFill>
                  <a:srgbClr val="FF0000"/>
                </a:solidFill>
              </a:rPr>
              <a:t>5-القناع الواقي للوجه والرقبة والأذنين يستخدم عند التعامل مع المواد الكيميائية القابلة للانفجار والتناثر تحت الضغوط المرتفعة أو التعامل مع التفاعلات الكيميائية</a:t>
            </a:r>
            <a:r>
              <a:rPr lang="ar-IQ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1519FB-5243-4F4F-B971-CF86C696E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69" y="1864042"/>
            <a:ext cx="6321552" cy="39486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99470B-A560-4A9C-B8B0-4FAD62F80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280" y="2571928"/>
            <a:ext cx="3098042" cy="2152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1CFC90-74F7-445C-8306-5A261B314269}"/>
              </a:ext>
            </a:extLst>
          </p:cNvPr>
          <p:cNvSpPr txBox="1"/>
          <p:nvPr/>
        </p:nvSpPr>
        <p:spPr>
          <a:xfrm>
            <a:off x="256669" y="1278087"/>
            <a:ext cx="112864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/>
              <a:t>The protective mask for the face, neck and ears is used when dealing with explosive and scattering chemicals under high pressures or dealing with chemical reactions</a:t>
            </a:r>
            <a:endParaRPr lang="ar-IQ" sz="2000" b="1"/>
          </a:p>
        </p:txBody>
      </p:sp>
    </p:spTree>
    <p:extLst>
      <p:ext uri="{BB962C8B-B14F-4D97-AF65-F5344CB8AC3E}">
        <p14:creationId xmlns:p14="http://schemas.microsoft.com/office/powerpoint/2010/main" val="2110296283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D9E4D8-96AE-41CA-B730-79D529D66B75}"/>
              </a:ext>
            </a:extLst>
          </p:cNvPr>
          <p:cNvSpPr txBox="1"/>
          <p:nvPr/>
        </p:nvSpPr>
        <p:spPr>
          <a:xfrm>
            <a:off x="3777019" y="490898"/>
            <a:ext cx="52623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IQ" sz="2800">
                <a:solidFill>
                  <a:srgbClr val="FF0000"/>
                </a:solidFill>
              </a:rPr>
              <a:t>6- أقنعة تنفس ذات مرشح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00C552-C556-48A0-96A5-2BF90CCB2297}"/>
              </a:ext>
            </a:extLst>
          </p:cNvPr>
          <p:cNvSpPr txBox="1"/>
          <p:nvPr/>
        </p:nvSpPr>
        <p:spPr>
          <a:xfrm>
            <a:off x="3777019" y="942453"/>
            <a:ext cx="49677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/>
              <a:t>Respirator masks with filter</a:t>
            </a:r>
            <a:endParaRPr lang="ar-IQ" sz="2400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4FE45A-5C26-40C9-98A6-241F208A1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2" y="1473957"/>
            <a:ext cx="10822674" cy="444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11344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23425F-DDB2-4B25-BB4B-F9CAE2B14245}"/>
              </a:ext>
            </a:extLst>
          </p:cNvPr>
          <p:cNvSpPr txBox="1"/>
          <p:nvPr/>
        </p:nvSpPr>
        <p:spPr>
          <a:xfrm>
            <a:off x="3176516" y="204295"/>
            <a:ext cx="6107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IQ" sz="2400"/>
              <a:t>أوراق السلامة للمواد الكيميائية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A8A530-6983-4153-8948-AD7D529A52A0}"/>
              </a:ext>
            </a:extLst>
          </p:cNvPr>
          <p:cNvSpPr txBox="1"/>
          <p:nvPr/>
        </p:nvSpPr>
        <p:spPr>
          <a:xfrm>
            <a:off x="2088107" y="1060061"/>
            <a:ext cx="98400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IQ" sz="2000" b="1"/>
              <a:t>تعتبر أوراق السلامة للمواد الكيميائية مرجع اساسي للكيمياويين فيما يخص السلامة وهي مقسمة الى 16فقرة: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838D1A-E4DE-4B9C-B26C-A1D6B4854A4C}"/>
              </a:ext>
            </a:extLst>
          </p:cNvPr>
          <p:cNvSpPr txBox="1"/>
          <p:nvPr/>
        </p:nvSpPr>
        <p:spPr>
          <a:xfrm>
            <a:off x="5254388" y="1460171"/>
            <a:ext cx="667375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IQ" sz="2000"/>
              <a:t>1- </a:t>
            </a:r>
            <a:r>
              <a:rPr lang="ar-IQ" sz="2000" b="1"/>
              <a:t>تعريف المنتج.</a:t>
            </a:r>
          </a:p>
          <a:p>
            <a:pPr algn="r"/>
            <a:r>
              <a:rPr lang="ar-IQ" sz="2000" b="1"/>
              <a:t>2- التركيب الكيميائي                                                                     </a:t>
            </a:r>
          </a:p>
          <a:p>
            <a:pPr algn="r"/>
            <a:r>
              <a:rPr lang="ar-IQ" sz="2000" b="1"/>
              <a:t>3- وصف اخطار المادة                                                                 </a:t>
            </a:r>
          </a:p>
          <a:p>
            <a:pPr algn="r"/>
            <a:r>
              <a:rPr lang="ar-IQ" sz="2000" b="1"/>
              <a:t>4- الإسعافات الأولية                                                                </a:t>
            </a:r>
          </a:p>
          <a:p>
            <a:pPr algn="r"/>
            <a:r>
              <a:rPr lang="ar-IQ" sz="2000" b="1"/>
              <a:t> 5-إطفاء الحرائق                                                                            6- الإجراءات عند حدوث تسرب                                                           7- طريقة حفظ المادة وكيفية التعامل معها.</a:t>
            </a:r>
          </a:p>
          <a:p>
            <a:pPr algn="r"/>
            <a:r>
              <a:rPr lang="ar-IQ" sz="2000" b="1"/>
              <a:t>8- مراقبة التعرض والحماية الشخصي‘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7627E5-DFC6-44F6-957C-660DDDDECADF}"/>
              </a:ext>
            </a:extLst>
          </p:cNvPr>
          <p:cNvSpPr txBox="1"/>
          <p:nvPr/>
        </p:nvSpPr>
        <p:spPr>
          <a:xfrm>
            <a:off x="1364776" y="1718692"/>
            <a:ext cx="48654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IQ" sz="2000" b="1"/>
              <a:t>9 -الخصائص الفيزيائية والكيميائية للمادة.</a:t>
            </a:r>
          </a:p>
          <a:p>
            <a:pPr algn="r"/>
            <a:r>
              <a:rPr lang="ar-IQ" sz="2000" b="1"/>
              <a:t>10- مدى استقرار وتفاعل المادة.</a:t>
            </a:r>
          </a:p>
          <a:p>
            <a:pPr algn="r"/>
            <a:r>
              <a:rPr lang="ar-IQ" sz="2000" b="1"/>
              <a:t>11- معلومات عن مدى سمية المادة</a:t>
            </a:r>
          </a:p>
          <a:p>
            <a:pPr algn="r"/>
            <a:r>
              <a:rPr lang="ar-IQ" sz="2000" b="1"/>
              <a:t>12- آثار المادة على البيئة.</a:t>
            </a:r>
          </a:p>
          <a:p>
            <a:pPr algn="r"/>
            <a:r>
              <a:rPr lang="ar-IQ" sz="2000" b="1"/>
              <a:t>13- طرائق التخلص ممن المادة.</a:t>
            </a:r>
          </a:p>
          <a:p>
            <a:pPr algn="r"/>
            <a:r>
              <a:rPr lang="ar-IQ" sz="2000" b="1"/>
              <a:t>14- كيفية نقل المادة.</a:t>
            </a:r>
          </a:p>
          <a:p>
            <a:pPr algn="r"/>
            <a:r>
              <a:rPr lang="ar-IQ" sz="2000" b="1"/>
              <a:t>15- معلومات قانونية.</a:t>
            </a:r>
          </a:p>
          <a:p>
            <a:pPr algn="r"/>
            <a:r>
              <a:rPr lang="ar-IQ" sz="2000" b="1"/>
              <a:t>16- معلومات أخرى.</a:t>
            </a:r>
          </a:p>
        </p:txBody>
      </p:sp>
    </p:spTree>
    <p:extLst>
      <p:ext uri="{BB962C8B-B14F-4D97-AF65-F5344CB8AC3E}">
        <p14:creationId xmlns:p14="http://schemas.microsoft.com/office/powerpoint/2010/main" val="9944442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B69588-B94A-46C8-AC29-6E1135CD5450}"/>
              </a:ext>
            </a:extLst>
          </p:cNvPr>
          <p:cNvSpPr txBox="1"/>
          <p:nvPr/>
        </p:nvSpPr>
        <p:spPr>
          <a:xfrm>
            <a:off x="2715904" y="422660"/>
            <a:ext cx="88744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IQ" sz="3200">
                <a:solidFill>
                  <a:srgbClr val="FF0000"/>
                </a:solidFill>
              </a:rPr>
              <a:t>توجيهات وإرشادات السالمة العامة داخل المختبر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8A6D99-1B10-467A-8B00-BEC26009FCA0}"/>
              </a:ext>
            </a:extLst>
          </p:cNvPr>
          <p:cNvSpPr txBox="1"/>
          <p:nvPr/>
        </p:nvSpPr>
        <p:spPr>
          <a:xfrm>
            <a:off x="2941092" y="1315324"/>
            <a:ext cx="842407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IQ" sz="2800"/>
              <a:t>1- يجب لبس الصدرية والنظارات الواقية والقفاز.</a:t>
            </a:r>
          </a:p>
          <a:p>
            <a:pPr algn="r"/>
            <a:r>
              <a:rPr lang="ar-IQ" sz="2800"/>
              <a:t>2- لا تلبس الصنادل بل أحذية مقفولة.</a:t>
            </a:r>
          </a:p>
          <a:p>
            <a:pPr algn="r"/>
            <a:r>
              <a:rPr lang="ar-IQ" sz="2800"/>
              <a:t>3- ممنوع التدخين أو الاكل أو الشرب في المختبر.</a:t>
            </a:r>
          </a:p>
          <a:p>
            <a:pPr algn="r"/>
            <a:r>
              <a:rPr lang="ar-IQ" sz="2800"/>
              <a:t>4- لا يجوز تحت أي ظرف من الظروف إجراء تجارب بدون إشراف.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B3F2F-6780-4272-A21F-A115BAD2D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99" y="309329"/>
            <a:ext cx="2822693" cy="2554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7C4812-154C-405F-B68F-096C9C5E3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11" y="3131206"/>
            <a:ext cx="4563944" cy="283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4074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B99F75-5831-4FFF-8D3E-D511012C2203}"/>
              </a:ext>
            </a:extLst>
          </p:cNvPr>
          <p:cNvSpPr txBox="1"/>
          <p:nvPr/>
        </p:nvSpPr>
        <p:spPr>
          <a:xfrm>
            <a:off x="736978" y="1074720"/>
            <a:ext cx="1014028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    </a:t>
            </a:r>
            <a:r>
              <a:rPr lang="en-US" sz="2800" b="1">
                <a:solidFill>
                  <a:srgbClr val="FF0000"/>
                </a:solidFill>
              </a:rPr>
              <a:t>Chemical Safety   </a:t>
            </a:r>
          </a:p>
          <a:p>
            <a:pPr algn="ctr"/>
            <a:r>
              <a:rPr lang="ar-IQ" sz="2800" b="1">
                <a:solidFill>
                  <a:srgbClr val="FF0000"/>
                </a:solidFill>
              </a:rPr>
              <a:t>السلامة الكيميائي    </a:t>
            </a:r>
          </a:p>
          <a:p>
            <a:pPr algn="r"/>
            <a:r>
              <a:rPr lang="ar-IQ" sz="2400" b="1"/>
              <a:t>تشير "السلامة الكيميائية" إلى تدابير منع الانطلاقات غير المتعمدة للمواد الكيميائية السامة في البيئة وتخفيف الأثر في</a:t>
            </a:r>
          </a:p>
          <a:p>
            <a:pPr algn="r"/>
            <a:r>
              <a:rPr lang="ar-IQ" sz="2400" b="1"/>
              <a:t>حالة حدوث مثل هذه الأحداث. تشمل السلامة الكيميائية تخصصات مثل السلامة المهنية والسلامة العامة وسلامة</a:t>
            </a:r>
          </a:p>
          <a:p>
            <a:pPr algn="r"/>
            <a:r>
              <a:rPr lang="ar-IQ" sz="2400" b="1"/>
              <a:t>العمليات وسلامة البيئة وسلامة المستهلك وسلامة النقل. يتم التعامل مع العديد من هذه من قبل الاتفاقيات الدولية</a:t>
            </a:r>
          </a:p>
          <a:p>
            <a:pPr algn="r"/>
            <a:r>
              <a:rPr lang="ar-IQ" sz="2400" b="1"/>
              <a:t>الأخرى والعديد من الهيئات الدولية والوكالات الرائدة الاخرى.</a:t>
            </a:r>
          </a:p>
        </p:txBody>
      </p:sp>
    </p:spTree>
    <p:extLst>
      <p:ext uri="{BB962C8B-B14F-4D97-AF65-F5344CB8AC3E}">
        <p14:creationId xmlns:p14="http://schemas.microsoft.com/office/powerpoint/2010/main" val="1225301341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E58837-4B77-43CB-BE7E-4354F9329822}"/>
              </a:ext>
            </a:extLst>
          </p:cNvPr>
          <p:cNvSpPr txBox="1"/>
          <p:nvPr/>
        </p:nvSpPr>
        <p:spPr>
          <a:xfrm>
            <a:off x="1514901" y="533359"/>
            <a:ext cx="989803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IQ" sz="2800"/>
              <a:t>5- قبل استعمال الاوعية الزجاجية، تأكد من نظافتها لكي تتحصل على نتائج جيدة.</a:t>
            </a:r>
          </a:p>
          <a:p>
            <a:pPr algn="r"/>
            <a:r>
              <a:rPr lang="ar-IQ" sz="2800"/>
              <a:t>6- تأكد من اسم المادة الكيميائية التي ترغب في استخدامها وذلك بقراءة اسمها</a:t>
            </a:r>
          </a:p>
          <a:p>
            <a:pPr algn="r"/>
            <a:r>
              <a:rPr lang="ar-IQ" sz="2800"/>
              <a:t>أكثر من مرة .</a:t>
            </a:r>
          </a:p>
          <a:p>
            <a:pPr algn="r"/>
            <a:r>
              <a:rPr lang="ar-IQ" sz="2800"/>
              <a:t>7- لا تذق المادة الكيميائية أبًدا.</a:t>
            </a:r>
          </a:p>
          <a:p>
            <a:pPr algn="r"/>
            <a:r>
              <a:rPr lang="ar-IQ" sz="2800"/>
              <a:t>8- أثناء استخدام الماصة ، لا تستعمل الفم لسحب السوائل السامة.</a:t>
            </a:r>
          </a:p>
          <a:p>
            <a:pPr algn="r"/>
            <a:r>
              <a:rPr lang="en-US" sz="2800"/>
              <a:t>Beaker</a:t>
            </a:r>
            <a:r>
              <a:rPr lang="ar-IQ" sz="2800"/>
              <a:t> 9- لا تسحب المحاليل مباشرة من قنينة الكاشف ، بل من </a:t>
            </a:r>
          </a:p>
          <a:p>
            <a:pPr algn="r"/>
            <a:r>
              <a:rPr lang="ar-IQ" sz="2800"/>
              <a:t>10-لا ترجع الزائد من الكاشف الى القنينة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CB246B-4A4A-453B-8B77-604D72E7F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4495363" cy="264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74010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B7BE6C-6D8E-46D7-B80B-84E1C9D8EF11}"/>
              </a:ext>
            </a:extLst>
          </p:cNvPr>
          <p:cNvSpPr txBox="1"/>
          <p:nvPr/>
        </p:nvSpPr>
        <p:spPr>
          <a:xfrm>
            <a:off x="833651" y="368490"/>
            <a:ext cx="1135834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IQ" sz="2800"/>
              <a:t>11- إرجع قنينة الكاشف الى مكانها بعد استعمالها ولا تنسى أن تغلقها.</a:t>
            </a:r>
          </a:p>
          <a:p>
            <a:pPr algn="r"/>
            <a:r>
              <a:rPr lang="ar-IQ" sz="2800"/>
              <a:t>12-لا تبدل سدادات قناني الكواشف منعا لتلوث المحاليل الموجودة فيها.</a:t>
            </a:r>
          </a:p>
          <a:p>
            <a:pPr algn="r"/>
            <a:r>
              <a:rPr lang="ar-IQ" sz="2800"/>
              <a:t>13-لا تلمس بيديك أي مادة كيميائية سائلة أو صلبة.</a:t>
            </a:r>
          </a:p>
          <a:p>
            <a:pPr algn="r"/>
            <a:r>
              <a:rPr lang="ar-IQ" sz="2800"/>
              <a:t>14-لا تمسح المواد الكيميائية بثيابك.</a:t>
            </a:r>
          </a:p>
          <a:p>
            <a:pPr algn="r"/>
            <a:r>
              <a:rPr lang="ar-IQ" sz="2800"/>
              <a:t>15-لا تستعمل مقياس الحرارة لتحريك المحاليل.</a:t>
            </a:r>
          </a:p>
          <a:p>
            <a:pPr algn="r"/>
            <a:r>
              <a:rPr lang="ar-IQ" sz="2800"/>
              <a:t>16-أبعد الوعاء الذي تسخن فيه السائل عن نفسك وعن الاخرين قبل وبعد سكب المحاليل في الحوض.</a:t>
            </a:r>
          </a:p>
          <a:p>
            <a:pPr algn="r"/>
            <a:r>
              <a:rPr lang="ar-IQ" sz="2800"/>
              <a:t>17-اترك صنبور الماء مفتوحاً</a:t>
            </a:r>
          </a:p>
          <a:p>
            <a:pPr algn="r"/>
            <a:r>
              <a:rPr lang="ar-IQ" sz="2800"/>
              <a:t>18-يجب التخلص من المواد الكيميائية الصلبة والاوراق والزجاج </a:t>
            </a:r>
          </a:p>
          <a:p>
            <a:pPr algn="r"/>
            <a:r>
              <a:rPr lang="ar-IQ" sz="2800"/>
              <a:t>المكسر في سلة المهملات الخاصة بكل مادة</a:t>
            </a:r>
          </a:p>
        </p:txBody>
      </p:sp>
    </p:spTree>
    <p:extLst>
      <p:ext uri="{BB962C8B-B14F-4D97-AF65-F5344CB8AC3E}">
        <p14:creationId xmlns:p14="http://schemas.microsoft.com/office/powerpoint/2010/main" val="982043798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10C1F3-3106-48C2-AFD3-C77BAFA56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3" y="343481"/>
            <a:ext cx="3234652" cy="3273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7B3C6D-DAE6-4D4E-A905-CBD16D584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741" y="343481"/>
            <a:ext cx="3657733" cy="32731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660936-AB17-4C97-A3C3-1A1307588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134" y="374188"/>
            <a:ext cx="3657733" cy="3242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BD76A9-A90A-4011-B89D-70F928BB1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623" y="3616655"/>
            <a:ext cx="3234652" cy="237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11350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7D03A42-D8CE-4276-80D2-368CCC8AC823}"/>
              </a:ext>
            </a:extLst>
          </p:cNvPr>
          <p:cNvSpPr/>
          <p:nvPr/>
        </p:nvSpPr>
        <p:spPr>
          <a:xfrm>
            <a:off x="1705969" y="1160060"/>
            <a:ext cx="8502555" cy="3589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6600"/>
              <a:t>شكرا لحسن اصغائكم </a:t>
            </a:r>
          </a:p>
        </p:txBody>
      </p:sp>
    </p:spTree>
    <p:extLst>
      <p:ext uri="{BB962C8B-B14F-4D97-AF65-F5344CB8AC3E}">
        <p14:creationId xmlns:p14="http://schemas.microsoft.com/office/powerpoint/2010/main" val="186483831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3C739D-2952-40B5-BD02-978A65668227}"/>
              </a:ext>
            </a:extLst>
          </p:cNvPr>
          <p:cNvSpPr txBox="1"/>
          <p:nvPr/>
        </p:nvSpPr>
        <p:spPr>
          <a:xfrm>
            <a:off x="841612" y="1610435"/>
            <a:ext cx="1050877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Chemical Security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-IQ" sz="3200" b="1">
                <a:solidFill>
                  <a:srgbClr val="FF0000"/>
                </a:solidFill>
                <a:latin typeface="Gill Sans MT" panose="020b0502020104020203"/>
                <a:cs typeface="Arial" panose="020b0604020202020204" pitchFamily="34" charset="0"/>
              </a:rPr>
              <a:t>ا</a:t>
            </a:r>
            <a:r>
              <a:rPr kumimoji="0" lang="ar-IQ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لأمن الكيميائي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/>
              <a:ea typeface="+mn-ea"/>
              <a:cs typeface="Arial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ar-IQ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/>
              <a:ea typeface="+mn-ea"/>
              <a:cs typeface="Arial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ar-IQ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يشير "الأمن الكيميائي" إلى تدابير منع انطلاق المتعمد للمواد الكيميائية السامة وتخفيف التأثير في حالة حدوث مثل هذه الاحداث لمنع محاولات الحصول على مواد كيميائية سامة</a:t>
            </a:r>
            <a:endParaRPr lang="ar-IQ" sz="2800" b="1"/>
          </a:p>
        </p:txBody>
      </p:sp>
    </p:spTree>
    <p:extLst>
      <p:ext uri="{BB962C8B-B14F-4D97-AF65-F5344CB8AC3E}">
        <p14:creationId xmlns:p14="http://schemas.microsoft.com/office/powerpoint/2010/main" val="3328236396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3813ED-B016-4765-894D-39B534369B0D}"/>
              </a:ext>
            </a:extLst>
          </p:cNvPr>
          <p:cNvSpPr txBox="1"/>
          <p:nvPr/>
        </p:nvSpPr>
        <p:spPr>
          <a:xfrm>
            <a:off x="573206" y="1178847"/>
            <a:ext cx="11177516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IQ" sz="2800" b="1">
                <a:solidFill>
                  <a:srgbClr val="FF0000"/>
                </a:solidFill>
              </a:rPr>
              <a:t>المواصفات الأساسية للمختبرات الكيميائية:</a:t>
            </a:r>
            <a:endParaRPr lang="en-US" sz="2800" b="1">
              <a:solidFill>
                <a:srgbClr val="FF0000"/>
              </a:solidFill>
            </a:endParaRPr>
          </a:p>
          <a:p>
            <a:pPr algn="ctr"/>
            <a:endParaRPr lang="ar-IQ">
              <a:solidFill>
                <a:srgbClr val="FF0000"/>
              </a:solidFill>
            </a:endParaRPr>
          </a:p>
          <a:p>
            <a:pPr algn="r"/>
            <a:r>
              <a:rPr lang="ar-IQ"/>
              <a:t> </a:t>
            </a:r>
            <a:r>
              <a:rPr lang="ar-IQ" sz="2400" b="1"/>
              <a:t>عند إنشاء مختبرات يجب أن تشتمل المواصفات الأساسية الأتية: </a:t>
            </a:r>
          </a:p>
          <a:p>
            <a:pPr algn="r"/>
            <a:r>
              <a:rPr lang="ar-IQ" sz="2400" b="1"/>
              <a:t>1- تكون المساحة المتاحة للحركة كافية. </a:t>
            </a:r>
          </a:p>
          <a:p>
            <a:pPr algn="r"/>
            <a:r>
              <a:rPr lang="ar-IQ" sz="2400" b="1"/>
              <a:t>2- ترك ممرات فرعية لا يقل عرضها عن متر وممر رئيسي لا يقل عرضه عن متر ونصف داخل المختبر. </a:t>
            </a:r>
          </a:p>
          <a:p>
            <a:pPr algn="r"/>
            <a:r>
              <a:rPr lang="ar-IQ" sz="2400" b="1"/>
              <a:t>3- ترك منطقة عمل لا تقل عن متر حول كل جهاز أو طاولة عمل. </a:t>
            </a:r>
          </a:p>
          <a:p>
            <a:pPr algn="r"/>
            <a:r>
              <a:rPr lang="ar-IQ" sz="2400" b="1"/>
              <a:t>4- لا ترتفع خزانات الحفظ عن مستوى النظر.</a:t>
            </a:r>
          </a:p>
        </p:txBody>
      </p:sp>
    </p:spTree>
    <p:extLst>
      <p:ext uri="{BB962C8B-B14F-4D97-AF65-F5344CB8AC3E}">
        <p14:creationId xmlns:p14="http://schemas.microsoft.com/office/powerpoint/2010/main" val="331731882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C227A5-D431-441F-9CD0-676558B71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594" y="586854"/>
            <a:ext cx="5727510" cy="38759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36DF5A-A17B-4D08-B424-9857E5C8CEC0}"/>
              </a:ext>
            </a:extLst>
          </p:cNvPr>
          <p:cNvSpPr txBox="1"/>
          <p:nvPr/>
        </p:nvSpPr>
        <p:spPr>
          <a:xfrm>
            <a:off x="2538483" y="4735771"/>
            <a:ext cx="74516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IQ" sz="2400" b="1"/>
              <a:t>طريقة ترتيب المواد والأجهزة على بنجات المختبر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2AC55F-94C6-4F0C-9C19-A748DB24E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80" y="586854"/>
            <a:ext cx="5419814" cy="387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3981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96C86C-24E2-4E81-ADB8-84DDC13F2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97" y="731286"/>
            <a:ext cx="11053006" cy="61267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0D7A33-7297-4FBA-8869-319CFE08B385}"/>
              </a:ext>
            </a:extLst>
          </p:cNvPr>
          <p:cNvSpPr txBox="1"/>
          <p:nvPr/>
        </p:nvSpPr>
        <p:spPr>
          <a:xfrm>
            <a:off x="914400" y="269621"/>
            <a:ext cx="100856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Epoxy polymers</a:t>
            </a:r>
            <a:r>
              <a:rPr lang="ar-IQ" sz="2400"/>
              <a:t>تكون البينجات مصنعة من مادة مقاومة للمواد الكيميائية مثل </a:t>
            </a:r>
          </a:p>
        </p:txBody>
      </p:sp>
    </p:spTree>
    <p:extLst>
      <p:ext uri="{BB962C8B-B14F-4D97-AF65-F5344CB8AC3E}">
        <p14:creationId xmlns:p14="http://schemas.microsoft.com/office/powerpoint/2010/main" val="238427096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CD4F94-0300-497B-8FCD-03A80F9A93B2}"/>
              </a:ext>
            </a:extLst>
          </p:cNvPr>
          <p:cNvSpPr txBox="1"/>
          <p:nvPr/>
        </p:nvSpPr>
        <p:spPr>
          <a:xfrm>
            <a:off x="873457" y="607382"/>
            <a:ext cx="108363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IQ" sz="2800" b="1">
                <a:solidFill>
                  <a:srgbClr val="FF0000"/>
                </a:solidFill>
              </a:rPr>
              <a:t>* يجهز المختبر بمخرجي طوارئ تفتح إلى الخارج وان لا تقل مقاومتها للحريق عن ساعة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83E07-FC95-4635-8DF6-F45C1F3FE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754" y="1708346"/>
            <a:ext cx="5495345" cy="4157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6D6B65-9E48-4013-B201-845089785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39" y="1708346"/>
            <a:ext cx="5252115" cy="4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5722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2BA483-E96E-42FE-8250-CE0CFDBA3C3D}"/>
              </a:ext>
            </a:extLst>
          </p:cNvPr>
          <p:cNvSpPr txBox="1"/>
          <p:nvPr/>
        </p:nvSpPr>
        <p:spPr>
          <a:xfrm>
            <a:off x="1897039" y="720889"/>
            <a:ext cx="9734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IQ" sz="2800">
                <a:solidFill>
                  <a:srgbClr val="FF0000"/>
                </a:solidFill>
              </a:rPr>
              <a:t>* </a:t>
            </a:r>
            <a:r>
              <a:rPr lang="ar-IQ" sz="2800" b="1">
                <a:solidFill>
                  <a:srgbClr val="FF0000"/>
                </a:solidFill>
              </a:rPr>
              <a:t>تعلق مطافئ وبطانيات الحريق قرب المخارج على ارتفاع متر من سطح الارض.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B52A9-609F-4B1E-BD1C-C53C7A41D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553" y="1622349"/>
            <a:ext cx="3985424" cy="35263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82E791-2E05-4E0D-9461-320645FC8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601" y="1622350"/>
            <a:ext cx="3314952" cy="3526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4CF2FE-6054-4289-993A-91E9DA6CD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173" y="1622351"/>
            <a:ext cx="3404428" cy="352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3391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Arial"/>
        <a:cs typeface="Arial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Arial"/>
        <a:cs typeface="Arial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Integral</Template>
  <Company/>
  <PresentationFormat>Widescreen</PresentationFormat>
  <Paragraphs>103</Paragraphs>
  <Slides>33</Slides>
  <Notes>0</Notes>
  <TotalTime>292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baseType="lpstr" size="39">
      <vt:lpstr>Arial</vt:lpstr>
      <vt:lpstr>Tw Cen MT Condensed</vt:lpstr>
      <vt:lpstr>Tw Cen MT</vt:lpstr>
      <vt:lpstr>Wingdings 3</vt:lpstr>
      <vt:lpstr>Gill Sans MT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DELL 5400</dc:creator>
  <cp:lastModifiedBy>Miumi Hp</cp:lastModifiedBy>
  <cp:revision>31</cp:revision>
  <dcterms:created xsi:type="dcterms:W3CDTF">2023-10-15T07:30:25Z</dcterms:created>
  <dcterms:modified xsi:type="dcterms:W3CDTF">2024-10-28T08:28:51Z</dcterms:modified>
</cp:coreProperties>
</file>