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4"/>
  </p:notesMasterIdLst>
  <p:handoutMasterIdLst>
    <p:handoutMasterId r:id="rId25"/>
  </p:handoutMasterIdLst>
  <p:sldIdLst>
    <p:sldId id="289" r:id="rId5"/>
    <p:sldId id="310" r:id="rId6"/>
    <p:sldId id="276" r:id="rId7"/>
    <p:sldId id="300" r:id="rId8"/>
    <p:sldId id="263" r:id="rId9"/>
    <p:sldId id="268" r:id="rId10"/>
    <p:sldId id="302" r:id="rId11"/>
    <p:sldId id="304" r:id="rId12"/>
    <p:sldId id="311" r:id="rId13"/>
    <p:sldId id="312" r:id="rId14"/>
    <p:sldId id="292" r:id="rId15"/>
    <p:sldId id="306" r:id="rId16"/>
    <p:sldId id="307" r:id="rId17"/>
    <p:sldId id="305" r:id="rId18"/>
    <p:sldId id="298" r:id="rId19"/>
    <p:sldId id="308" r:id="rId20"/>
    <p:sldId id="309" r:id="rId21"/>
    <p:sldId id="299"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94" autoAdjust="0"/>
  </p:normalViewPr>
  <p:slideViewPr>
    <p:cSldViewPr snapToGrid="0">
      <p:cViewPr varScale="1">
        <p:scale>
          <a:sx n="71" d="100"/>
          <a:sy n="71" d="100"/>
        </p:scale>
        <p:origin x="70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12/29/2024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71129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19</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7422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12/29/2024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12/29/2024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 id="2147483687" r:id="rId14"/>
    <p:sldLayoutId id="2147483688" r:id="rId15"/>
    <p:sldLayoutId id="2147483691" r:id="rId16"/>
  </p:sldLayoutIdLst>
  <p:txStyles>
    <p:titleStyle>
      <a:lvl1pPr algn="l" defTabSz="914400" rtl="1"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r" defTabSz="914400" rtl="1"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r" defTabSz="914400" rtl="1"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r" defTabSz="914400" rtl="1"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r" defTabSz="914400" rtl="1"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r" defTabSz="914400" rtl="1"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174812" y="4074459"/>
            <a:ext cx="11887199" cy="2581834"/>
          </a:xfrm>
        </p:spPr>
        <p:txBody>
          <a:bodyPr/>
          <a:lstStyle/>
          <a:p>
            <a:pPr algn="ctr"/>
            <a:endParaRPr lang="en-US" sz="2800" dirty="0">
              <a:solidFill>
                <a:schemeClr val="tx1"/>
              </a:solidFill>
            </a:endParaRPr>
          </a:p>
        </p:txBody>
      </p:sp>
      <p:sp>
        <p:nvSpPr>
          <p:cNvPr id="2" name="Rectangle 1">
            <a:extLst>
              <a:ext uri="{FF2B5EF4-FFF2-40B4-BE49-F238E27FC236}">
                <a16:creationId xmlns:a16="http://schemas.microsoft.com/office/drawing/2014/main" id="{499C8D76-7EB3-4758-8DCC-C4CC2DD65067}"/>
              </a:ext>
            </a:extLst>
          </p:cNvPr>
          <p:cNvSpPr/>
          <p:nvPr/>
        </p:nvSpPr>
        <p:spPr>
          <a:xfrm>
            <a:off x="3133165" y="5032169"/>
            <a:ext cx="7809933" cy="800219"/>
          </a:xfrm>
          <a:prstGeom prst="rect">
            <a:avLst/>
          </a:prstGeom>
        </p:spPr>
        <p:txBody>
          <a:bodyPr wrap="square">
            <a:spAutoFit/>
          </a:bodyPr>
          <a:lstStyle/>
          <a:p>
            <a:pPr algn="ctr"/>
            <a:br>
              <a:rPr lang="ar-IQ" sz="2800" i="1" cap="all" dirty="0">
                <a:solidFill>
                  <a:srgbClr val="FFFF00"/>
                </a:solidFill>
                <a:latin typeface="Walbaum Display Light"/>
                <a:ea typeface="+mj-ea"/>
                <a:cs typeface="+mj-cs"/>
              </a:rPr>
            </a:br>
            <a:endParaRPr lang="ar-IQ" dirty="0">
              <a:solidFill>
                <a:srgbClr val="FFFF00"/>
              </a:solidFill>
            </a:endParaRPr>
          </a:p>
        </p:txBody>
      </p:sp>
      <p:pic>
        <p:nvPicPr>
          <p:cNvPr id="3" name="Picture 2">
            <a:extLst>
              <a:ext uri="{FF2B5EF4-FFF2-40B4-BE49-F238E27FC236}">
                <a16:creationId xmlns:a16="http://schemas.microsoft.com/office/drawing/2014/main" id="{6A00CDF5-003B-463A-BC15-4755445057C3}"/>
              </a:ext>
            </a:extLst>
          </p:cNvPr>
          <p:cNvPicPr>
            <a:picLocks noChangeAspect="1"/>
          </p:cNvPicPr>
          <p:nvPr/>
        </p:nvPicPr>
        <p:blipFill>
          <a:blip r:embed="rId3"/>
          <a:stretch>
            <a:fillRect/>
          </a:stretch>
        </p:blipFill>
        <p:spPr>
          <a:xfrm>
            <a:off x="0" y="0"/>
            <a:ext cx="12170420" cy="6858000"/>
          </a:xfrm>
          <a:prstGeom prst="rect">
            <a:avLst/>
          </a:prstGeom>
        </p:spPr>
        <p:style>
          <a:lnRef idx="2">
            <a:schemeClr val="accent1"/>
          </a:lnRef>
          <a:fillRef idx="1">
            <a:schemeClr val="lt1"/>
          </a:fillRef>
          <a:effectRef idx="0">
            <a:schemeClr val="accent1"/>
          </a:effectRef>
          <a:fontRef idx="minor">
            <a:schemeClr val="dk1"/>
          </a:fontRef>
        </p:style>
      </p:pic>
      <p:sp>
        <p:nvSpPr>
          <p:cNvPr id="6" name="Rectangle 5">
            <a:extLst>
              <a:ext uri="{FF2B5EF4-FFF2-40B4-BE49-F238E27FC236}">
                <a16:creationId xmlns:a16="http://schemas.microsoft.com/office/drawing/2014/main" id="{B57126DC-AEF6-4FD2-90AD-DDCB3875C525}"/>
              </a:ext>
            </a:extLst>
          </p:cNvPr>
          <p:cNvSpPr/>
          <p:nvPr/>
        </p:nvSpPr>
        <p:spPr>
          <a:xfrm>
            <a:off x="3518647" y="4377020"/>
            <a:ext cx="8498541" cy="2492990"/>
          </a:xfrm>
          <a:prstGeom prst="rect">
            <a:avLst/>
          </a:prstGeom>
        </p:spPr>
        <p:txBody>
          <a:bodyPr wrap="square">
            <a:spAutoFit/>
          </a:bodyPr>
          <a:lstStyle/>
          <a:p>
            <a:pPr algn="ctr"/>
            <a:br>
              <a:rPr lang="ar-IQ" sz="4400" b="1" i="1" cap="all" dirty="0">
                <a:highlight>
                  <a:srgbClr val="008080"/>
                </a:highlight>
                <a:latin typeface="Walbaum Display Light"/>
              </a:rPr>
            </a:br>
            <a:r>
              <a:rPr lang="ar-IQ" sz="2800" b="1" cap="all" dirty="0">
                <a:highlight>
                  <a:srgbClr val="00FFFF"/>
                </a:highlight>
                <a:latin typeface="Walbaum Display Light"/>
              </a:rPr>
              <a:t>أعداد</a:t>
            </a:r>
            <a:br>
              <a:rPr lang="en-US" sz="4400" b="1" i="1" cap="all" dirty="0">
                <a:highlight>
                  <a:srgbClr val="00FFFF"/>
                </a:highlight>
                <a:latin typeface="Walbaum Display Light"/>
              </a:rPr>
            </a:br>
            <a:r>
              <a:rPr lang="ar-IQ" sz="2800" b="1" i="1" cap="all" dirty="0">
                <a:highlight>
                  <a:srgbClr val="00FFFF"/>
                </a:highlight>
                <a:latin typeface="Walbaum Display Light"/>
              </a:rPr>
              <a:t>م.م علياء كريم عبود</a:t>
            </a:r>
            <a:br>
              <a:rPr lang="ar-IQ" sz="2800" b="1" i="1" cap="all" dirty="0">
                <a:highlight>
                  <a:srgbClr val="00FFFF"/>
                </a:highlight>
                <a:latin typeface="Walbaum Display Light"/>
              </a:rPr>
            </a:br>
            <a:r>
              <a:rPr lang="ar-IQ" sz="2800" b="1" i="1" cap="all" dirty="0">
                <a:highlight>
                  <a:srgbClr val="00FFFF"/>
                </a:highlight>
                <a:latin typeface="Walbaum Display Light"/>
              </a:rPr>
              <a:t>م.م حوراء داوود سلمان</a:t>
            </a:r>
          </a:p>
          <a:p>
            <a:pPr algn="ctr"/>
            <a:r>
              <a:rPr lang="ar-IQ" sz="2800" b="1" i="1" cap="all" dirty="0">
                <a:highlight>
                  <a:srgbClr val="00FFFF"/>
                </a:highlight>
                <a:latin typeface="Walbaum Display Light"/>
              </a:rPr>
              <a:t>قسم العلاج التجريبي –المركز العراقي لبحوث السرطان والوراثة الطبية</a:t>
            </a:r>
            <a:endParaRPr lang="ar-IQ" b="1" dirty="0">
              <a:highlight>
                <a:srgbClr val="00FFFF"/>
              </a:highlight>
            </a:endParaRPr>
          </a:p>
        </p:txBody>
      </p:sp>
      <p:sp>
        <p:nvSpPr>
          <p:cNvPr id="7" name="Rectangle 6">
            <a:extLst>
              <a:ext uri="{FF2B5EF4-FFF2-40B4-BE49-F238E27FC236}">
                <a16:creationId xmlns:a16="http://schemas.microsoft.com/office/drawing/2014/main" id="{4082BF44-3101-446B-BBBF-557D9771884E}"/>
              </a:ext>
            </a:extLst>
          </p:cNvPr>
          <p:cNvSpPr/>
          <p:nvPr/>
        </p:nvSpPr>
        <p:spPr>
          <a:xfrm flipH="1">
            <a:off x="0" y="0"/>
            <a:ext cx="7597588" cy="1196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rgbClr val="FFFF00"/>
                </a:solidFill>
              </a:rPr>
              <a:t>Oncolytic virus and cancer</a:t>
            </a:r>
            <a:endParaRPr lang="ar-IQ" sz="4000" dirty="0">
              <a:solidFill>
                <a:srgbClr val="FFFF00"/>
              </a:solidFill>
            </a:endParaRPr>
          </a:p>
        </p:txBody>
      </p:sp>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7CF1BE-BF52-4666-A2B7-47893565C4BD}"/>
              </a:ext>
            </a:extLst>
          </p:cNvPr>
          <p:cNvSpPr/>
          <p:nvPr/>
        </p:nvSpPr>
        <p:spPr>
          <a:xfrm>
            <a:off x="134470" y="457200"/>
            <a:ext cx="11577918" cy="6370975"/>
          </a:xfrm>
          <a:prstGeom prst="rect">
            <a:avLst/>
          </a:prstGeom>
        </p:spPr>
        <p:txBody>
          <a:bodyPr wrap="square">
            <a:spAutoFit/>
          </a:bodyPr>
          <a:lstStyle/>
          <a:p>
            <a:pPr>
              <a:lnSpc>
                <a:spcPct val="150000"/>
              </a:lnSpc>
            </a:pPr>
            <a:r>
              <a:rPr lang="en-US" sz="2000" b="1" dirty="0">
                <a:solidFill>
                  <a:schemeClr val="tx2">
                    <a:lumMod val="75000"/>
                    <a:lumOff val="25000"/>
                  </a:schemeClr>
                </a:solidFill>
                <a:latin typeface="-apple-system"/>
              </a:rPr>
              <a:t>Tissue Culture   </a:t>
            </a:r>
          </a:p>
          <a:p>
            <a:pPr>
              <a:lnSpc>
                <a:spcPct val="150000"/>
              </a:lnSpc>
            </a:pPr>
            <a:r>
              <a:rPr lang="en-US" sz="2000" dirty="0"/>
              <a:t>Cell culture is most widely used in diagnostic virology for cultivation and assays of viruses.</a:t>
            </a:r>
          </a:p>
          <a:p>
            <a:pPr>
              <a:lnSpc>
                <a:spcPct val="150000"/>
              </a:lnSpc>
            </a:pPr>
            <a:r>
              <a:rPr lang="en-US" sz="2000" dirty="0"/>
              <a:t>The tissue culture was first applied in diagnostic virology in 1913.</a:t>
            </a:r>
          </a:p>
          <a:p>
            <a:pPr>
              <a:lnSpc>
                <a:spcPct val="150000"/>
              </a:lnSpc>
            </a:pPr>
            <a:r>
              <a:rPr lang="en-US" sz="2000" dirty="0"/>
              <a:t>Ex: vaccinia virus by culture in tissues of rabbit cornea.</a:t>
            </a:r>
          </a:p>
          <a:p>
            <a:pPr>
              <a:lnSpc>
                <a:spcPct val="150000"/>
              </a:lnSpc>
            </a:pPr>
            <a:r>
              <a:rPr lang="en-US" sz="2000" b="1" dirty="0">
                <a:solidFill>
                  <a:schemeClr val="tx2">
                    <a:lumMod val="75000"/>
                    <a:lumOff val="25000"/>
                  </a:schemeClr>
                </a:solidFill>
              </a:rPr>
              <a:t>Organ Culture</a:t>
            </a:r>
            <a:endParaRPr lang="en-US" sz="2000" dirty="0">
              <a:solidFill>
                <a:schemeClr val="tx2">
                  <a:lumMod val="75000"/>
                  <a:lumOff val="25000"/>
                </a:schemeClr>
              </a:solidFill>
            </a:endParaRPr>
          </a:p>
          <a:p>
            <a:pPr>
              <a:lnSpc>
                <a:spcPct val="150000"/>
              </a:lnSpc>
            </a:pPr>
            <a:r>
              <a:rPr lang="en-US" sz="2000" dirty="0"/>
              <a:t>This was used for the isolation of some viruses, which appear to show affinity for certain tissue organs. For example, coronavirus, a respiratory pathogen, was isolated in the tracheal organ culture.</a:t>
            </a:r>
          </a:p>
          <a:p>
            <a:pPr>
              <a:lnSpc>
                <a:spcPct val="150000"/>
              </a:lnSpc>
            </a:pPr>
            <a:r>
              <a:rPr lang="en-US" sz="2000" b="1" dirty="0">
                <a:solidFill>
                  <a:schemeClr val="tx2">
                    <a:lumMod val="75000"/>
                    <a:lumOff val="25000"/>
                  </a:schemeClr>
                </a:solidFill>
              </a:rPr>
              <a:t>Cell Culture </a:t>
            </a:r>
            <a:r>
              <a:rPr lang="en-US" sz="2000" b="1" dirty="0"/>
              <a:t>: </a:t>
            </a:r>
            <a:r>
              <a:rPr lang="en-US" sz="2000" dirty="0"/>
              <a:t>is now routinely used for </a:t>
            </a:r>
            <a:r>
              <a:rPr lang="en-US" sz="2000"/>
              <a:t>growing viruses tissues </a:t>
            </a:r>
            <a:r>
              <a:rPr lang="en-US" sz="2000" dirty="0"/>
              <a:t>are dissociated into component cells by treatment with proteolytic enzymes (trypsin )the cells are then washed, counted, and suspended in a growth medium containing essential amino acids and vitamins, salts, glucose. This medium is supplemented by up to 5% of fetal calf serum and antibiotics divide to form a confluent monolayer sheet of cells covering the surface within a week. The latter is useful for growth of some fastidious viruses</a:t>
            </a:r>
          </a:p>
          <a:p>
            <a:pPr>
              <a:lnSpc>
                <a:spcPct val="150000"/>
              </a:lnSpc>
            </a:pPr>
            <a:endParaRPr lang="en-US" sz="2000" dirty="0"/>
          </a:p>
          <a:p>
            <a:endParaRPr lang="en-US" b="0" i="0" dirty="0">
              <a:solidFill>
                <a:srgbClr val="000000"/>
              </a:solidFill>
              <a:effectLst/>
              <a:latin typeface="-apple-system"/>
            </a:endParaRPr>
          </a:p>
        </p:txBody>
      </p:sp>
    </p:spTree>
    <p:extLst>
      <p:ext uri="{BB962C8B-B14F-4D97-AF65-F5344CB8AC3E}">
        <p14:creationId xmlns:p14="http://schemas.microsoft.com/office/powerpoint/2010/main" val="323709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038E4-11AD-4328-B2CC-E26FC7418CD5}"/>
              </a:ext>
            </a:extLst>
          </p:cNvPr>
          <p:cNvSpPr/>
          <p:nvPr/>
        </p:nvSpPr>
        <p:spPr>
          <a:xfrm>
            <a:off x="107577" y="186131"/>
            <a:ext cx="6158753" cy="6001643"/>
          </a:xfrm>
          <a:prstGeom prst="rect">
            <a:avLst/>
          </a:prstGeom>
        </p:spPr>
        <p:txBody>
          <a:bodyPr wrap="square">
            <a:spAutoFit/>
          </a:bodyPr>
          <a:lstStyle/>
          <a:p>
            <a:pPr algn="ctr"/>
            <a:r>
              <a:rPr lang="en-US" sz="2400" b="1"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Newcastle Disease Virus (NDV):</a:t>
            </a:r>
          </a:p>
          <a:p>
            <a:r>
              <a:rPr lang="en-US" sz="2400" dirty="0">
                <a:latin typeface="Calibri" panose="020F0502020204030204" pitchFamily="34" charset="0"/>
                <a:ea typeface="Calibri" panose="020F0502020204030204" pitchFamily="34" charset="0"/>
                <a:cs typeface="+mj-cs"/>
              </a:rPr>
              <a:t>Family a paramyxovirus, genus Avulavirus.</a:t>
            </a:r>
          </a:p>
          <a:p>
            <a:pPr algn="just"/>
            <a:r>
              <a:rPr lang="en-US" sz="2400" dirty="0">
                <a:latin typeface="Calibri" panose="020F0502020204030204" pitchFamily="34" charset="0"/>
                <a:ea typeface="Calibri" panose="020F0502020204030204" pitchFamily="34" charset="0"/>
                <a:cs typeface="+mj-cs"/>
              </a:rPr>
              <a:t>capable of causing serve respiratory, gastrointestinal, and neurological disorders in birds. As a cytoplasmic virus that does not integrate into the host genome or undergo recombination. , is a single-stranded, negative sense RNA virus with a lipid bilayer. The genome is composed of six transcriptional units that encode six main viral proteins: nucleocapsid protein (NP), phosphoprotein (P), matrix protein (M), fusion protein (F),</a:t>
            </a:r>
          </a:p>
          <a:p>
            <a:pPr algn="just"/>
            <a:r>
              <a:rPr lang="en-US" sz="2400" dirty="0">
                <a:latin typeface="Calibri" panose="020F0502020204030204" pitchFamily="34" charset="0"/>
                <a:ea typeface="Calibri" panose="020F0502020204030204" pitchFamily="34" charset="0"/>
                <a:cs typeface="+mj-cs"/>
              </a:rPr>
              <a:t>hemagglutinin-neuraminidase protein (HN), and large polymerase protein (L). </a:t>
            </a:r>
            <a:endParaRPr lang="en-US" sz="2400" dirty="0">
              <a:cs typeface="+mj-cs"/>
            </a:endParaRPr>
          </a:p>
          <a:p>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ar-IQ" sz="2400" dirty="0"/>
          </a:p>
        </p:txBody>
      </p:sp>
      <p:pic>
        <p:nvPicPr>
          <p:cNvPr id="3" name="Picture 2">
            <a:extLst>
              <a:ext uri="{FF2B5EF4-FFF2-40B4-BE49-F238E27FC236}">
                <a16:creationId xmlns:a16="http://schemas.microsoft.com/office/drawing/2014/main" id="{3AF9ED09-5EC7-47FF-9E5E-D99F416664D9}"/>
              </a:ext>
            </a:extLst>
          </p:cNvPr>
          <p:cNvPicPr>
            <a:picLocks noChangeAspect="1"/>
          </p:cNvPicPr>
          <p:nvPr/>
        </p:nvPicPr>
        <p:blipFill>
          <a:blip r:embed="rId2"/>
          <a:stretch>
            <a:fillRect/>
          </a:stretch>
        </p:blipFill>
        <p:spPr>
          <a:xfrm>
            <a:off x="6387353" y="672353"/>
            <a:ext cx="5804647" cy="5029200"/>
          </a:xfrm>
          <a:prstGeom prst="rect">
            <a:avLst/>
          </a:prstGeom>
        </p:spPr>
      </p:pic>
    </p:spTree>
    <p:extLst>
      <p:ext uri="{BB962C8B-B14F-4D97-AF65-F5344CB8AC3E}">
        <p14:creationId xmlns:p14="http://schemas.microsoft.com/office/powerpoint/2010/main" val="357182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D91CF-A91C-4456-8CEF-E7668E59FB66}"/>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4668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3283CB-5B9D-45CA-85DB-E6E703BE26DF}"/>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66807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E73585C5-FD32-4496-BA52-0D828DE32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2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801DD-783C-4A0A-8E92-C808D8C7C4AE}"/>
              </a:ext>
            </a:extLst>
          </p:cNvPr>
          <p:cNvSpPr/>
          <p:nvPr/>
        </p:nvSpPr>
        <p:spPr>
          <a:xfrm>
            <a:off x="565760" y="583718"/>
            <a:ext cx="9586770" cy="6093976"/>
          </a:xfrm>
          <a:prstGeom prst="rect">
            <a:avLst/>
          </a:prstGeom>
        </p:spPr>
        <p:txBody>
          <a:bodyPr wrap="square">
            <a:spAutoFit/>
          </a:bodyPr>
          <a:lstStyle/>
          <a:p>
            <a:r>
              <a:rPr lang="en-US" sz="2400" dirty="0">
                <a:solidFill>
                  <a:srgbClr val="FF0000"/>
                </a:solidFill>
              </a:rPr>
              <a:t>Application of NDV in Tumor Therapy</a:t>
            </a:r>
          </a:p>
          <a:p>
            <a:endParaRPr lang="en-US" sz="2400" dirty="0">
              <a:solidFill>
                <a:srgbClr val="FF0000"/>
              </a:solidFill>
            </a:endParaRPr>
          </a:p>
          <a:p>
            <a:pPr>
              <a:lnSpc>
                <a:spcPct val="150000"/>
              </a:lnSpc>
            </a:pPr>
            <a:r>
              <a:rPr lang="en-US" sz="2400" b="1" dirty="0">
                <a:cs typeface="A Noor" panose="00000400000000000000" pitchFamily="2" charset="-78"/>
              </a:rPr>
              <a:t>Since the oncolytic properties of NDV were discovered in the 1950s, it has been widely used in preclinical research as a novel anticancer drug for a variety of solid tumors and resistant tumors, such as gastric cancer, liver cancer, lung cancer , breast cancer , cervical cancer , prostate cancer , colorectal cancer , and glioblastoma. The first report of using NDV to treat a human cancer (acute leukemia) was published in 1964, and the patient experienced a brief anti-leukemic effect and clinical symptom remission. In 1965, Cassel et al. used the NDV as an antitumor agent to treat cervical cancer and the results showed extensive tumor shedding.</a:t>
            </a:r>
            <a:endParaRPr lang="en-US" sz="2400" dirty="0">
              <a:cs typeface="A Noor" panose="00000400000000000000" pitchFamily="2" charset="-78"/>
            </a:endParaRPr>
          </a:p>
          <a:p>
            <a:endParaRPr lang="en-US" dirty="0"/>
          </a:p>
          <a:p>
            <a:endParaRPr lang="en-US" dirty="0"/>
          </a:p>
          <a:p>
            <a:endParaRPr lang="en-US" dirty="0"/>
          </a:p>
        </p:txBody>
      </p:sp>
    </p:spTree>
    <p:extLst>
      <p:ext uri="{BB962C8B-B14F-4D97-AF65-F5344CB8AC3E}">
        <p14:creationId xmlns:p14="http://schemas.microsoft.com/office/powerpoint/2010/main" val="134262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53730-175B-4AB4-86BA-79392D6D7FE4}"/>
              </a:ext>
            </a:extLst>
          </p:cNvPr>
          <p:cNvSpPr/>
          <p:nvPr/>
        </p:nvSpPr>
        <p:spPr>
          <a:xfrm>
            <a:off x="255494" y="349625"/>
            <a:ext cx="11134165" cy="6159536"/>
          </a:xfrm>
          <a:prstGeom prst="rect">
            <a:avLst/>
          </a:prstGeom>
        </p:spPr>
        <p:txBody>
          <a:bodyPr wrap="square">
            <a:spAutoFit/>
          </a:bodyPr>
          <a:lstStyle/>
          <a:p>
            <a:r>
              <a:rPr lang="en-US" sz="2400" b="1" dirty="0">
                <a:solidFill>
                  <a:srgbClr val="333333"/>
                </a:solidFill>
                <a:latin typeface="Guardian TextSans Web"/>
              </a:rPr>
              <a:t>Delivery</a:t>
            </a:r>
          </a:p>
          <a:p>
            <a:pPr>
              <a:lnSpc>
                <a:spcPct val="150000"/>
              </a:lnSpc>
            </a:pPr>
            <a:r>
              <a:rPr lang="en-US" sz="2400" dirty="0">
                <a:solidFill>
                  <a:srgbClr val="333333"/>
                </a:solidFill>
                <a:latin typeface="Guardian TextSans Web"/>
              </a:rPr>
              <a:t>Therapeutic delivery of OVs is dependent on virus and tumor type. Most often, OVs are injected directly into the tumor site. For example, tumors of the brain are treated using local delivery by multiple injections during surgery. Other, more accessible tumors can be treated with multiple doses and multiple injection sites over time. The experience with </a:t>
            </a:r>
            <a:r>
              <a:rPr lang="en-US" sz="2400" dirty="0" err="1">
                <a:solidFill>
                  <a:srgbClr val="333333"/>
                </a:solidFill>
                <a:latin typeface="Guardian TextSans Web"/>
              </a:rPr>
              <a:t>talimogene</a:t>
            </a:r>
            <a:r>
              <a:rPr lang="en-US" sz="2400" dirty="0">
                <a:solidFill>
                  <a:srgbClr val="333333"/>
                </a:solidFill>
                <a:latin typeface="Guardian TextSans Web"/>
              </a:rPr>
              <a:t> provides an indication that OV administration at a single tumor site can lead to regression of distant tumors, implying that the induction of local antitumor immunity can have systemic effects. Intravenous injection is also commonly used and allows systemic administration to multiple tumor sites. Cellular carriers may also be used, which may protect the virus from recognition by the host immune system before reaching the tumor.</a:t>
            </a:r>
            <a:endParaRPr lang="en-US" sz="2400" b="0" i="0" dirty="0">
              <a:solidFill>
                <a:srgbClr val="333333"/>
              </a:solidFill>
              <a:effectLst/>
              <a:latin typeface="Guardian TextSans Web"/>
            </a:endParaRPr>
          </a:p>
        </p:txBody>
      </p:sp>
    </p:spTree>
    <p:extLst>
      <p:ext uri="{BB962C8B-B14F-4D97-AF65-F5344CB8AC3E}">
        <p14:creationId xmlns:p14="http://schemas.microsoft.com/office/powerpoint/2010/main" val="226748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DAA1E-CD9E-4651-9097-895EA1540521}"/>
              </a:ext>
            </a:extLst>
          </p:cNvPr>
          <p:cNvPicPr>
            <a:picLocks noChangeAspect="1"/>
          </p:cNvPicPr>
          <p:nvPr/>
        </p:nvPicPr>
        <p:blipFill>
          <a:blip r:embed="rId2"/>
          <a:stretch>
            <a:fillRect/>
          </a:stretch>
        </p:blipFill>
        <p:spPr>
          <a:xfrm>
            <a:off x="4356847" y="-591670"/>
            <a:ext cx="8485093" cy="5284694"/>
          </a:xfrm>
          <a:prstGeom prst="rect">
            <a:avLst/>
          </a:prstGeom>
        </p:spPr>
      </p:pic>
      <p:sp>
        <p:nvSpPr>
          <p:cNvPr id="3" name="Rectangle 2">
            <a:extLst>
              <a:ext uri="{FF2B5EF4-FFF2-40B4-BE49-F238E27FC236}">
                <a16:creationId xmlns:a16="http://schemas.microsoft.com/office/drawing/2014/main" id="{839A4C1F-1FDE-4223-B876-39E8F9EBA8C3}"/>
              </a:ext>
            </a:extLst>
          </p:cNvPr>
          <p:cNvSpPr/>
          <p:nvPr/>
        </p:nvSpPr>
        <p:spPr>
          <a:xfrm>
            <a:off x="1465728" y="5351930"/>
            <a:ext cx="9157447" cy="646331"/>
          </a:xfrm>
          <a:prstGeom prst="rect">
            <a:avLst/>
          </a:prstGeom>
        </p:spPr>
        <p:txBody>
          <a:bodyPr wrap="square">
            <a:spAutoFit/>
          </a:bodyPr>
          <a:lstStyle/>
          <a:p>
            <a:r>
              <a:rPr lang="en-US" b="1" dirty="0">
                <a:solidFill>
                  <a:srgbClr val="262626"/>
                </a:solidFill>
                <a:latin typeface="Inter Var"/>
              </a:rPr>
              <a:t>During the development of oncolytic virus, many drug delivery routes have been investigated, including hepatic arterial infusion (HAI), intertumoral (IT), intravenous (IV) injection</a:t>
            </a:r>
            <a:endParaRPr lang="ar-IQ" b="1" dirty="0"/>
          </a:p>
        </p:txBody>
      </p:sp>
    </p:spTree>
    <p:extLst>
      <p:ext uri="{BB962C8B-B14F-4D97-AF65-F5344CB8AC3E}">
        <p14:creationId xmlns:p14="http://schemas.microsoft.com/office/powerpoint/2010/main" val="77008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21AA4D-0E3F-4F4A-AE8A-C01B0C8D07E4}"/>
              </a:ext>
            </a:extLst>
          </p:cNvPr>
          <p:cNvSpPr/>
          <p:nvPr/>
        </p:nvSpPr>
        <p:spPr>
          <a:xfrm>
            <a:off x="627528" y="1223247"/>
            <a:ext cx="11434483" cy="3785652"/>
          </a:xfrm>
          <a:prstGeom prst="rect">
            <a:avLst/>
          </a:prstGeom>
        </p:spPr>
        <p:txBody>
          <a:bodyPr wrap="square">
            <a:spAutoFit/>
          </a:bodyPr>
          <a:lstStyle/>
          <a:p>
            <a:r>
              <a:rPr lang="en-US" sz="2400" dirty="0">
                <a:solidFill>
                  <a:srgbClr val="FF0000"/>
                </a:solidFill>
              </a:rPr>
              <a:t>References:</a:t>
            </a:r>
          </a:p>
          <a:p>
            <a:r>
              <a:rPr lang="en-US" dirty="0"/>
              <a:t>1- Burman, B.; Pesci, G.; </a:t>
            </a:r>
            <a:r>
              <a:rPr lang="en-US" dirty="0" err="1"/>
              <a:t>Zamarin</a:t>
            </a:r>
            <a:r>
              <a:rPr lang="en-US" dirty="0"/>
              <a:t>, D. Newcastle Disease Virus at the Forefront of Cancer Immunotherapy. Cancers 2020, 12, 3552.</a:t>
            </a:r>
          </a:p>
          <a:p>
            <a:endParaRPr lang="en-US" dirty="0"/>
          </a:p>
          <a:p>
            <a:r>
              <a:rPr lang="en-US" dirty="0"/>
              <a:t>2-Zhan, Y.; Yu, S.; Yang, S.; </a:t>
            </a:r>
            <a:r>
              <a:rPr lang="en-US" dirty="0" err="1"/>
              <a:t>Qiu</a:t>
            </a:r>
            <a:r>
              <a:rPr lang="en-US" dirty="0"/>
              <a:t>, X.; Meng, C.; Tan, L.; Song, C.; Liao, Y.; Liu, W.; Sun, Y.; et al. Newcastle Disease virus infection</a:t>
            </a:r>
          </a:p>
          <a:p>
            <a:r>
              <a:rPr lang="en-US" dirty="0"/>
              <a:t>activates PI3K/</a:t>
            </a:r>
            <a:r>
              <a:rPr lang="en-US" dirty="0" err="1"/>
              <a:t>Akt</a:t>
            </a:r>
            <a:r>
              <a:rPr lang="en-US" dirty="0"/>
              <a:t>/mTOR and p38 MAPK/Mnk1 pathways to benefit viral mRNA translation via interaction of the viral NP</a:t>
            </a:r>
          </a:p>
          <a:p>
            <a:r>
              <a:rPr lang="en-US" dirty="0"/>
              <a:t>protein and host eIF4E. </a:t>
            </a:r>
            <a:r>
              <a:rPr lang="en-US" dirty="0" err="1"/>
              <a:t>PLoS</a:t>
            </a:r>
            <a:r>
              <a:rPr lang="en-US" dirty="0"/>
              <a:t> </a:t>
            </a:r>
            <a:r>
              <a:rPr lang="en-US" dirty="0" err="1"/>
              <a:t>Pathog</a:t>
            </a:r>
            <a:r>
              <a:rPr lang="en-US" dirty="0"/>
              <a:t>. 2020, 16, e1008610.</a:t>
            </a:r>
          </a:p>
          <a:p>
            <a:endParaRPr lang="en-US" dirty="0"/>
          </a:p>
          <a:p>
            <a:r>
              <a:rPr lang="en-US" dirty="0"/>
              <a:t>3-Burke, S.; </a:t>
            </a:r>
            <a:r>
              <a:rPr lang="en-US" dirty="0" err="1"/>
              <a:t>Shergold</a:t>
            </a:r>
            <a:r>
              <a:rPr lang="en-US" dirty="0"/>
              <a:t>, A.; Elder, M.J.; Whitworth, J.; Cheng, X.; </a:t>
            </a:r>
            <a:r>
              <a:rPr lang="en-US" dirty="0" err="1"/>
              <a:t>Jin</a:t>
            </a:r>
            <a:r>
              <a:rPr lang="en-US" dirty="0"/>
              <a:t>, H.; Wilkinson, R.W.; Harper, J.; Carroll, D.K. Oncolytic Newcastle</a:t>
            </a:r>
          </a:p>
          <a:p>
            <a:r>
              <a:rPr lang="en-US" dirty="0"/>
              <a:t>disease virus activation of the innate immune response and priming of antitumor adaptive responses in vitro. Cancer Immunol.</a:t>
            </a:r>
          </a:p>
          <a:p>
            <a:r>
              <a:rPr lang="en-US" dirty="0" err="1"/>
              <a:t>Immunother</a:t>
            </a:r>
            <a:r>
              <a:rPr lang="en-US" dirty="0"/>
              <a:t>. 2020, 69, 1015–1027.</a:t>
            </a:r>
          </a:p>
          <a:p>
            <a:endParaRPr lang="en-US" dirty="0"/>
          </a:p>
          <a:p>
            <a:r>
              <a:rPr lang="en-US" dirty="0"/>
              <a:t>4- Huang, F.; Dai, C.; Zhang, Y.; Zhao, Y.; Wang, Y.; Ru, G. Development of Molecular Mechanisms and Their Application on</a:t>
            </a:r>
          </a:p>
          <a:p>
            <a:r>
              <a:rPr lang="en-US" dirty="0"/>
              <a:t>Oncolytic Newcastle Disease Virus in Cancer Therapy. Front. Mol. </a:t>
            </a:r>
            <a:r>
              <a:rPr lang="en-US" dirty="0" err="1"/>
              <a:t>Biosci</a:t>
            </a:r>
            <a:r>
              <a:rPr lang="en-US" dirty="0"/>
              <a:t>. 2022, 9, 889403</a:t>
            </a:r>
            <a:endParaRPr lang="ar-IQ" dirty="0"/>
          </a:p>
        </p:txBody>
      </p:sp>
    </p:spTree>
    <p:extLst>
      <p:ext uri="{BB962C8B-B14F-4D97-AF65-F5344CB8AC3E}">
        <p14:creationId xmlns:p14="http://schemas.microsoft.com/office/powerpoint/2010/main" val="93639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2598203" y="1290918"/>
            <a:ext cx="4902843" cy="1317812"/>
          </a:xfrm>
          <a:noFill/>
        </p:spPr>
        <p:txBody>
          <a:bodyPr anchor="b"/>
          <a:lstStyle/>
          <a:p>
            <a:pPr algn="ctr"/>
            <a:r>
              <a:rPr lang="en-US" sz="5400" dirty="0"/>
              <a:t>THANK YOU</a:t>
            </a:r>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DFA5DC-A0E9-44C8-A52B-2A6F7FDF2E9B}"/>
              </a:ext>
            </a:extLst>
          </p:cNvPr>
          <p:cNvSpPr/>
          <p:nvPr/>
        </p:nvSpPr>
        <p:spPr>
          <a:xfrm>
            <a:off x="190502" y="1333444"/>
            <a:ext cx="7785846" cy="5013424"/>
          </a:xfrm>
          <a:prstGeom prst="rect">
            <a:avLst/>
          </a:prstGeom>
        </p:spPr>
        <p:txBody>
          <a:bodyPr wrap="square">
            <a:spAutoFit/>
          </a:bodyPr>
          <a:lstStyle/>
          <a:p>
            <a:pPr>
              <a:lnSpc>
                <a:spcPct val="150000"/>
              </a:lnSpc>
            </a:pPr>
            <a:r>
              <a:rPr lang="en-US" sz="2400" dirty="0">
                <a:cs typeface="+mj-cs"/>
              </a:rPr>
              <a:t>Oncolytic viruses usually divided into 2 main categories, </a:t>
            </a:r>
            <a:r>
              <a:rPr lang="en-US" sz="2400" b="1" dirty="0">
                <a:cs typeface="+mj-cs"/>
              </a:rPr>
              <a:t>i.e</a:t>
            </a:r>
            <a:r>
              <a:rPr lang="en-US" sz="2400" dirty="0">
                <a:cs typeface="+mj-cs"/>
              </a:rPr>
              <a:t>., </a:t>
            </a:r>
            <a:r>
              <a:rPr lang="en-US" sz="2400" b="1" dirty="0">
                <a:cs typeface="+mj-cs"/>
              </a:rPr>
              <a:t>naturally occurring </a:t>
            </a:r>
            <a:r>
              <a:rPr lang="en-US" sz="2400" dirty="0">
                <a:cs typeface="+mj-cs"/>
              </a:rPr>
              <a:t>and </a:t>
            </a:r>
            <a:r>
              <a:rPr lang="en-US" sz="2400" b="1" dirty="0">
                <a:cs typeface="+mj-cs"/>
              </a:rPr>
              <a:t>genetically modified OVs</a:t>
            </a:r>
            <a:r>
              <a:rPr lang="en-US" sz="2400" dirty="0">
                <a:cs typeface="+mj-cs"/>
              </a:rPr>
              <a:t>. Genetically modified viruses are obtained using genetic engineering technology to engineer common viruses and disable their ability to infect normal cells, which allows the specific lysis of tumor cells. OVs retain the high invasiveness, robust replication in tumors, whereas viral growth and replication are inhibited in healthy cells. tumor cells have an abnormal metabolism and a differential microenvironment compared to normal cells.</a:t>
            </a:r>
            <a:endParaRPr lang="ar-IQ" sz="2400" dirty="0">
              <a:cs typeface="+mj-cs"/>
            </a:endParaRPr>
          </a:p>
        </p:txBody>
      </p:sp>
      <p:pic>
        <p:nvPicPr>
          <p:cNvPr id="2050" name="Picture 2" descr="Oncolytic Virus Cancer Therapy: A New Era in Cancer Treatment">
            <a:extLst>
              <a:ext uri="{FF2B5EF4-FFF2-40B4-BE49-F238E27FC236}">
                <a16:creationId xmlns:a16="http://schemas.microsoft.com/office/drawing/2014/main" id="{5C5FCCE2-78C2-4CB8-A00F-A64D8DEFC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576" y="1535181"/>
            <a:ext cx="4083424" cy="4609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1B3FA0-7601-41B9-A4CA-106579E839BF}"/>
              </a:ext>
            </a:extLst>
          </p:cNvPr>
          <p:cNvSpPr/>
          <p:nvPr/>
        </p:nvSpPr>
        <p:spPr>
          <a:xfrm>
            <a:off x="110836" y="358926"/>
            <a:ext cx="11970327" cy="958660"/>
          </a:xfrm>
          <a:prstGeom prst="rect">
            <a:avLst/>
          </a:prstGeom>
        </p:spPr>
        <p:txBody>
          <a:bodyPr wrap="square">
            <a:spAutoFit/>
          </a:bodyPr>
          <a:lstStyle/>
          <a:p>
            <a:pPr>
              <a:lnSpc>
                <a:spcPct val="150000"/>
              </a:lnSpc>
            </a:pPr>
            <a:r>
              <a:rPr lang="en-US" sz="2000" b="1" dirty="0">
                <a:solidFill>
                  <a:srgbClr val="333333"/>
                </a:solidFill>
                <a:latin typeface="PT Serif"/>
              </a:rPr>
              <a:t>Oncolytic viruses (OVs</a:t>
            </a:r>
            <a:r>
              <a:rPr lang="en-US" sz="2000" dirty="0">
                <a:solidFill>
                  <a:srgbClr val="333333"/>
                </a:solidFill>
                <a:latin typeface="PT Serif"/>
              </a:rPr>
              <a:t>) :are organisms able to identify, infect, and lyse different cells in the tumor environment, aiming to decrease the tumor progression</a:t>
            </a:r>
            <a:r>
              <a:rPr lang="en-US" sz="2000" dirty="0">
                <a:latin typeface="PT Serif"/>
              </a:rPr>
              <a:t>.</a:t>
            </a:r>
            <a:endParaRPr lang="ar-IQ" sz="2000" dirty="0">
              <a:latin typeface="PT Serif"/>
            </a:endParaRPr>
          </a:p>
        </p:txBody>
      </p:sp>
    </p:spTree>
    <p:extLst>
      <p:ext uri="{BB962C8B-B14F-4D97-AF65-F5344CB8AC3E}">
        <p14:creationId xmlns:p14="http://schemas.microsoft.com/office/powerpoint/2010/main" val="405280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793375" y="275104"/>
            <a:ext cx="8821271" cy="1869142"/>
          </a:xfrm>
          <a:noFill/>
        </p:spPr>
        <p:txBody>
          <a:bodyPr anchor="b"/>
          <a:lstStyle/>
          <a:p>
            <a:pPr rtl="0">
              <a:lnSpc>
                <a:spcPct val="150000"/>
              </a:lnSpc>
            </a:pPr>
            <a:br>
              <a:rPr lang="en-US" sz="2400" b="1" dirty="0">
                <a:solidFill>
                  <a:srgbClr val="C00000"/>
                </a:solidFill>
              </a:rPr>
            </a:br>
            <a:br>
              <a:rPr lang="en-US" sz="2400" b="1" dirty="0">
                <a:solidFill>
                  <a:srgbClr val="C00000"/>
                </a:solidFill>
              </a:rPr>
            </a:br>
            <a:br>
              <a:rPr lang="en-US" sz="2400" b="1" dirty="0">
                <a:solidFill>
                  <a:srgbClr val="C00000"/>
                </a:solidFill>
              </a:rPr>
            </a:br>
            <a:r>
              <a:rPr lang="en-US" sz="2400" b="1" dirty="0">
                <a:solidFill>
                  <a:srgbClr val="C00000"/>
                </a:solidFill>
              </a:rPr>
              <a:t>Commonly Used Oncolytic Viruses</a:t>
            </a:r>
            <a:br>
              <a:rPr lang="en-US" sz="2400" dirty="0"/>
            </a:br>
            <a:br>
              <a:rPr lang="en-US" sz="2400" dirty="0"/>
            </a:br>
            <a:endParaRPr lang="en-US" b="1" dirty="0"/>
          </a:p>
        </p:txBody>
      </p:sp>
      <p:pic>
        <p:nvPicPr>
          <p:cNvPr id="8196" name="Picture 4" descr="Classification of families of oncolytic viruses (OVs) according to the... |  Download Scientific Diagram">
            <a:extLst>
              <a:ext uri="{FF2B5EF4-FFF2-40B4-BE49-F238E27FC236}">
                <a16:creationId xmlns:a16="http://schemas.microsoft.com/office/drawing/2014/main" id="{FDB7F674-F84B-4045-B5F0-8F19F6E3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9710"/>
            <a:ext cx="12192000" cy="576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80A24-1FA3-4584-8050-6B45EA97E983}"/>
              </a:ext>
            </a:extLst>
          </p:cNvPr>
          <p:cNvSpPr/>
          <p:nvPr/>
        </p:nvSpPr>
        <p:spPr>
          <a:xfrm>
            <a:off x="107576" y="240804"/>
            <a:ext cx="8243048" cy="686341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Mechanisms of Oncolytic Virus (OV) Action :</a:t>
            </a:r>
          </a:p>
          <a:p>
            <a:pPr algn="just"/>
            <a:r>
              <a:rPr lang="en-US" sz="2000" dirty="0">
                <a:latin typeface="Arial" panose="020B0604020202020204" pitchFamily="34" charset="0"/>
                <a:cs typeface="Arial" panose="020B0604020202020204" pitchFamily="34" charset="0"/>
              </a:rPr>
              <a:t>OV therapy is driven by several factors.</a:t>
            </a:r>
          </a:p>
          <a:p>
            <a:pPr algn="just"/>
            <a:r>
              <a:rPr lang="en-US" sz="2000" dirty="0">
                <a:latin typeface="Arial" panose="020B0604020202020204" pitchFamily="34" charset="0"/>
                <a:cs typeface="Arial" panose="020B0604020202020204" pitchFamily="34" charset="0"/>
              </a:rPr>
              <a:t> </a:t>
            </a:r>
          </a:p>
          <a:p>
            <a:pPr algn="just"/>
            <a:r>
              <a:rPr lang="en-US" sz="2000" dirty="0">
                <a:latin typeface="Arial" panose="020B0604020202020204" pitchFamily="34" charset="0"/>
                <a:cs typeface="Arial" panose="020B0604020202020204" pitchFamily="34" charset="0"/>
              </a:rPr>
              <a:t>The first of these is cellular entry via virus-specific receptor. A specific viral entry receptor is often highly expressed on tumor cells.</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Second, rapid cell division in tumor cells with high metabolic and replicative activity may support increased viral replication compared with normal cells.</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Third, many tumor cells have deficiencies in antiviral type I interferon signaling, therefore supporting selective virus replication.</a:t>
            </a:r>
          </a:p>
          <a:p>
            <a:pPr algn="just"/>
            <a:endParaRPr lang="en-US" sz="2000" dirty="0">
              <a:latin typeface="Arial" panose="020B0604020202020204" pitchFamily="34" charset="0"/>
              <a:cs typeface="Arial" panose="020B0604020202020204" pitchFamily="34" charset="0"/>
            </a:endParaRPr>
          </a:p>
          <a:p>
            <a:r>
              <a:rPr lang="en-US" sz="2000" b="1" dirty="0"/>
              <a:t>**</a:t>
            </a:r>
            <a:r>
              <a:rPr lang="en-US" sz="2400" dirty="0"/>
              <a:t>Talimogene (T-VEC) </a:t>
            </a:r>
            <a:r>
              <a:rPr lang="en-US" sz="2400" dirty="0">
                <a:cs typeface="A Noor" panose="00000400000000000000" pitchFamily="2" charset="-78"/>
              </a:rPr>
              <a:t> treatment using a weakened form of the cold sore virus(</a:t>
            </a:r>
            <a:r>
              <a:rPr lang="en-US" sz="2400" dirty="0"/>
              <a:t>Herpes simplex virus)</a:t>
            </a:r>
            <a:r>
              <a:rPr lang="en-US" sz="2400" dirty="0">
                <a:cs typeface="A Noor" panose="00000400000000000000" pitchFamily="2" charset="-78"/>
              </a:rPr>
              <a:t> for melanoma or the lymph nodes, and can’t be removed with surgery approved by FDA</a:t>
            </a:r>
            <a:br>
              <a:rPr lang="en-US" sz="2400" dirty="0">
                <a:solidFill>
                  <a:srgbClr val="C00000"/>
                </a:solidFill>
                <a:latin typeface="Arial" panose="020B0604020202020204" pitchFamily="34" charset="0"/>
                <a:ea typeface="Calibri" panose="020F0502020204030204" pitchFamily="34" charset="0"/>
              </a:rPr>
            </a:br>
            <a:endParaRPr lang="en-US" sz="2400" dirty="0">
              <a:solidFill>
                <a:srgbClr val="C00000"/>
              </a:solidFill>
              <a:latin typeface="Arial" panose="020B0604020202020204" pitchFamily="34" charset="0"/>
            </a:endParaRPr>
          </a:p>
          <a:p>
            <a:endParaRPr lang="en-US" sz="2000" dirty="0"/>
          </a:p>
          <a:p>
            <a:endParaRPr lang="en-US" sz="2000" dirty="0"/>
          </a:p>
          <a:p>
            <a:endParaRPr lang="en-US" sz="2000" dirty="0"/>
          </a:p>
          <a:p>
            <a:r>
              <a:rPr lang="en-US" sz="2000" dirty="0"/>
              <a:t> </a:t>
            </a:r>
            <a:endParaRPr lang="ar-IQ" sz="2000" dirty="0"/>
          </a:p>
        </p:txBody>
      </p:sp>
      <p:pic>
        <p:nvPicPr>
          <p:cNvPr id="3" name="Picture 2">
            <a:extLst>
              <a:ext uri="{FF2B5EF4-FFF2-40B4-BE49-F238E27FC236}">
                <a16:creationId xmlns:a16="http://schemas.microsoft.com/office/drawing/2014/main" id="{4D3090C4-3653-4EFA-9B5E-52AD3EEE13A9}"/>
              </a:ext>
            </a:extLst>
          </p:cNvPr>
          <p:cNvPicPr>
            <a:picLocks noChangeAspect="1"/>
          </p:cNvPicPr>
          <p:nvPr/>
        </p:nvPicPr>
        <p:blipFill>
          <a:blip r:embed="rId2"/>
          <a:stretch>
            <a:fillRect/>
          </a:stretch>
        </p:blipFill>
        <p:spPr>
          <a:xfrm>
            <a:off x="8243048" y="739588"/>
            <a:ext cx="3760694" cy="5015753"/>
          </a:xfrm>
          <a:prstGeom prst="rect">
            <a:avLst/>
          </a:prstGeom>
        </p:spPr>
      </p:pic>
    </p:spTree>
    <p:extLst>
      <p:ext uri="{BB962C8B-B14F-4D97-AF65-F5344CB8AC3E}">
        <p14:creationId xmlns:p14="http://schemas.microsoft.com/office/powerpoint/2010/main" val="427987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16BDCF-CA92-42C0-9F6B-47C3D5C68FA8}"/>
              </a:ext>
            </a:extLst>
          </p:cNvPr>
          <p:cNvPicPr>
            <a:picLocks noChangeAspect="1"/>
          </p:cNvPicPr>
          <p:nvPr/>
        </p:nvPicPr>
        <p:blipFill>
          <a:blip r:embed="rId3"/>
          <a:stretch>
            <a:fillRect/>
          </a:stretch>
        </p:blipFill>
        <p:spPr>
          <a:xfrm>
            <a:off x="0" y="0"/>
            <a:ext cx="6373905" cy="7174006"/>
          </a:xfrm>
          <a:prstGeom prst="rect">
            <a:avLst/>
          </a:prstGeom>
        </p:spPr>
      </p:pic>
      <p:pic>
        <p:nvPicPr>
          <p:cNvPr id="2" name="Picture 1">
            <a:extLst>
              <a:ext uri="{FF2B5EF4-FFF2-40B4-BE49-F238E27FC236}">
                <a16:creationId xmlns:a16="http://schemas.microsoft.com/office/drawing/2014/main" id="{BA4858C3-5621-4D5D-BC5D-9EF9CC42C967}"/>
              </a:ext>
            </a:extLst>
          </p:cNvPr>
          <p:cNvPicPr>
            <a:picLocks noChangeAspect="1"/>
          </p:cNvPicPr>
          <p:nvPr/>
        </p:nvPicPr>
        <p:blipFill>
          <a:blip r:embed="rId4"/>
          <a:stretch>
            <a:fillRect/>
          </a:stretch>
        </p:blipFill>
        <p:spPr>
          <a:xfrm>
            <a:off x="6468035" y="0"/>
            <a:ext cx="5723965" cy="6952130"/>
          </a:xfrm>
          <a:prstGeom prst="rect">
            <a:avLst/>
          </a:prstGeom>
        </p:spPr>
      </p:pic>
    </p:spTree>
    <p:extLst>
      <p:ext uri="{BB962C8B-B14F-4D97-AF65-F5344CB8AC3E}">
        <p14:creationId xmlns:p14="http://schemas.microsoft.com/office/powerpoint/2010/main" val="273724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27A6AF-93AC-457E-9320-9868319A1B2B}"/>
              </a:ext>
            </a:extLst>
          </p:cNvPr>
          <p:cNvSpPr/>
          <p:nvPr/>
        </p:nvSpPr>
        <p:spPr>
          <a:xfrm>
            <a:off x="300317" y="143983"/>
            <a:ext cx="10578354" cy="5228354"/>
          </a:xfrm>
          <a:prstGeom prst="rect">
            <a:avLst/>
          </a:prstGeom>
        </p:spPr>
        <p:txBody>
          <a:bodyPr wrap="square">
            <a:spAutoFit/>
          </a:bodyPr>
          <a:lstStyle/>
          <a:p>
            <a:pPr>
              <a:lnSpc>
                <a:spcPct val="107000"/>
              </a:lnSpc>
              <a:spcBef>
                <a:spcPts val="200"/>
              </a:spcBef>
            </a:pPr>
            <a:r>
              <a:rPr lang="en-US" sz="28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Combination Therapies of </a:t>
            </a:r>
            <a:r>
              <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rPr>
              <a:t>Oncolytic viruses with:</a:t>
            </a:r>
          </a:p>
          <a:p>
            <a:pPr marL="457200" lvl="0" indent="-457200">
              <a:lnSpc>
                <a:spcPct val="107000"/>
              </a:lnSpc>
              <a:spcAft>
                <a:spcPts val="800"/>
              </a:spcAft>
              <a:buSzPts val="1000"/>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Immune checkpoint inhibitors.</a:t>
            </a:r>
          </a:p>
          <a:p>
            <a:pPr marL="457200" lvl="0" indent="-457200">
              <a:lnSpc>
                <a:spcPct val="107000"/>
              </a:lnSpc>
              <a:spcAft>
                <a:spcPts val="800"/>
              </a:spcAft>
              <a:buSzPts val="1000"/>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Chemotherapy.</a:t>
            </a:r>
          </a:p>
          <a:p>
            <a:pPr marL="457200" lvl="0" indent="-457200">
              <a:lnSpc>
                <a:spcPct val="107000"/>
              </a:lnSpc>
              <a:spcAft>
                <a:spcPts val="800"/>
              </a:spcAft>
              <a:buSzPts val="1000"/>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Radiotherapy.</a:t>
            </a:r>
          </a:p>
          <a:p>
            <a:pPr>
              <a:lnSpc>
                <a:spcPct val="107000"/>
              </a:lnSpc>
              <a:spcBef>
                <a:spcPts val="200"/>
              </a:spcBef>
            </a:pPr>
            <a:r>
              <a:rPr lang="en-US" sz="2800" b="1" dirty="0">
                <a:solidFill>
                  <a:schemeClr val="accent1">
                    <a:lumMod val="75000"/>
                  </a:schemeClr>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Advantages of Oncolytic Viruses</a:t>
            </a:r>
          </a:p>
          <a:p>
            <a:pPr marL="342900" lvl="0" indent="-342900">
              <a:lnSpc>
                <a:spcPct val="107000"/>
              </a:lnSpc>
              <a:spcAft>
                <a:spcPts val="80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Arial" panose="020B0604020202020204" pitchFamily="34" charset="0"/>
              </a:rPr>
              <a:t>Selectivity for cancer cells.</a:t>
            </a:r>
          </a:p>
          <a:p>
            <a:pPr marL="342900" lvl="0" indent="-342900">
              <a:lnSpc>
                <a:spcPct val="107000"/>
              </a:lnSpc>
              <a:spcAft>
                <a:spcPts val="80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Arial" panose="020B0604020202020204" pitchFamily="34" charset="0"/>
              </a:rPr>
              <a:t>Immune stimulation.</a:t>
            </a:r>
          </a:p>
          <a:p>
            <a:pPr marL="342900" lvl="0" indent="-342900">
              <a:lnSpc>
                <a:spcPct val="107000"/>
              </a:lnSpc>
              <a:spcAft>
                <a:spcPts val="80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Arial" panose="020B0604020202020204" pitchFamily="34" charset="0"/>
              </a:rPr>
              <a:t>Synergy with other treatments.</a:t>
            </a: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Disadvantage of oncolytic virus therapy:</a:t>
            </a:r>
          </a:p>
          <a:p>
            <a:pPr marL="342900" lvl="0" indent="-342900">
              <a:lnSpc>
                <a:spcPct val="107000"/>
              </a:lnSpc>
              <a:spcAft>
                <a:spcPts val="800"/>
              </a:spcAft>
              <a:buSzPts val="1000"/>
              <a:buFont typeface="Symbol" panose="05050102010706020507" pitchFamily="18" charset="2"/>
              <a:buChar char=""/>
              <a:tabLst>
                <a:tab pos="4572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Delivery deep ,resistance mechanism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97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79ECA7-B073-4C0D-B693-E2F433352E69}"/>
              </a:ext>
            </a:extLst>
          </p:cNvPr>
          <p:cNvSpPr/>
          <p:nvPr/>
        </p:nvSpPr>
        <p:spPr>
          <a:xfrm>
            <a:off x="0" y="349624"/>
            <a:ext cx="12192000" cy="5724644"/>
          </a:xfrm>
          <a:prstGeom prst="rect">
            <a:avLst/>
          </a:prstGeom>
        </p:spPr>
        <p:txBody>
          <a:bodyPr wrap="square">
            <a:spAutoFit/>
          </a:bodyPr>
          <a:lstStyle/>
          <a:p>
            <a:r>
              <a:rPr lang="en-US" sz="2400" dirty="0">
                <a:solidFill>
                  <a:srgbClr val="0070C0"/>
                </a:solidFill>
                <a:latin typeface="Guardian TextSans Web"/>
              </a:rPr>
              <a:t>A range of viruses has been investigated as potential cancer therapeutics:</a:t>
            </a:r>
          </a:p>
          <a:p>
            <a:pPr>
              <a:lnSpc>
                <a:spcPct val="200000"/>
              </a:lnSpc>
            </a:pPr>
            <a:r>
              <a:rPr lang="en-US" sz="2400" b="1" dirty="0"/>
              <a:t>1-Herpesvirus: </a:t>
            </a:r>
            <a:r>
              <a:rPr lang="en-US" sz="2400" dirty="0"/>
              <a:t>Intertumoral injection of talimogene  led to significant increase response in patients with melanoma compared with controls </a:t>
            </a:r>
          </a:p>
          <a:p>
            <a:pPr>
              <a:lnSpc>
                <a:spcPct val="200000"/>
              </a:lnSpc>
            </a:pPr>
            <a:r>
              <a:rPr lang="en-US" sz="2400" b="1" dirty="0"/>
              <a:t>2-Adenovirus: </a:t>
            </a:r>
            <a:r>
              <a:rPr lang="en-US" sz="2400" dirty="0"/>
              <a:t>approved for treatment of head and neck cancer in China under the name H101</a:t>
            </a:r>
          </a:p>
          <a:p>
            <a:pPr>
              <a:lnSpc>
                <a:spcPct val="200000"/>
              </a:lnSpc>
            </a:pPr>
            <a:r>
              <a:rPr lang="en-US" sz="2400" b="1" dirty="0"/>
              <a:t>3</a:t>
            </a:r>
            <a:r>
              <a:rPr lang="en-US" sz="2400" dirty="0"/>
              <a:t>-</a:t>
            </a:r>
            <a:r>
              <a:rPr lang="en-US" sz="2400" b="1" dirty="0"/>
              <a:t>Vaccinia Virus: </a:t>
            </a:r>
            <a:r>
              <a:rPr lang="en-US" sz="2400" dirty="0"/>
              <a:t>Pexa-Vec is based on the vaccinia vaccine strain engineered to express human tested in more than 300 patients. increased survival in patients with liver cancer after intravenous injection.</a:t>
            </a:r>
          </a:p>
          <a:p>
            <a:pPr>
              <a:lnSpc>
                <a:spcPct val="200000"/>
              </a:lnSpc>
            </a:pPr>
            <a:r>
              <a:rPr lang="en-US" sz="2400" b="1" dirty="0"/>
              <a:t>4-Measles</a:t>
            </a:r>
            <a:r>
              <a:rPr lang="en-US" sz="2400" dirty="0"/>
              <a:t> </a:t>
            </a:r>
            <a:r>
              <a:rPr lang="en-US" sz="2400" b="1" dirty="0"/>
              <a:t>virus</a:t>
            </a:r>
            <a:r>
              <a:rPr lang="en-US" sz="2400" dirty="0"/>
              <a:t> causes syncytia formation and cell death. </a:t>
            </a:r>
          </a:p>
          <a:p>
            <a:br>
              <a:rPr lang="en-US" b="1" dirty="0"/>
            </a:br>
            <a:endParaRPr lang="en-US" dirty="0"/>
          </a:p>
          <a:p>
            <a:endParaRPr lang="ar-IQ" dirty="0"/>
          </a:p>
        </p:txBody>
      </p:sp>
    </p:spTree>
    <p:extLst>
      <p:ext uri="{BB962C8B-B14F-4D97-AF65-F5344CB8AC3E}">
        <p14:creationId xmlns:p14="http://schemas.microsoft.com/office/powerpoint/2010/main" val="2362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A6A310-4BEE-4223-802B-CE214C39391E}"/>
              </a:ext>
            </a:extLst>
          </p:cNvPr>
          <p:cNvSpPr/>
          <p:nvPr/>
        </p:nvSpPr>
        <p:spPr>
          <a:xfrm>
            <a:off x="363070" y="644840"/>
            <a:ext cx="11658601" cy="5014321"/>
          </a:xfrm>
          <a:prstGeom prst="rect">
            <a:avLst/>
          </a:prstGeom>
        </p:spPr>
        <p:txBody>
          <a:bodyPr wrap="square">
            <a:spAutoFit/>
          </a:bodyPr>
          <a:lstStyle/>
          <a:p>
            <a:pPr>
              <a:lnSpc>
                <a:spcPct val="150000"/>
              </a:lnSpc>
            </a:pPr>
            <a:r>
              <a:rPr lang="en-US" sz="2400" b="1" dirty="0"/>
              <a:t>5-Coxsackievirus:</a:t>
            </a:r>
            <a:r>
              <a:rPr lang="en-US" sz="2400" dirty="0"/>
              <a:t>under the name Cavatak leads to a robust immune response in melanoma. </a:t>
            </a:r>
          </a:p>
          <a:p>
            <a:pPr>
              <a:lnSpc>
                <a:spcPct val="150000"/>
              </a:lnSpc>
            </a:pPr>
            <a:r>
              <a:rPr lang="en-US" sz="2400" b="1" dirty="0"/>
              <a:t>6-Polio Virus :</a:t>
            </a:r>
            <a:r>
              <a:rPr lang="en-US" sz="2400" dirty="0"/>
              <a:t>has oncolytic properties in brain tumors .PVS-RIPO is a cytotoxic and immunostimulatory virus and clinical responses in glioblastoma.</a:t>
            </a:r>
          </a:p>
          <a:p>
            <a:pPr>
              <a:lnSpc>
                <a:spcPct val="150000"/>
              </a:lnSpc>
            </a:pPr>
            <a:r>
              <a:rPr lang="en-US" sz="2400" b="1" dirty="0"/>
              <a:t>7-Reovirus: </a:t>
            </a:r>
            <a:r>
              <a:rPr lang="en-US" sz="2400" dirty="0"/>
              <a:t> usually produces mild symptoms in humans and can readily enter human cells and activate innate and adaptive immune systems. Is marketed as Reolysin and has been examined in clinical trials alone in a range of cancers. Reolysin was given drug status for the treatment of malignant glioblastoma by the FDA in 2015.</a:t>
            </a:r>
          </a:p>
          <a:p>
            <a:pPr>
              <a:lnSpc>
                <a:spcPct val="150000"/>
              </a:lnSpc>
            </a:pPr>
            <a:r>
              <a:rPr lang="en-US" sz="2400" b="1" dirty="0"/>
              <a:t>8-Parvovirus</a:t>
            </a:r>
            <a:r>
              <a:rPr lang="en-US" sz="2400" dirty="0"/>
              <a:t>. parvovirus H1 (ParvOryx) in recurrent glioblastoma has been completed and this agent is currently in trials for metastatic pancreatic cancer.</a:t>
            </a:r>
          </a:p>
        </p:txBody>
      </p:sp>
    </p:spTree>
    <p:extLst>
      <p:ext uri="{BB962C8B-B14F-4D97-AF65-F5344CB8AC3E}">
        <p14:creationId xmlns:p14="http://schemas.microsoft.com/office/powerpoint/2010/main" val="327880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0FAC3-971A-49E8-A89C-5A7250623631}"/>
              </a:ext>
            </a:extLst>
          </p:cNvPr>
          <p:cNvSpPr/>
          <p:nvPr/>
        </p:nvSpPr>
        <p:spPr>
          <a:xfrm>
            <a:off x="0" y="-198355"/>
            <a:ext cx="9453282" cy="7056355"/>
          </a:xfrm>
          <a:prstGeom prst="rect">
            <a:avLst/>
          </a:prstGeom>
        </p:spPr>
        <p:txBody>
          <a:bodyPr wrap="square">
            <a:spAutoFit/>
          </a:bodyPr>
          <a:lstStyle/>
          <a:p>
            <a:pPr>
              <a:lnSpc>
                <a:spcPct val="150000"/>
              </a:lnSpc>
            </a:pPr>
            <a:r>
              <a:rPr lang="en-US" sz="2400" b="1" dirty="0">
                <a:solidFill>
                  <a:schemeClr val="tx2">
                    <a:lumMod val="75000"/>
                    <a:lumOff val="25000"/>
                  </a:schemeClr>
                </a:solidFill>
              </a:rPr>
              <a:t>Virus Cultivation </a:t>
            </a:r>
            <a:r>
              <a:rPr lang="en-US" b="1" dirty="0"/>
              <a:t>:</a:t>
            </a:r>
            <a:r>
              <a:rPr lang="en-US" sz="2000" dirty="0"/>
              <a:t>Viruses are obligate intracellular parasites so they depend on host for their survival.</a:t>
            </a:r>
          </a:p>
          <a:p>
            <a:pPr>
              <a:lnSpc>
                <a:spcPct val="150000"/>
              </a:lnSpc>
            </a:pPr>
            <a:r>
              <a:rPr lang="en-US" sz="2000" dirty="0"/>
              <a:t>They cannot be grown in non-living culture media or on agar plates alone, they must require living cells to support their replication.</a:t>
            </a:r>
          </a:p>
          <a:p>
            <a:pPr>
              <a:lnSpc>
                <a:spcPct val="150000"/>
              </a:lnSpc>
            </a:pPr>
            <a:r>
              <a:rPr lang="en-US" sz="2000" dirty="0"/>
              <a:t>Embryonated chick egg was used first for cultivation of viruses by Goodpasture in 1931. The method  developed by Burnet was used for cultivation of viruses in different sites of the embryonated egg. Usually, 8–11 days’ old chick eggs are used for culture of viruses. The viruses are isolated in different sites of the egg, such as yolk sac, amniotic cavity, and allantoic cavity, and Chorioallantoic membrane (CAM).</a:t>
            </a:r>
            <a:r>
              <a:rPr lang="en-US" b="1" dirty="0"/>
              <a:t> </a:t>
            </a:r>
          </a:p>
          <a:p>
            <a:pPr>
              <a:lnSpc>
                <a:spcPct val="150000"/>
              </a:lnSpc>
            </a:pPr>
            <a:r>
              <a:rPr lang="en-US" sz="2000" b="1" dirty="0"/>
              <a:t>Yolk sac:</a:t>
            </a:r>
            <a:r>
              <a:rPr lang="en-US" sz="2000" dirty="0"/>
              <a:t> Yolk sac inoculation is used for cultivation of West Nile virus. </a:t>
            </a:r>
          </a:p>
          <a:p>
            <a:pPr>
              <a:lnSpc>
                <a:spcPct val="150000"/>
              </a:lnSpc>
            </a:pPr>
            <a:r>
              <a:rPr lang="en-US" sz="2000" b="1" dirty="0"/>
              <a:t>Amniotic cavity:</a:t>
            </a:r>
            <a:r>
              <a:rPr lang="en-US" sz="2000" dirty="0"/>
              <a:t> Inoculation in the amniotic cavity is used mainly for primary isolation of influenza virus.</a:t>
            </a:r>
          </a:p>
          <a:p>
            <a:pPr>
              <a:lnSpc>
                <a:spcPct val="150000"/>
              </a:lnSpc>
            </a:pPr>
            <a:r>
              <a:rPr lang="en-US" sz="2000" b="1" dirty="0"/>
              <a:t>Allantoic cavity:</a:t>
            </a:r>
            <a:r>
              <a:rPr lang="en-US" sz="2000" dirty="0"/>
              <a:t> Inoculation in the allantoic cavity is used for serial passages and for obtaining large quantities of virus, such as  yellow fever virus, Newcastle disease virus.</a:t>
            </a:r>
          </a:p>
          <a:p>
            <a:pPr>
              <a:lnSpc>
                <a:spcPct val="150000"/>
              </a:lnSpc>
            </a:pPr>
            <a:r>
              <a:rPr lang="en-US" sz="2000" b="1" dirty="0"/>
              <a:t>Chorioallantoic membrane</a:t>
            </a:r>
            <a:r>
              <a:rPr lang="en-US" sz="2000" dirty="0"/>
              <a:t> (CAM) </a:t>
            </a:r>
            <a:r>
              <a:rPr lang="en-US" sz="2000" b="1" dirty="0"/>
              <a:t>:</a:t>
            </a:r>
            <a:r>
              <a:rPr lang="en-US" sz="2000" dirty="0"/>
              <a:t> Inoculation of some viruses on CAM such </a:t>
            </a:r>
            <a:r>
              <a:rPr lang="en-US" sz="2000" dirty="0" err="1"/>
              <a:t>as:pox</a:t>
            </a:r>
            <a:r>
              <a:rPr lang="en-US" sz="2000" dirty="0"/>
              <a:t> viruses</a:t>
            </a:r>
            <a:r>
              <a:rPr lang="en-US" dirty="0"/>
              <a:t>,</a:t>
            </a:r>
            <a:endParaRPr lang="ar-IQ" b="1" dirty="0"/>
          </a:p>
        </p:txBody>
      </p:sp>
      <p:pic>
        <p:nvPicPr>
          <p:cNvPr id="4" name="Picture 3">
            <a:extLst>
              <a:ext uri="{FF2B5EF4-FFF2-40B4-BE49-F238E27FC236}">
                <a16:creationId xmlns:a16="http://schemas.microsoft.com/office/drawing/2014/main" id="{D638D50F-56B3-4DA5-A76F-E23D0C098A8F}"/>
              </a:ext>
            </a:extLst>
          </p:cNvPr>
          <p:cNvPicPr>
            <a:picLocks noChangeAspect="1"/>
          </p:cNvPicPr>
          <p:nvPr/>
        </p:nvPicPr>
        <p:blipFill rotWithShape="1">
          <a:blip r:embed="rId2"/>
          <a:srcRect r="53778"/>
          <a:stretch/>
        </p:blipFill>
        <p:spPr>
          <a:xfrm>
            <a:off x="9359153" y="1831880"/>
            <a:ext cx="2832847" cy="3600731"/>
          </a:xfrm>
          <a:prstGeom prst="rect">
            <a:avLst/>
          </a:prstGeom>
        </p:spPr>
      </p:pic>
    </p:spTree>
    <p:extLst>
      <p:ext uri="{BB962C8B-B14F-4D97-AF65-F5344CB8AC3E}">
        <p14:creationId xmlns:p14="http://schemas.microsoft.com/office/powerpoint/2010/main" val="1524679156"/>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{0CCE1105-6143-49CA-BF38-6BCE00ACB132}tf22797433_win32</Template>
  <TotalTime>1436</TotalTime>
  <Words>1549</Words>
  <Application>Microsoft Office PowerPoint</Application>
  <PresentationFormat>Widescreen</PresentationFormat>
  <Paragraphs>85</Paragraphs>
  <Slides>19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-apple-system</vt:lpstr>
      <vt:lpstr>Aptos</vt:lpstr>
      <vt:lpstr>Arial</vt:lpstr>
      <vt:lpstr>Calibri</vt:lpstr>
      <vt:lpstr>Calibri Light</vt:lpstr>
      <vt:lpstr>Guardian TextSans Web</vt:lpstr>
      <vt:lpstr>Inter Var</vt:lpstr>
      <vt:lpstr>PT Serif</vt:lpstr>
      <vt:lpstr>Symbol</vt:lpstr>
      <vt:lpstr>Univers Condensed Light</vt:lpstr>
      <vt:lpstr>Walbaum Display Light</vt:lpstr>
      <vt:lpstr>AngleLinesVTI</vt:lpstr>
      <vt:lpstr>PowerPoint Presentation</vt:lpstr>
      <vt:lpstr>PowerPoint Presentation</vt:lpstr>
      <vt:lpstr>   Commonly Used Oncolytic Viruses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Oncolytic Viruses in Cancer Therapy  اعداد م.م علياء كريم عبود م.م حوراء داوود سلمان قسم العلاج التجريبي</dc:title>
  <dc:creator>alyaa kareem</dc:creator>
  <cp:lastModifiedBy>alyaa kareem</cp:lastModifiedBy>
  <cp:revision>20</cp:revision>
  <dcterms:created xsi:type="dcterms:W3CDTF">2024-12-07T17:04:25Z</dcterms:created>
  <dcterms:modified xsi:type="dcterms:W3CDTF">2024-12-29T08:23:47Z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