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65" r:id="rId2"/>
    <p:sldId id="257" r:id="rId3"/>
    <p:sldId id="260" r:id="rId4"/>
    <p:sldId id="258" r:id="rId5"/>
    <p:sldId id="262" r:id="rId6"/>
    <p:sldId id="259" r:id="rId7"/>
    <p:sldId id="263" r:id="rId8"/>
    <p:sldId id="275"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1" clrIdx="0">
    <p:extLst>
      <p:ext uri="{19B8F6BF-5375-455C-9EA6-DF929625EA0E}">
        <p15:presenceInfo xmlns:p15="http://schemas.microsoft.com/office/powerpoint/2012/main" userId="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57983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558089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755222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9377260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500477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11/29/2022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056605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11/29/2022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173980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936760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28185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B61BEF0D-F0BB-DE4B-95CE-6DB70DBA9567}" type="datetimeFigureOut">
              <a:rPr lang="en-US" smtClean="0"/>
              <a:pPr/>
              <a:t>11/29/2022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51543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97025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11/29/2022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771505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11/29/2022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12677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B61BEF0D-F0BB-DE4B-95CE-6DB70DBA9567}" type="datetimeFigureOut">
              <a:rPr lang="en-US" smtClean="0"/>
              <a:pPr/>
              <a:t>11/29/2022</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896778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61BEF0D-F0BB-DE4B-95CE-6DB70DBA9567}" type="datetimeFigureOut">
              <a:rPr lang="en-US" smtClean="0"/>
              <a:pPr/>
              <a:t>11/29/2022</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60496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B61BEF0D-F0BB-DE4B-95CE-6DB70DBA9567}" type="datetimeFigureOut">
              <a:rPr lang="en-US" smtClean="0"/>
              <a:pPr/>
              <a:t>11/29/2022</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15442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02534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61BEF0D-F0BB-DE4B-95CE-6DB70DBA9567}" type="datetimeFigureOut">
              <a:rPr lang="en-US" smtClean="0"/>
              <a:pPr/>
              <a:t>11/29/2022</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6184809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1" eaLnBrk="1" latinLnBrk="0" hangingPunct="1">
        <a:spcBef>
          <a:spcPct val="0"/>
        </a:spcBef>
        <a:buNone/>
        <a:defRPr sz="4200" b="0" i="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BAC1D-E880-4B0D-A577-44D9B7721D1D}"/>
              </a:ext>
            </a:extLst>
          </p:cNvPr>
          <p:cNvSpPr>
            <a:spLocks noGrp="1"/>
          </p:cNvSpPr>
          <p:nvPr>
            <p:ph type="title"/>
          </p:nvPr>
        </p:nvSpPr>
        <p:spPr/>
        <p:txBody>
          <a:bodyPr/>
          <a:lstStyle/>
          <a:p>
            <a:pPr algn="ctr"/>
            <a:br>
              <a:rPr lang="ar-IQ" dirty="0"/>
            </a:br>
            <a:r>
              <a:rPr lang="en-US" dirty="0"/>
              <a:t>In vitro Cytotoxic Assay</a:t>
            </a:r>
            <a:endParaRPr lang="ar-IQ" dirty="0"/>
          </a:p>
        </p:txBody>
      </p:sp>
      <p:sp>
        <p:nvSpPr>
          <p:cNvPr id="3" name="Content Placeholder 2">
            <a:extLst>
              <a:ext uri="{FF2B5EF4-FFF2-40B4-BE49-F238E27FC236}">
                <a16:creationId xmlns:a16="http://schemas.microsoft.com/office/drawing/2014/main" id="{680887FF-1F3D-453F-A163-5EDB73F10390}"/>
              </a:ext>
            </a:extLst>
          </p:cNvPr>
          <p:cNvSpPr>
            <a:spLocks noGrp="1"/>
          </p:cNvSpPr>
          <p:nvPr>
            <p:ph idx="1"/>
          </p:nvPr>
        </p:nvSpPr>
        <p:spPr/>
        <p:txBody>
          <a:bodyPr>
            <a:normAutofit/>
          </a:bodyPr>
          <a:lstStyle/>
          <a:p>
            <a:r>
              <a:rPr lang="en-US" sz="5400" b="1" dirty="0"/>
              <a:t>Cytotoxic Assay on Cell Lines:               </a:t>
            </a:r>
          </a:p>
          <a:p>
            <a:pPr marL="0" indent="0">
              <a:buNone/>
            </a:pPr>
            <a:r>
              <a:rPr lang="ar-IQ" sz="5400" b="1" dirty="0"/>
              <a:t>م. د. امال محمد علي</a:t>
            </a:r>
            <a:endParaRPr lang="ar-IQ" sz="5400" b="1" dirty="0">
              <a:solidFill>
                <a:schemeClr val="tx1"/>
              </a:solidFill>
            </a:endParaRPr>
          </a:p>
          <a:p>
            <a:r>
              <a:rPr lang="en-US" sz="5400" dirty="0"/>
              <a:t>2022  </a:t>
            </a:r>
            <a:endParaRPr lang="ar-IQ" sz="5400" dirty="0"/>
          </a:p>
        </p:txBody>
      </p:sp>
    </p:spTree>
    <p:extLst>
      <p:ext uri="{BB962C8B-B14F-4D97-AF65-F5344CB8AC3E}">
        <p14:creationId xmlns:p14="http://schemas.microsoft.com/office/powerpoint/2010/main" val="639946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185C3-1EE5-4F10-9C06-739C327CE1F4}"/>
              </a:ext>
            </a:extLst>
          </p:cNvPr>
          <p:cNvSpPr>
            <a:spLocks noGrp="1"/>
          </p:cNvSpPr>
          <p:nvPr>
            <p:ph type="title"/>
          </p:nvPr>
        </p:nvSpPr>
        <p:spPr/>
        <p:txBody>
          <a:bodyPr/>
          <a:lstStyle/>
          <a:p>
            <a:endParaRPr lang="ar-IQ"/>
          </a:p>
        </p:txBody>
      </p:sp>
      <p:sp>
        <p:nvSpPr>
          <p:cNvPr id="3" name="Content Placeholder 2">
            <a:extLst>
              <a:ext uri="{FF2B5EF4-FFF2-40B4-BE49-F238E27FC236}">
                <a16:creationId xmlns:a16="http://schemas.microsoft.com/office/drawing/2014/main" id="{79C2B20E-5E88-4974-B541-EA2AFD7D9A41}"/>
              </a:ext>
            </a:extLst>
          </p:cNvPr>
          <p:cNvSpPr>
            <a:spLocks noGrp="1"/>
          </p:cNvSpPr>
          <p:nvPr>
            <p:ph idx="1"/>
          </p:nvPr>
        </p:nvSpPr>
        <p:spPr/>
        <p:txBody>
          <a:bodyPr>
            <a:normAutofit fontScale="92500"/>
          </a:bodyPr>
          <a:lstStyle/>
          <a:p>
            <a:pPr algn="l">
              <a:lnSpc>
                <a:spcPct val="150000"/>
              </a:lnSpc>
            </a:pPr>
            <a:r>
              <a:rPr lang="en-US" sz="2400" dirty="0">
                <a:latin typeface="Times New Roman" panose="02020603050405020304" pitchFamily="18" charset="0"/>
                <a:cs typeface="Times New Roman" panose="02020603050405020304" pitchFamily="18" charset="0"/>
              </a:rPr>
              <a:t>This step was prepared under aseptic conditions according to                (</a:t>
            </a:r>
            <a:r>
              <a:rPr lang="en-US" sz="2400" dirty="0" err="1">
                <a:latin typeface="Times New Roman" panose="02020603050405020304" pitchFamily="18" charset="0"/>
                <a:cs typeface="Times New Roman" panose="02020603050405020304" pitchFamily="18" charset="0"/>
              </a:rPr>
              <a:t>Freshney</a:t>
            </a:r>
            <a:r>
              <a:rPr lang="en-US" sz="2400" dirty="0">
                <a:latin typeface="Times New Roman" panose="02020603050405020304" pitchFamily="18" charset="0"/>
                <a:cs typeface="Times New Roman" panose="02020603050405020304" pitchFamily="18" charset="0"/>
              </a:rPr>
              <a:t>, 2001). </a:t>
            </a:r>
          </a:p>
          <a:p>
            <a:pPr algn="l">
              <a:lnSpc>
                <a:spcPct val="150000"/>
              </a:lnSpc>
            </a:pPr>
            <a:r>
              <a:rPr lang="en-US" sz="2400" dirty="0">
                <a:latin typeface="Times New Roman" panose="02020603050405020304" pitchFamily="18" charset="0"/>
                <a:cs typeface="Times New Roman" panose="02020603050405020304" pitchFamily="18" charset="0"/>
              </a:rPr>
              <a:t>All extracts were prepared for microtitration assay by dissolving 0.01g of each extract in 10ml of solvent(0.1ml DMSO + 9.9ml DDW, the stock concentration is 1000µg/ml) and filtered by 0.22µ Millipore filter,  Then each extract being ready to be used as stocks. From each stocks four double fold concentrations were made (62.5, 125, 250, 500µg/ml).</a:t>
            </a:r>
            <a:endParaRPr lang="ar-IQ"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64148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0628C-2A22-4E40-939D-FD6BBD78484D}"/>
              </a:ext>
            </a:extLst>
          </p:cNvPr>
          <p:cNvSpPr>
            <a:spLocks noGrp="1"/>
          </p:cNvSpPr>
          <p:nvPr>
            <p:ph type="title"/>
          </p:nvPr>
        </p:nvSpPr>
        <p:spPr/>
        <p:txBody>
          <a:bodyPr/>
          <a:lstStyle/>
          <a:p>
            <a:endParaRPr lang="ar-IQ"/>
          </a:p>
        </p:txBody>
      </p:sp>
      <p:sp>
        <p:nvSpPr>
          <p:cNvPr id="3" name="Content Placeholder 2">
            <a:extLst>
              <a:ext uri="{FF2B5EF4-FFF2-40B4-BE49-F238E27FC236}">
                <a16:creationId xmlns:a16="http://schemas.microsoft.com/office/drawing/2014/main" id="{D76F0EDE-BB43-4ABC-A4A0-2C2107E7EB90}"/>
              </a:ext>
            </a:extLst>
          </p:cNvPr>
          <p:cNvSpPr>
            <a:spLocks noGrp="1"/>
          </p:cNvSpPr>
          <p:nvPr>
            <p:ph idx="1"/>
          </p:nvPr>
        </p:nvSpPr>
        <p:spPr/>
        <p:txBody>
          <a:bodyPr>
            <a:normAutofit lnSpcReduction="10000"/>
          </a:bodyPr>
          <a:lstStyle/>
          <a:p>
            <a:endParaRPr lang="ar-IQ" dirty="0"/>
          </a:p>
          <a:p>
            <a:pPr algn="l">
              <a:lnSpc>
                <a:spcPct val="150000"/>
              </a:lnSpc>
            </a:pPr>
            <a:r>
              <a:rPr lang="en-US" sz="2400" dirty="0">
                <a:latin typeface="Times New Roman" panose="02020603050405020304" pitchFamily="18" charset="0"/>
                <a:cs typeface="Times New Roman" panose="02020603050405020304" pitchFamily="18" charset="0"/>
              </a:rPr>
              <a:t>When the cells are in the exponential phase exactly in population doubling time (PDT), which the cells in full of its activity (depending on the growth curve of each cell lines). The cells were collected after adding trypsin/versine (2-3ml) not more than 10 min. and then concentrated into known volume with SFM as described in (3.5.1.8). Cells were counted as described in (3.6.4.2) in order to get a final concentration of 1x105 cell/well. </a:t>
            </a:r>
            <a:endParaRPr lang="ar-IQ" sz="2400" dirty="0">
              <a:latin typeface="Times New Roman" panose="02020603050405020304" pitchFamily="18" charset="0"/>
              <a:cs typeface="Times New Roman" panose="02020603050405020304" pitchFamily="18" charset="0"/>
            </a:endParaRPr>
          </a:p>
          <a:p>
            <a:endParaRPr lang="ar-IQ" dirty="0"/>
          </a:p>
        </p:txBody>
      </p:sp>
    </p:spTree>
    <p:extLst>
      <p:ext uri="{BB962C8B-B14F-4D97-AF65-F5344CB8AC3E}">
        <p14:creationId xmlns:p14="http://schemas.microsoft.com/office/powerpoint/2010/main" val="4227460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969117-FC25-4593-9492-70B3464664FB}"/>
              </a:ext>
            </a:extLst>
          </p:cNvPr>
          <p:cNvSpPr>
            <a:spLocks noGrp="1"/>
          </p:cNvSpPr>
          <p:nvPr>
            <p:ph type="title"/>
          </p:nvPr>
        </p:nvSpPr>
        <p:spPr/>
        <p:txBody>
          <a:bodyPr/>
          <a:lstStyle/>
          <a:p>
            <a:endParaRPr lang="ar-IQ"/>
          </a:p>
        </p:txBody>
      </p:sp>
      <p:sp>
        <p:nvSpPr>
          <p:cNvPr id="3" name="Content Placeholder 2">
            <a:extLst>
              <a:ext uri="{FF2B5EF4-FFF2-40B4-BE49-F238E27FC236}">
                <a16:creationId xmlns:a16="http://schemas.microsoft.com/office/drawing/2014/main" id="{6BD53C91-ABB8-4EDE-A47D-64D5C4BCFADC}"/>
              </a:ext>
            </a:extLst>
          </p:cNvPr>
          <p:cNvSpPr>
            <a:spLocks noGrp="1"/>
          </p:cNvSpPr>
          <p:nvPr>
            <p:ph idx="1"/>
          </p:nvPr>
        </p:nvSpPr>
        <p:spPr/>
        <p:txBody>
          <a:bodyPr>
            <a:normAutofit lnSpcReduction="10000"/>
          </a:bodyPr>
          <a:lstStyle/>
          <a:p>
            <a:pPr algn="l">
              <a:lnSpc>
                <a:spcPct val="150000"/>
              </a:lnSpc>
            </a:pPr>
            <a:r>
              <a:rPr lang="en-US" sz="2400" dirty="0">
                <a:latin typeface="Times New Roman" panose="02020603050405020304" pitchFamily="18" charset="0"/>
                <a:cs typeface="Times New Roman" panose="02020603050405020304" pitchFamily="18" charset="0"/>
              </a:rPr>
              <a:t>Afterward, 0.2ml of prepared concentrations were added to the  96-well microtitration plate. The plate was covered with microtitration lid and sealed with adhesive film, placed in CO2 incubator at 37°C for not more than 24 hrs. (for cells adherence). After cells attachment, the plate was checked-out for contamination and the media were removed. Serial concentrations were added and three replicates were used to each concentration and control (cells with SFM only). The exposure time was 72 hrs.</a:t>
            </a:r>
            <a:endParaRPr lang="ar-IQ"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36704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990D1-4AE6-4C27-AADD-5781FCB688C5}"/>
              </a:ext>
            </a:extLst>
          </p:cNvPr>
          <p:cNvSpPr>
            <a:spLocks noGrp="1"/>
          </p:cNvSpPr>
          <p:nvPr>
            <p:ph type="title"/>
          </p:nvPr>
        </p:nvSpPr>
        <p:spPr/>
        <p:txBody>
          <a:bodyPr/>
          <a:lstStyle/>
          <a:p>
            <a:endParaRPr lang="ar-IQ"/>
          </a:p>
        </p:txBody>
      </p:sp>
      <p:sp>
        <p:nvSpPr>
          <p:cNvPr id="3" name="Content Placeholder 2">
            <a:extLst>
              <a:ext uri="{FF2B5EF4-FFF2-40B4-BE49-F238E27FC236}">
                <a16:creationId xmlns:a16="http://schemas.microsoft.com/office/drawing/2014/main" id="{7C4BA3A6-34BE-4D26-9AC9-A70C40483E8D}"/>
              </a:ext>
            </a:extLst>
          </p:cNvPr>
          <p:cNvSpPr>
            <a:spLocks noGrp="1"/>
          </p:cNvSpPr>
          <p:nvPr>
            <p:ph idx="1"/>
          </p:nvPr>
        </p:nvSpPr>
        <p:spPr/>
        <p:txBody>
          <a:bodyPr>
            <a:normAutofit/>
          </a:bodyPr>
          <a:lstStyle/>
          <a:p>
            <a:pPr algn="l">
              <a:lnSpc>
                <a:spcPct val="150000"/>
              </a:lnSpc>
            </a:pPr>
            <a:r>
              <a:rPr lang="en-US" sz="2400" dirty="0">
                <a:latin typeface="Times New Roman" panose="02020603050405020304" pitchFamily="18" charset="0"/>
                <a:cs typeface="Times New Roman" panose="02020603050405020304" pitchFamily="18" charset="0"/>
              </a:rPr>
              <a:t>After the exposure time was finished, the extracts and media were removed and a fresh SFM was added to all wells, and incubated for 24hr. at 37°C to give a chance if the affected cells and not damaged being repaired by self repairing system. </a:t>
            </a:r>
            <a:endParaRPr lang="ar-IQ"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10620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FCB4F-B7AC-490A-869D-213D4034E570}"/>
              </a:ext>
            </a:extLst>
          </p:cNvPr>
          <p:cNvSpPr>
            <a:spLocks noGrp="1"/>
          </p:cNvSpPr>
          <p:nvPr>
            <p:ph type="title"/>
          </p:nvPr>
        </p:nvSpPr>
        <p:spPr/>
        <p:txBody>
          <a:bodyPr/>
          <a:lstStyle/>
          <a:p>
            <a:r>
              <a:rPr lang="en-US" dirty="0"/>
              <a:t>•	Staining with MTT stain</a:t>
            </a:r>
            <a:endParaRPr lang="ar-IQ" dirty="0"/>
          </a:p>
        </p:txBody>
      </p:sp>
      <p:sp>
        <p:nvSpPr>
          <p:cNvPr id="3" name="Content Placeholder 2">
            <a:extLst>
              <a:ext uri="{FF2B5EF4-FFF2-40B4-BE49-F238E27FC236}">
                <a16:creationId xmlns:a16="http://schemas.microsoft.com/office/drawing/2014/main" id="{FF3AD1CB-5003-474E-8BFD-95ABEFCEA857}"/>
              </a:ext>
            </a:extLst>
          </p:cNvPr>
          <p:cNvSpPr>
            <a:spLocks noGrp="1"/>
          </p:cNvSpPr>
          <p:nvPr>
            <p:ph idx="1"/>
          </p:nvPr>
        </p:nvSpPr>
        <p:spPr/>
        <p:txBody>
          <a:bodyPr>
            <a:normAutofit/>
          </a:bodyPr>
          <a:lstStyle/>
          <a:p>
            <a:pPr algn="l">
              <a:lnSpc>
                <a:spcPct val="150000"/>
              </a:lnSpc>
            </a:pPr>
            <a:r>
              <a:rPr lang="en-US" sz="2400" dirty="0">
                <a:latin typeface="Times New Roman" panose="02020603050405020304" pitchFamily="18" charset="0"/>
                <a:cs typeface="Times New Roman" panose="02020603050405020304" pitchFamily="18" charset="0"/>
              </a:rPr>
              <a:t>The media was removed from the plate and washed with PBS (at 37°C).      A 50-100 µl of MTT working solution dye was added to each well and incubated at 37°C for  2- 4 hrs. At the end of last incubation period the dye was removed from the plate, then 50-100 µl of DMSO was added to each well on shaker to dissolve the MTT- formazan crystals. Finally the plate became ready for reading by ELISA reader at 550 nm.</a:t>
            </a:r>
            <a:endParaRPr lang="ar-IQ"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85756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497D2B-E4BE-4480-862B-111C4BD72AA9}"/>
              </a:ext>
            </a:extLst>
          </p:cNvPr>
          <p:cNvSpPr>
            <a:spLocks noGrp="1"/>
          </p:cNvSpPr>
          <p:nvPr>
            <p:ph type="title"/>
          </p:nvPr>
        </p:nvSpPr>
        <p:spPr/>
        <p:txBody>
          <a:bodyPr/>
          <a:lstStyle/>
          <a:p>
            <a:r>
              <a:rPr lang="en-US" dirty="0"/>
              <a:t>•	Staining with Crystal violates stain</a:t>
            </a:r>
            <a:endParaRPr lang="ar-IQ" dirty="0"/>
          </a:p>
        </p:txBody>
      </p:sp>
      <p:sp>
        <p:nvSpPr>
          <p:cNvPr id="3" name="Content Placeholder 2">
            <a:extLst>
              <a:ext uri="{FF2B5EF4-FFF2-40B4-BE49-F238E27FC236}">
                <a16:creationId xmlns:a16="http://schemas.microsoft.com/office/drawing/2014/main" id="{E2FA481A-E82A-4943-91E2-917F44042F37}"/>
              </a:ext>
            </a:extLst>
          </p:cNvPr>
          <p:cNvSpPr>
            <a:spLocks noGrp="1"/>
          </p:cNvSpPr>
          <p:nvPr>
            <p:ph idx="1"/>
          </p:nvPr>
        </p:nvSpPr>
        <p:spPr/>
        <p:txBody>
          <a:bodyPr>
            <a:normAutofit/>
          </a:bodyPr>
          <a:lstStyle/>
          <a:p>
            <a:pPr algn="l">
              <a:lnSpc>
                <a:spcPct val="150000"/>
              </a:lnSpc>
            </a:pPr>
            <a:r>
              <a:rPr lang="ar-IQ" sz="3200" dirty="0"/>
              <a:t> </a:t>
            </a:r>
            <a:r>
              <a:rPr lang="en-US" sz="2400" dirty="0">
                <a:latin typeface="Times New Roman" panose="02020603050405020304" pitchFamily="18" charset="0"/>
                <a:cs typeface="Times New Roman" panose="02020603050405020304" pitchFamily="18" charset="0"/>
              </a:rPr>
              <a:t>The media was removed from the plate and washed with worm PBS three time. A 0.1ml of Crystal violate working solution dye was added to each well and incubated at 37°C for 20 min., at the end of last incubation period the dye was removed from the plate and the wells washed with tab water until the plate was become clean. Finally the plate became ready for reading after dry by ELISA reader at 492 nm.</a:t>
            </a:r>
            <a:endParaRPr lang="ar-IQ"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74639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E89F8-5A40-4F37-8569-4D57EA5987FE}"/>
              </a:ext>
            </a:extLst>
          </p:cNvPr>
          <p:cNvSpPr>
            <a:spLocks noGrp="1"/>
          </p:cNvSpPr>
          <p:nvPr>
            <p:ph type="title"/>
          </p:nvPr>
        </p:nvSpPr>
        <p:spPr/>
        <p:txBody>
          <a:bodyPr/>
          <a:lstStyle/>
          <a:p>
            <a:endParaRPr lang="ar-IQ"/>
          </a:p>
        </p:txBody>
      </p:sp>
      <p:pic>
        <p:nvPicPr>
          <p:cNvPr id="5" name="Content Placeholder 4">
            <a:extLst>
              <a:ext uri="{FF2B5EF4-FFF2-40B4-BE49-F238E27FC236}">
                <a16:creationId xmlns:a16="http://schemas.microsoft.com/office/drawing/2014/main" id="{2D9DD75B-AC11-4231-A7A2-141C6576BEDE}"/>
              </a:ext>
            </a:extLst>
          </p:cNvPr>
          <p:cNvPicPr>
            <a:picLocks noGrp="1" noChangeAspect="1"/>
          </p:cNvPicPr>
          <p:nvPr>
            <p:ph idx="1"/>
          </p:nvPr>
        </p:nvPicPr>
        <p:blipFill>
          <a:blip r:embed="rId2"/>
          <a:stretch>
            <a:fillRect/>
          </a:stretch>
        </p:blipFill>
        <p:spPr>
          <a:xfrm>
            <a:off x="1679944" y="2147776"/>
            <a:ext cx="9101470" cy="3721395"/>
          </a:xfrm>
        </p:spPr>
      </p:pic>
    </p:spTree>
    <p:extLst>
      <p:ext uri="{BB962C8B-B14F-4D97-AF65-F5344CB8AC3E}">
        <p14:creationId xmlns:p14="http://schemas.microsoft.com/office/powerpoint/2010/main" val="24981733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1369</TotalTime>
  <Words>517</Words>
  <Application>Microsoft Office PowerPoint</Application>
  <PresentationFormat>Widescreen</PresentationFormat>
  <Paragraphs>14</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Century Gothic</vt:lpstr>
      <vt:lpstr>Times New Roman</vt:lpstr>
      <vt:lpstr>Wingdings 3</vt:lpstr>
      <vt:lpstr>Ion</vt:lpstr>
      <vt:lpstr> In vitro Cytotoxic Assay</vt:lpstr>
      <vt:lpstr>PowerPoint Presentation</vt:lpstr>
      <vt:lpstr>PowerPoint Presentation</vt:lpstr>
      <vt:lpstr>PowerPoint Presentation</vt:lpstr>
      <vt:lpstr>PowerPoint Presentation</vt:lpstr>
      <vt:lpstr>• Staining with MTT stain</vt:lpstr>
      <vt:lpstr>• Staining with Crystal violates stain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السلامة العامة والدفاع المدني          </dc:title>
  <dc:creator>user</dc:creator>
  <cp:lastModifiedBy>user</cp:lastModifiedBy>
  <cp:revision>10</cp:revision>
  <dcterms:created xsi:type="dcterms:W3CDTF">2022-10-02T08:15:10Z</dcterms:created>
  <dcterms:modified xsi:type="dcterms:W3CDTF">2022-11-29T08:03:42Z</dcterms:modified>
</cp:coreProperties>
</file>