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0" r:id="rId1"/>
  </p:sldMasterIdLst>
  <p:notesMasterIdLst>
    <p:notesMasterId r:id="rId31"/>
  </p:notesMasterIdLst>
  <p:sldIdLst>
    <p:sldId id="257" r:id="rId2"/>
    <p:sldId id="287" r:id="rId3"/>
    <p:sldId id="267" r:id="rId4"/>
    <p:sldId id="291" r:id="rId5"/>
    <p:sldId id="295" r:id="rId6"/>
    <p:sldId id="322" r:id="rId7"/>
    <p:sldId id="303" r:id="rId8"/>
    <p:sldId id="302" r:id="rId9"/>
    <p:sldId id="306" r:id="rId10"/>
    <p:sldId id="305" r:id="rId11"/>
    <p:sldId id="307" r:id="rId12"/>
    <p:sldId id="309" r:id="rId13"/>
    <p:sldId id="323" r:id="rId14"/>
    <p:sldId id="308" r:id="rId15"/>
    <p:sldId id="311" r:id="rId16"/>
    <p:sldId id="324" r:id="rId17"/>
    <p:sldId id="312" r:id="rId18"/>
    <p:sldId id="313" r:id="rId19"/>
    <p:sldId id="315" r:id="rId20"/>
    <p:sldId id="316" r:id="rId21"/>
    <p:sldId id="317" r:id="rId22"/>
    <p:sldId id="318" r:id="rId23"/>
    <p:sldId id="319" r:id="rId24"/>
    <p:sldId id="320" r:id="rId25"/>
    <p:sldId id="325" r:id="rId26"/>
    <p:sldId id="326" r:id="rId27"/>
    <p:sldId id="327" r:id="rId28"/>
    <p:sldId id="321" r:id="rId29"/>
    <p:sldId id="281" r:id="rId3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AB24DEE-4A58-4C55-B36E-7694F7A268A6}" type="datetimeFigureOut">
              <a:rPr lang="ar-IQ" smtClean="0"/>
              <a:pPr/>
              <a:t>06/08/1444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0997BF6-1FAF-453A-B756-A4D429F66108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DC30CD-5B2C-4EA6-A9D5-CEC3D29375E1}" type="slidenum">
              <a:rPr lang="en-US" smtClean="0">
                <a:latin typeface="Arial" pitchFamily="34" charset="0"/>
              </a:rPr>
              <a:pPr/>
              <a:t>4</a:t>
            </a:fld>
            <a:endParaRPr lang="en-US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00F0-9FE1-481B-B7A3-EC650FEE5826}" type="datetimeFigureOut">
              <a:rPr lang="ar-IQ" smtClean="0"/>
              <a:pPr/>
              <a:t>06/08/1444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5D69-9561-4F4F-87AE-5FDD70F4A04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00F0-9FE1-481B-B7A3-EC650FEE5826}" type="datetimeFigureOut">
              <a:rPr lang="ar-IQ" smtClean="0"/>
              <a:pPr/>
              <a:t>06/08/1444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5D69-9561-4F4F-87AE-5FDD70F4A04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00F0-9FE1-481B-B7A3-EC650FEE5826}" type="datetimeFigureOut">
              <a:rPr lang="ar-IQ" smtClean="0"/>
              <a:pPr/>
              <a:t>06/08/1444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5D69-9561-4F4F-87AE-5FDD70F4A04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6D9875B-0C76-479C-AF36-069B40301D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C24A7-159D-4424-911E-6C4D2731F16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00F0-9FE1-481B-B7A3-EC650FEE5826}" type="datetimeFigureOut">
              <a:rPr lang="ar-IQ" smtClean="0"/>
              <a:pPr/>
              <a:t>06/08/1444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5D69-9561-4F4F-87AE-5FDD70F4A04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00F0-9FE1-481B-B7A3-EC650FEE5826}" type="datetimeFigureOut">
              <a:rPr lang="ar-IQ" smtClean="0"/>
              <a:pPr/>
              <a:t>06/08/1444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5D69-9561-4F4F-87AE-5FDD70F4A04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00F0-9FE1-481B-B7A3-EC650FEE5826}" type="datetimeFigureOut">
              <a:rPr lang="ar-IQ" smtClean="0"/>
              <a:pPr/>
              <a:t>06/08/1444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5D69-9561-4F4F-87AE-5FDD70F4A04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00F0-9FE1-481B-B7A3-EC650FEE5826}" type="datetimeFigureOut">
              <a:rPr lang="ar-IQ" smtClean="0"/>
              <a:pPr/>
              <a:t>06/08/1444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5D69-9561-4F4F-87AE-5FDD70F4A04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00F0-9FE1-481B-B7A3-EC650FEE5826}" type="datetimeFigureOut">
              <a:rPr lang="ar-IQ" smtClean="0"/>
              <a:pPr/>
              <a:t>06/08/1444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5D69-9561-4F4F-87AE-5FDD70F4A04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00F0-9FE1-481B-B7A3-EC650FEE5826}" type="datetimeFigureOut">
              <a:rPr lang="ar-IQ" smtClean="0"/>
              <a:pPr/>
              <a:t>06/08/1444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5D69-9561-4F4F-87AE-5FDD70F4A04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00F0-9FE1-481B-B7A3-EC650FEE5826}" type="datetimeFigureOut">
              <a:rPr lang="ar-IQ" smtClean="0"/>
              <a:pPr/>
              <a:t>06/08/1444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5D69-9561-4F4F-87AE-5FDD70F4A04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00F0-9FE1-481B-B7A3-EC650FEE5826}" type="datetimeFigureOut">
              <a:rPr lang="ar-IQ" smtClean="0"/>
              <a:pPr/>
              <a:t>06/08/1444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A35D69-9561-4F4F-87AE-5FDD70F4A04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4100F0-9FE1-481B-B7A3-EC650FEE5826}" type="datetimeFigureOut">
              <a:rPr lang="ar-IQ" smtClean="0"/>
              <a:pPr/>
              <a:t>06/08/1444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A35D69-9561-4F4F-87AE-5FDD70F4A04F}" type="slidenum">
              <a:rPr lang="ar-IQ" smtClean="0"/>
              <a:pPr/>
              <a:t>‹#›</a:t>
            </a:fld>
            <a:endParaRPr lang="ar-IQ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5" r:id="rId13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http://arbl.cvmbs.colostate.edu/hbooks/genetics/medgen/chromo/centpos.gi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178595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Chromosome </a:t>
            </a:r>
            <a:br>
              <a:rPr lang="en-US" dirty="0"/>
            </a:b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857224" y="5214950"/>
            <a:ext cx="6429420" cy="1285884"/>
          </a:xfrm>
        </p:spPr>
        <p:txBody>
          <a:bodyPr>
            <a:normAutofit/>
          </a:bodyPr>
          <a:lstStyle/>
          <a:p>
            <a:r>
              <a:rPr lang="en-US" dirty="0"/>
              <a:t>           </a:t>
            </a:r>
            <a:endParaRPr lang="ar-IQ" dirty="0"/>
          </a:p>
        </p:txBody>
      </p:sp>
      <p:sp>
        <p:nvSpPr>
          <p:cNvPr id="10" name="TextBox 9"/>
          <p:cNvSpPr txBox="1"/>
          <p:nvPr/>
        </p:nvSpPr>
        <p:spPr>
          <a:xfrm>
            <a:off x="6643702" y="1714488"/>
            <a:ext cx="1714512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2800" dirty="0"/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Lectural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Dr.Amal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Ali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ar-IQ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12E43A-5F6A-4BC4-AEC3-D68D5598C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5356"/>
            <a:ext cx="5772472" cy="47954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0763-A121-4824-88B4-66DEBF51C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</a:t>
            </a:r>
            <a:endParaRPr lang="ar-IQ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114402-E4D2-4300-94C4-F287A34D3F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04863"/>
            <a:ext cx="8003232" cy="415006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1A6DB-AA82-42EA-B45E-CBBCCB43B0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07746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DFBC1-00EE-451E-A406-76B3C2055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5q</a:t>
            </a:r>
            <a:r>
              <a:rPr lang="ar-IQ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62B7ED-8F46-41BA-90E7-411B83E449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04863"/>
            <a:ext cx="7931224" cy="415006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BCE8E-3C6A-4C5E-8532-25D017F986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39871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3922D-CA70-4922-AF30-145E7DE19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7q</a:t>
            </a:r>
            <a:endParaRPr lang="ar-IQ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4CE441-8ECB-4878-98FA-3B6C9AB7C1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32855"/>
            <a:ext cx="7787208" cy="422206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D2AA0-9F0B-4C39-9664-9987E0C4D1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49765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93C38-BA3A-4A34-BEDE-1C87EBB92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AML Iraqi patient </a:t>
            </a:r>
            <a:endParaRPr lang="ar-IQ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ED27C9-4188-40D1-B836-4903804AD9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76873"/>
            <a:ext cx="7499176" cy="356042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90400-6BEE-4C84-8F83-1108DE081A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Del 11q                           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794140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4989B-AD58-47D8-BA77-BE75D0AEE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Translocation </a:t>
            </a:r>
            <a:endParaRPr lang="ar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48434-8F6C-42D4-BF47-B8EA32F86C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3D18DF-CEEC-4956-81B5-60CA879A6C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43608" y="2060849"/>
            <a:ext cx="7643192" cy="429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91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4174F-AA30-4051-B5E5-9D93506CF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Translocation </a:t>
            </a:r>
            <a:endParaRPr lang="ar-IQ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28B923-89A4-4C2D-AE5A-723F27CC16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32856"/>
            <a:ext cx="7931224" cy="443484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E5ADBE-D647-4C17-A649-D24B991B4F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1943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2E155-ACE7-4818-93BD-03A47462F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9:22 in CML</a:t>
            </a:r>
            <a:endParaRPr lang="ar-IQ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77F62A-87DB-4634-A263-7BC1FD0547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32857"/>
            <a:ext cx="7859216" cy="422206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14E459-35F9-418D-B50A-9FCA8B0F3B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00350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64A0-5DCA-471F-BDFE-5075B8975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Translocation </a:t>
            </a:r>
            <a:endParaRPr lang="ar-IQ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E34AC3-EFEE-4C63-9C92-50D886793F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32856"/>
            <a:ext cx="8075240" cy="443484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B1D9E-9A68-4BA4-8D59-4C0837FEE5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29339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538C0-0D8E-4AAC-A7B6-C8FB90E9A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</a:t>
            </a:r>
            <a:r>
              <a:rPr lang="en-US" dirty="0"/>
              <a:t> 8:21 in Lymphoma</a:t>
            </a:r>
            <a:endParaRPr lang="ar-IQ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5F10D0-43F0-4EB2-B553-41F907F617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04864"/>
            <a:ext cx="7715200" cy="394904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965CF-6777-4CF9-8312-1506F4B16D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6397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B2C5E-D9E6-47D7-BC9F-CB1AE6305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Inversion </a:t>
            </a:r>
            <a:endParaRPr lang="ar-IQ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60C1FD-DA53-4C83-9D87-EC2243C915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04864"/>
            <a:ext cx="7931224" cy="422305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933B4-6B0F-4E09-A4AB-1459FE9928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74628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u="sng">
                <a:solidFill>
                  <a:srgbClr val="C91B30"/>
                </a:solidFill>
              </a:rPr>
              <a:t>Cytogenetics</a:t>
            </a:r>
            <a:r>
              <a:rPr lang="ar-IQ" sz="4000" b="0" u="sng"/>
              <a:t> </a:t>
            </a:r>
            <a:br>
              <a:rPr lang="ar-IQ" sz="4000" b="0" u="sng"/>
            </a:br>
            <a:endParaRPr lang="en-US" sz="4000" b="0" u="sng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6858000" cy="4530725"/>
          </a:xfrm>
        </p:spPr>
        <p:txBody>
          <a:bodyPr>
            <a:normAutofit lnSpcReduction="10000"/>
          </a:bodyPr>
          <a:lstStyle/>
          <a:p>
            <a:pPr algn="l" rtl="0" eaLnBrk="1" hangingPunct="1">
              <a:defRPr/>
            </a:pPr>
            <a:endParaRPr lang="en-US" sz="4400" b="1" dirty="0"/>
          </a:p>
          <a:p>
            <a:pPr algn="l" rtl="0" eaLnBrk="1" hangingPunct="1"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Cytogenetic 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study of genetic material of cell and study of chromosome also the related disease states caused by abnormal chromosome  number and structure.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4400" dirty="0"/>
              <a:t>  </a:t>
            </a:r>
            <a:endParaRPr lang="en-US" sz="4400" b="1" i="1" dirty="0">
              <a:solidFill>
                <a:srgbClr val="C91B30"/>
              </a:solidFill>
            </a:endParaRPr>
          </a:p>
        </p:txBody>
      </p:sp>
      <p:pic>
        <p:nvPicPr>
          <p:cNvPr id="7172" name="Picture 4" descr="title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467600" y="609600"/>
            <a:ext cx="1333500" cy="3657600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F9776-0C45-4BAF-AEA3-86399F82E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Inversion</a:t>
            </a:r>
            <a:endParaRPr lang="ar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FE2A9-D558-4462-8691-E5215A5C2E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530DAE-114D-4C65-B76F-894C828D5A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7584" y="2060848"/>
            <a:ext cx="7859216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73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B4BEC-B114-4AF5-95E1-C1DEE1603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Inversion</a:t>
            </a:r>
            <a:endParaRPr lang="ar-IQ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0CF86C-A2B1-4343-9358-23FB40F85A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060848"/>
            <a:ext cx="7859216" cy="436707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9A9543-8430-4203-9757-D3101A1C4F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54686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4C933-9CD9-4D92-8AAD-D5124F090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 16 in AML</a:t>
            </a:r>
            <a:endParaRPr lang="ar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FF67A-144F-4FA3-A3C2-C62918BBCE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DB25D5-8AEC-450A-A496-9B455659AB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15616" y="1920085"/>
            <a:ext cx="7571184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80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68B65-2246-439B-8DAD-85FFB015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Isochromosome</a:t>
            </a:r>
            <a:endParaRPr lang="ar-IQ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21CC75-49B4-414D-A78B-80B3035166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32856"/>
            <a:ext cx="8003232" cy="443484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B646A1-F5C8-468D-A1C9-383C93299A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49623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716D0-BB5B-4BE2-AA12-5FC507AE2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chromosome</a:t>
            </a:r>
            <a:endParaRPr lang="ar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45B32-2DA2-4805-9167-8104259F0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2890664" cy="443484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725D46-3BAA-4F78-A19D-55A8CF75E0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59632" y="2132856"/>
            <a:ext cx="7427168" cy="429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73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DAC0C-565C-4CA9-9F79-6D7614801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 chromosome</a:t>
            </a:r>
            <a:endParaRPr lang="ar-IQ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E5FE3F-5340-4E45-8691-D72C6D697D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80528" y="2780927"/>
            <a:ext cx="7787208" cy="338928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0484D-48DC-48A3-88AC-1672A3312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63688" y="1716258"/>
            <a:ext cx="5688632" cy="4437655"/>
          </a:xfrm>
        </p:spPr>
        <p:txBody>
          <a:bodyPr/>
          <a:lstStyle/>
          <a:p>
            <a:r>
              <a:rPr lang="ar-IQ" dirty="0"/>
              <a:t>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Aberration in  two arms of    chromosome                 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090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2EA62-9930-474C-9259-F3BC4E6D4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Marker chromosome in </a:t>
            </a:r>
            <a:br>
              <a:rPr lang="en-US" dirty="0"/>
            </a:br>
            <a:r>
              <a:rPr lang="en-US" dirty="0"/>
              <a:t>AML</a:t>
            </a:r>
            <a:endParaRPr lang="ar-IQ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164C3A-0483-4ED2-950E-D75355BCC5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35237"/>
            <a:ext cx="5482952" cy="347002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4CCA53-69AC-4819-9E61-BE1A937B69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8311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C0E73-2F0C-4E32-988B-51475DFB3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minutes (d min)</a:t>
            </a:r>
            <a:endParaRPr lang="ar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E42DF-6923-47D5-9D46-A133723D43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 amplification and overexpression of some  oncogenes,  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DFD8AE-792C-4779-8420-118FB3B369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3968" y="1920084"/>
            <a:ext cx="4402832" cy="423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2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9BF05-4577-4B6E-AF64-7C225AD06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D8E209-0650-45EA-A915-AD3C598723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060848"/>
            <a:ext cx="8075240" cy="443484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1B7A31-F2DE-4D18-A6CF-53892F4375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43433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7B068C-B145-4B61-8F00-FEF6BD848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7416824" cy="35283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CC0000"/>
                </a:solidFill>
              </a:rPr>
              <a:t>Chromosomes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90000"/>
              </a:lnSpc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cellular structures that carry genes, 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(protein and DNA)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chromatids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are joined at </a:t>
            </a:r>
            <a:r>
              <a: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centromere</a:t>
            </a:r>
            <a:r>
              <a:rPr lang="ar-IQ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arms: a </a:t>
            </a:r>
            <a:r>
              <a: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 </a:t>
            </a:r>
            <a:r>
              <a: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(P)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 </a:t>
            </a:r>
            <a:r>
              <a: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arm </a:t>
            </a:r>
            <a:r>
              <a: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</p:txBody>
      </p:sp>
      <p:sp>
        <p:nvSpPr>
          <p:cNvPr id="32773" name="Line 8"/>
          <p:cNvSpPr>
            <a:spLocks noChangeShapeType="1"/>
          </p:cNvSpPr>
          <p:nvPr/>
        </p:nvSpPr>
        <p:spPr bwMode="auto">
          <a:xfrm>
            <a:off x="2743200" y="3733800"/>
            <a:ext cx="2514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4572000" y="396240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91B30"/>
                </a:solidFill>
              </a:rPr>
              <a:t>P</a:t>
            </a:r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4572000" y="49530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91B30"/>
                </a:solidFill>
              </a:rPr>
              <a:t>q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7B8260-CD8C-4914-B324-1F5EED317A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77543" y="1556792"/>
            <a:ext cx="2351314" cy="45392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543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>
                <a:solidFill>
                  <a:srgbClr val="000066"/>
                </a:solidFill>
              </a:rPr>
              <a:t>Nomenclature of chromosomes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2747963" y="274320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752600" y="1143000"/>
          <a:ext cx="6781800" cy="235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Picture" r:id="rId4" imgW="3647878" imgH="1372240" progId="Word.Picture.8">
                  <p:embed/>
                </p:oleObj>
              </mc:Choice>
              <mc:Fallback>
                <p:oleObj name="Picture" r:id="rId4" imgW="3647878" imgH="137224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143000"/>
                        <a:ext cx="6781800" cy="235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514600" y="236220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190875" y="2905125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31" name="Picture 7" descr="http://arbl.cvmbs.colostate.edu/hbooks/genetics/medgen/chromo/centpos.gif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1752600" y="3733800"/>
            <a:ext cx="6781800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000"/>
              <a:t>Chromosomes are divided into</a:t>
            </a:r>
            <a:r>
              <a:rPr lang="en-US" sz="4000" b="0"/>
              <a:t> 7 groups</a:t>
            </a:r>
            <a:r>
              <a:rPr lang="en-US" sz="4000"/>
              <a:t>, A</a:t>
            </a:r>
            <a:r>
              <a:rPr lang="en-US" sz="4000">
                <a:latin typeface="Arial"/>
              </a:rPr>
              <a:t>………</a:t>
            </a:r>
            <a:r>
              <a:rPr lang="en-US" sz="4000"/>
              <a:t>G</a:t>
            </a:r>
            <a:br>
              <a:rPr lang="en-US" sz="4000"/>
            </a:br>
            <a:endParaRPr lang="en-US" sz="4000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b="1">
                <a:solidFill>
                  <a:srgbClr val="C91B30"/>
                </a:solidFill>
              </a:rPr>
              <a:t>Group A:</a:t>
            </a:r>
            <a:r>
              <a:rPr lang="en-US"/>
              <a:t> </a:t>
            </a:r>
            <a:r>
              <a:rPr lang="en-US" b="1"/>
              <a:t>1,2,3</a:t>
            </a:r>
          </a:p>
          <a:p>
            <a:pPr algn="l" rtl="0" eaLnBrk="1" hangingPunct="1">
              <a:defRPr/>
            </a:pPr>
            <a:r>
              <a:rPr lang="en-US" b="1">
                <a:solidFill>
                  <a:srgbClr val="C91B30"/>
                </a:solidFill>
              </a:rPr>
              <a:t>Group B:</a:t>
            </a:r>
            <a:r>
              <a:rPr lang="en-US" b="1"/>
              <a:t> 4,5</a:t>
            </a:r>
          </a:p>
          <a:p>
            <a:pPr algn="l" rtl="0" eaLnBrk="1" hangingPunct="1">
              <a:defRPr/>
            </a:pPr>
            <a:r>
              <a:rPr lang="en-US" b="1">
                <a:solidFill>
                  <a:srgbClr val="C91B30"/>
                </a:solidFill>
              </a:rPr>
              <a:t>Group C</a:t>
            </a:r>
            <a:r>
              <a:rPr lang="en-US" b="1"/>
              <a:t>: 6-12, x</a:t>
            </a:r>
          </a:p>
          <a:p>
            <a:pPr algn="l" rtl="0" eaLnBrk="1" hangingPunct="1">
              <a:defRPr/>
            </a:pPr>
            <a:r>
              <a:rPr lang="en-US" b="1">
                <a:solidFill>
                  <a:srgbClr val="C91B30"/>
                </a:solidFill>
              </a:rPr>
              <a:t>Group D:</a:t>
            </a:r>
            <a:r>
              <a:rPr lang="en-US" b="1"/>
              <a:t> 13,14,15</a:t>
            </a:r>
          </a:p>
          <a:p>
            <a:pPr algn="l" rtl="0" eaLnBrk="1" hangingPunct="1">
              <a:defRPr/>
            </a:pPr>
            <a:r>
              <a:rPr lang="en-US" b="1">
                <a:solidFill>
                  <a:srgbClr val="C91B30"/>
                </a:solidFill>
              </a:rPr>
              <a:t>Group E:</a:t>
            </a:r>
            <a:r>
              <a:rPr lang="en-US" b="1"/>
              <a:t> 16,17,18</a:t>
            </a:r>
          </a:p>
          <a:p>
            <a:pPr algn="l" rtl="0" eaLnBrk="1" hangingPunct="1">
              <a:defRPr/>
            </a:pPr>
            <a:r>
              <a:rPr lang="en-US" b="1">
                <a:solidFill>
                  <a:srgbClr val="C91B30"/>
                </a:solidFill>
              </a:rPr>
              <a:t>Group F:</a:t>
            </a:r>
            <a:r>
              <a:rPr lang="en-US" b="1"/>
              <a:t> 19,20</a:t>
            </a:r>
          </a:p>
          <a:p>
            <a:pPr algn="l" rtl="0" eaLnBrk="1" hangingPunct="1">
              <a:defRPr/>
            </a:pPr>
            <a:r>
              <a:rPr lang="en-US" b="1">
                <a:solidFill>
                  <a:srgbClr val="C91B30"/>
                </a:solidFill>
              </a:rPr>
              <a:t>Group G:</a:t>
            </a:r>
            <a:r>
              <a:rPr lang="en-US" b="1"/>
              <a:t> 21,22,Y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7E2A-8F8C-4FE4-A7D3-30B11BB1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Karyotype</a:t>
            </a:r>
            <a:endParaRPr lang="ar-IQ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6F36DF-9432-419A-8DB7-B60961A97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7088"/>
            <a:ext cx="8820472" cy="4534240"/>
          </a:xfrm>
        </p:spPr>
      </p:pic>
    </p:spTree>
    <p:extLst>
      <p:ext uri="{BB962C8B-B14F-4D97-AF65-F5344CB8AC3E}">
        <p14:creationId xmlns:p14="http://schemas.microsoft.com/office/powerpoint/2010/main" val="1260282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6CFF6-9A03-4D98-B3F5-8B6F035C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Chromosomal aberrations</a:t>
            </a:r>
            <a:endParaRPr lang="ar-IQ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91421A-F046-4065-A3B8-D37CFF8A51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4380" y="2198039"/>
            <a:ext cx="8075240" cy="422206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499A14-147F-431C-AE9E-F0FA583A32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61573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830CD-FF04-48ED-982E-31D1DFFF4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Chromosomal aberrations</a:t>
            </a:r>
            <a:endParaRPr lang="ar-IQ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1B66BB-8597-410F-A9E6-FB0A313CB3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2588" y="2149838"/>
            <a:ext cx="7931224" cy="422206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32214-8AAE-4E95-A452-895755BB0A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6154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C7AD1-2881-4CC4-A529-DED56064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</a:t>
            </a:r>
            <a:endParaRPr lang="ar-IQ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610EDF-474D-4A06-9EBE-D8DEA8B02A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8201" y="2204864"/>
            <a:ext cx="7715200" cy="443484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1E113B-4301-4DF2-BB7B-1A9489FDDC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65056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653</TotalTime>
  <Words>197</Words>
  <Application>Microsoft Office PowerPoint</Application>
  <PresentationFormat>On-screen Show (4:3)</PresentationFormat>
  <Paragraphs>54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Constantia</vt:lpstr>
      <vt:lpstr>Times New Roman</vt:lpstr>
      <vt:lpstr>Wingdings</vt:lpstr>
      <vt:lpstr>Wingdings 2</vt:lpstr>
      <vt:lpstr>Flow</vt:lpstr>
      <vt:lpstr>Picture</vt:lpstr>
      <vt:lpstr>     Human Chromosome  </vt:lpstr>
      <vt:lpstr>Cytogenetics  </vt:lpstr>
      <vt:lpstr>Chromosomes</vt:lpstr>
      <vt:lpstr>Nomenclature of chromosomes</vt:lpstr>
      <vt:lpstr>Chromosomes are divided into 7 groups, A………G </vt:lpstr>
      <vt:lpstr>Karyotype</vt:lpstr>
      <vt:lpstr>Chromosomal aberrations</vt:lpstr>
      <vt:lpstr>Chromosomal aberrations</vt:lpstr>
      <vt:lpstr>Deletion</vt:lpstr>
      <vt:lpstr>Deletion</vt:lpstr>
      <vt:lpstr>Deletion 5q </vt:lpstr>
      <vt:lpstr>Deletion 7q</vt:lpstr>
      <vt:lpstr>AML Iraqi patient </vt:lpstr>
      <vt:lpstr>Translocation </vt:lpstr>
      <vt:lpstr>Translocation </vt:lpstr>
      <vt:lpstr>T 9:22 in CML</vt:lpstr>
      <vt:lpstr>Translocation </vt:lpstr>
      <vt:lpstr>Tra 8:21 in Lymphoma</vt:lpstr>
      <vt:lpstr>Inversion </vt:lpstr>
      <vt:lpstr>Inversion</vt:lpstr>
      <vt:lpstr>Inversion</vt:lpstr>
      <vt:lpstr>Inv 16 in AML</vt:lpstr>
      <vt:lpstr>Isochromosome</vt:lpstr>
      <vt:lpstr>Ring chromosome</vt:lpstr>
      <vt:lpstr>Derivative chromosome</vt:lpstr>
      <vt:lpstr>Marker chromosome in  AML</vt:lpstr>
      <vt:lpstr>Double minutes (d min)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 Chromosome</dc:title>
  <dc:creator>hp</dc:creator>
  <cp:lastModifiedBy>user</cp:lastModifiedBy>
  <cp:revision>43</cp:revision>
  <dcterms:created xsi:type="dcterms:W3CDTF">2013-04-06T14:41:26Z</dcterms:created>
  <dcterms:modified xsi:type="dcterms:W3CDTF">2023-02-26T06:08:32Z</dcterms:modified>
</cp:coreProperties>
</file>