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57" r:id="rId3"/>
    <p:sldId id="260" r:id="rId4"/>
    <p:sldId id="258" r:id="rId5"/>
    <p:sldId id="262" r:id="rId6"/>
    <p:sldId id="259" r:id="rId7"/>
    <p:sldId id="263" r:id="rId8"/>
    <p:sldId id="280" r:id="rId9"/>
    <p:sldId id="279" r:id="rId10"/>
    <p:sldId id="264" r:id="rId11"/>
    <p:sldId id="266" r:id="rId12"/>
    <p:sldId id="283" r:id="rId13"/>
    <p:sldId id="269" r:id="rId14"/>
    <p:sldId id="268" r:id="rId15"/>
    <p:sldId id="267" r:id="rId16"/>
    <p:sldId id="273" r:id="rId17"/>
    <p:sldId id="277" r:id="rId18"/>
    <p:sldId id="272" r:id="rId19"/>
    <p:sldId id="271" r:id="rId20"/>
    <p:sldId id="284" r:id="rId21"/>
    <p:sldId id="270" r:id="rId22"/>
    <p:sldId id="282" r:id="rId23"/>
    <p:sldId id="276" r:id="rId24"/>
    <p:sldId id="281" r:id="rId25"/>
    <p:sldId id="274" r:id="rId26"/>
    <p:sldId id="27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2/25/2023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2/25/2023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2/25/2023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2/25/2023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2/25/2023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1" eaLnBrk="1" latinLnBrk="0" hangingPunct="1">
        <a:spcBef>
          <a:spcPct val="0"/>
        </a:spcBef>
        <a:buNone/>
        <a:defRPr sz="2800" b="0" kern="1200" cap="all">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06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AC1D-E880-4B0D-A577-44D9B7721D1D}"/>
              </a:ext>
            </a:extLst>
          </p:cNvPr>
          <p:cNvSpPr>
            <a:spLocks noGrp="1"/>
          </p:cNvSpPr>
          <p:nvPr>
            <p:ph type="title"/>
          </p:nvPr>
        </p:nvSpPr>
        <p:spPr/>
        <p:txBody>
          <a:bodyPr/>
          <a:lstStyle/>
          <a:p>
            <a:pPr algn="ctr"/>
            <a:r>
              <a:rPr lang="ar-IQ" dirty="0"/>
              <a:t>أمور السلامة العامة والدفاع المدني </a:t>
            </a:r>
            <a:br>
              <a:rPr lang="ar-IQ" dirty="0"/>
            </a:br>
            <a:endParaRPr lang="ar-IQ" dirty="0"/>
          </a:p>
        </p:txBody>
      </p:sp>
      <p:sp>
        <p:nvSpPr>
          <p:cNvPr id="3" name="Content Placeholder 2">
            <a:extLst>
              <a:ext uri="{FF2B5EF4-FFF2-40B4-BE49-F238E27FC236}">
                <a16:creationId xmlns:a16="http://schemas.microsoft.com/office/drawing/2014/main" id="{680887FF-1F3D-453F-A163-5EDB73F10390}"/>
              </a:ext>
            </a:extLst>
          </p:cNvPr>
          <p:cNvSpPr>
            <a:spLocks noGrp="1"/>
          </p:cNvSpPr>
          <p:nvPr>
            <p:ph idx="1"/>
          </p:nvPr>
        </p:nvSpPr>
        <p:spPr/>
        <p:txBody>
          <a:bodyPr>
            <a:normAutofit fontScale="85000" lnSpcReduction="10000"/>
          </a:bodyPr>
          <a:lstStyle/>
          <a:p>
            <a:pPr algn="ctr"/>
            <a:r>
              <a:rPr lang="ar-IQ" sz="5400" dirty="0"/>
              <a:t>إدارة المخاطر</a:t>
            </a:r>
            <a:r>
              <a:rPr lang="en-US" sz="5400" dirty="0"/>
              <a:t>              Risk management </a:t>
            </a:r>
            <a:r>
              <a:rPr lang="ar-IQ" sz="5400" dirty="0"/>
              <a:t> </a:t>
            </a:r>
          </a:p>
          <a:p>
            <a:r>
              <a:rPr lang="ar-IQ" sz="5400" dirty="0"/>
              <a:t>م. د. </a:t>
            </a:r>
            <a:r>
              <a:rPr lang="ar-IQ" sz="5400" b="1" dirty="0">
                <a:solidFill>
                  <a:schemeClr val="tx1"/>
                </a:solidFill>
              </a:rPr>
              <a:t>امال محمد علي</a:t>
            </a:r>
          </a:p>
          <a:p>
            <a:r>
              <a:rPr lang="ar-IQ" sz="5400" dirty="0"/>
              <a:t>وحدة السيطرة على المواد الكيميائية والبيولوجية الخطرة والسامة</a:t>
            </a:r>
            <a:endParaRPr lang="en-US" sz="5400" dirty="0"/>
          </a:p>
          <a:p>
            <a:r>
              <a:rPr lang="en-US" sz="5400" dirty="0"/>
              <a:t>2022  </a:t>
            </a:r>
            <a:endParaRPr lang="ar-IQ" sz="5400" dirty="0"/>
          </a:p>
        </p:txBody>
      </p:sp>
      <p:pic>
        <p:nvPicPr>
          <p:cNvPr id="5" name="Picture 4">
            <a:extLst>
              <a:ext uri="{FF2B5EF4-FFF2-40B4-BE49-F238E27FC236}">
                <a16:creationId xmlns:a16="http://schemas.microsoft.com/office/drawing/2014/main" id="{A1EEC126-BE0D-4234-B471-D28E13C1AE0E}"/>
              </a:ext>
            </a:extLst>
          </p:cNvPr>
          <p:cNvPicPr>
            <a:picLocks noChangeAspect="1"/>
          </p:cNvPicPr>
          <p:nvPr/>
        </p:nvPicPr>
        <p:blipFill>
          <a:blip r:embed="rId2"/>
          <a:stretch>
            <a:fillRect/>
          </a:stretch>
        </p:blipFill>
        <p:spPr>
          <a:xfrm>
            <a:off x="130618" y="4964278"/>
            <a:ext cx="3739017" cy="1789042"/>
          </a:xfrm>
          <a:prstGeom prst="rect">
            <a:avLst/>
          </a:prstGeom>
        </p:spPr>
      </p:pic>
    </p:spTree>
    <p:extLst>
      <p:ext uri="{BB962C8B-B14F-4D97-AF65-F5344CB8AC3E}">
        <p14:creationId xmlns:p14="http://schemas.microsoft.com/office/powerpoint/2010/main" val="639946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3757-289F-400B-A466-E91C2024690D}"/>
              </a:ext>
            </a:extLst>
          </p:cNvPr>
          <p:cNvSpPr>
            <a:spLocks noGrp="1"/>
          </p:cNvSpPr>
          <p:nvPr>
            <p:ph type="title"/>
          </p:nvPr>
        </p:nvSpPr>
        <p:spPr/>
        <p:txBody>
          <a:bodyPr/>
          <a:lstStyle/>
          <a:p>
            <a:pPr algn="ctr"/>
            <a:r>
              <a:rPr lang="ar-IQ" dirty="0"/>
              <a:t>إجراءات السلامة الأساسية في المختبرات :</a:t>
            </a:r>
            <a:br>
              <a:rPr lang="ar-IQ" dirty="0"/>
            </a:br>
            <a:endParaRPr lang="ar-IQ" dirty="0"/>
          </a:p>
        </p:txBody>
      </p:sp>
      <p:sp>
        <p:nvSpPr>
          <p:cNvPr id="3" name="Content Placeholder 2">
            <a:extLst>
              <a:ext uri="{FF2B5EF4-FFF2-40B4-BE49-F238E27FC236}">
                <a16:creationId xmlns:a16="http://schemas.microsoft.com/office/drawing/2014/main" id="{A871CE09-E2E7-4C67-BBD2-3519A0B392BC}"/>
              </a:ext>
            </a:extLst>
          </p:cNvPr>
          <p:cNvSpPr>
            <a:spLocks noGrp="1"/>
          </p:cNvSpPr>
          <p:nvPr>
            <p:ph idx="1"/>
          </p:nvPr>
        </p:nvSpPr>
        <p:spPr/>
        <p:txBody>
          <a:bodyPr>
            <a:normAutofit/>
          </a:bodyPr>
          <a:lstStyle/>
          <a:p>
            <a:r>
              <a:rPr lang="ar-IQ" dirty="0"/>
              <a:t>1</a:t>
            </a:r>
            <a:r>
              <a:rPr lang="ar-IQ" sz="2400" dirty="0"/>
              <a:t> .تعريف وتدريب الموظفين على مسببات العدوى في المختبرات، وتسهيل لوصول إلى الخدمات التشخيصية والطبية عند التعرض لها عندما تحدث مثل هذه الحالات.</a:t>
            </a:r>
          </a:p>
          <a:p>
            <a:r>
              <a:rPr lang="ar-IQ" sz="2400" dirty="0"/>
              <a:t>2 .تحديد مستوى السلامة الحيوية </a:t>
            </a:r>
            <a:r>
              <a:rPr lang="en-US" sz="2400" dirty="0"/>
              <a:t>level safety-bio </a:t>
            </a:r>
            <a:r>
              <a:rPr lang="ar-IQ" sz="2400" dirty="0"/>
              <a:t>التي تحتاجها المرافق والمختبرات .</a:t>
            </a:r>
          </a:p>
          <a:p>
            <a:r>
              <a:rPr lang="ar-IQ" sz="2400" dirty="0"/>
              <a:t>3 .إجراء تقييم المرافق والمختبرات .</a:t>
            </a:r>
          </a:p>
          <a:p>
            <a:r>
              <a:rPr lang="ar-IQ" sz="2400" dirty="0"/>
              <a:t>4 .كتابة وتنفيذ </a:t>
            </a:r>
            <a:r>
              <a:rPr lang="en-US" sz="2400" dirty="0"/>
              <a:t>SOP Standard Operating Procedure</a:t>
            </a:r>
            <a:r>
              <a:rPr lang="ar-IQ" sz="2400" dirty="0"/>
              <a:t>   .</a:t>
            </a:r>
          </a:p>
          <a:p>
            <a:r>
              <a:rPr lang="ar-IQ" sz="2400" dirty="0"/>
              <a:t>05 عزل النفايات والمخلفات و التخلص منها.</a:t>
            </a:r>
          </a:p>
          <a:p>
            <a:endParaRPr lang="ar-IQ" dirty="0"/>
          </a:p>
        </p:txBody>
      </p:sp>
      <p:pic>
        <p:nvPicPr>
          <p:cNvPr id="5" name="Picture 4">
            <a:extLst>
              <a:ext uri="{FF2B5EF4-FFF2-40B4-BE49-F238E27FC236}">
                <a16:creationId xmlns:a16="http://schemas.microsoft.com/office/drawing/2014/main" id="{56567A4B-C9F2-491F-ACD5-D5E2FCD8FDF8}"/>
              </a:ext>
            </a:extLst>
          </p:cNvPr>
          <p:cNvPicPr>
            <a:picLocks noChangeAspect="1"/>
          </p:cNvPicPr>
          <p:nvPr/>
        </p:nvPicPr>
        <p:blipFill>
          <a:blip r:embed="rId2"/>
          <a:stretch>
            <a:fillRect/>
          </a:stretch>
        </p:blipFill>
        <p:spPr>
          <a:xfrm>
            <a:off x="581193" y="4161183"/>
            <a:ext cx="3686008" cy="2162155"/>
          </a:xfrm>
          <a:prstGeom prst="rect">
            <a:avLst/>
          </a:prstGeom>
        </p:spPr>
      </p:pic>
    </p:spTree>
    <p:extLst>
      <p:ext uri="{BB962C8B-B14F-4D97-AF65-F5344CB8AC3E}">
        <p14:creationId xmlns:p14="http://schemas.microsoft.com/office/powerpoint/2010/main" val="506926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9E0A2-132B-44F8-A2F9-1140D5B9B102}"/>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6B9FBF38-FF58-41B9-BB91-F6723D7A0EAC}"/>
              </a:ext>
            </a:extLst>
          </p:cNvPr>
          <p:cNvSpPr>
            <a:spLocks noGrp="1"/>
          </p:cNvSpPr>
          <p:nvPr>
            <p:ph idx="1"/>
          </p:nvPr>
        </p:nvSpPr>
        <p:spPr/>
        <p:txBody>
          <a:bodyPr/>
          <a:lstStyle/>
          <a:p>
            <a:r>
              <a:rPr lang="ar-IQ" sz="2400" dirty="0"/>
              <a:t>5 .كتابة دليل السلامة الحيوية </a:t>
            </a:r>
            <a:r>
              <a:rPr lang="en-US" sz="2400" dirty="0"/>
              <a:t>Manual safety-Bio </a:t>
            </a:r>
            <a:r>
              <a:rPr lang="ar-IQ" sz="2400" dirty="0"/>
              <a:t>والتأكد من قراءته وتوقيعه من قبل جميع العاملين.</a:t>
            </a:r>
          </a:p>
          <a:p>
            <a:r>
              <a:rPr lang="ar-IQ" sz="2400" dirty="0"/>
              <a:t>6 .تنظيم تنظيف دوري مجدول للمختبر مع وجود سياسات وإجراءات بذلك.</a:t>
            </a:r>
          </a:p>
          <a:p>
            <a:r>
              <a:rPr lang="ar-IQ" sz="2400" dirty="0"/>
              <a:t>7 .تنفيذ </a:t>
            </a:r>
            <a:r>
              <a:rPr lang="en-US" sz="2400" dirty="0"/>
              <a:t>SOP  </a:t>
            </a:r>
            <a:r>
              <a:rPr lang="ar-IQ" sz="2400" dirty="0"/>
              <a:t>  لكل الأجهزة الموجودة في المختبر .</a:t>
            </a:r>
          </a:p>
          <a:p>
            <a:r>
              <a:rPr lang="ar-IQ" sz="2400" dirty="0"/>
              <a:t>8 .شراء أدوات لإسعافات الأولية </a:t>
            </a:r>
            <a:r>
              <a:rPr lang="en-US" sz="2400" dirty="0"/>
              <a:t>aid first </a:t>
            </a:r>
            <a:r>
              <a:rPr lang="ar-IQ" sz="2400" dirty="0"/>
              <a:t> وتدريب مجموعة من الموظفين  عليها .</a:t>
            </a:r>
          </a:p>
          <a:p>
            <a:endParaRPr lang="ar-IQ" dirty="0"/>
          </a:p>
        </p:txBody>
      </p:sp>
    </p:spTree>
    <p:extLst>
      <p:ext uri="{BB962C8B-B14F-4D97-AF65-F5344CB8AC3E}">
        <p14:creationId xmlns:p14="http://schemas.microsoft.com/office/powerpoint/2010/main" val="1379869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FE27-D53A-498E-9D2C-9E43A9D11219}"/>
              </a:ext>
            </a:extLst>
          </p:cNvPr>
          <p:cNvSpPr>
            <a:spLocks noGrp="1"/>
          </p:cNvSpPr>
          <p:nvPr>
            <p:ph type="title"/>
          </p:nvPr>
        </p:nvSpPr>
        <p:spPr/>
        <p:txBody>
          <a:bodyPr/>
          <a:lstStyle/>
          <a:p>
            <a:endParaRPr lang="ar-IQ"/>
          </a:p>
        </p:txBody>
      </p:sp>
      <p:pic>
        <p:nvPicPr>
          <p:cNvPr id="5" name="Content Placeholder 4">
            <a:extLst>
              <a:ext uri="{FF2B5EF4-FFF2-40B4-BE49-F238E27FC236}">
                <a16:creationId xmlns:a16="http://schemas.microsoft.com/office/drawing/2014/main" id="{9FB00FDC-5E92-4635-9335-5A9CFC74F3BC}"/>
              </a:ext>
            </a:extLst>
          </p:cNvPr>
          <p:cNvPicPr>
            <a:picLocks noGrp="1" noChangeAspect="1"/>
          </p:cNvPicPr>
          <p:nvPr>
            <p:ph idx="1"/>
          </p:nvPr>
        </p:nvPicPr>
        <p:blipFill>
          <a:blip r:embed="rId2"/>
          <a:stretch>
            <a:fillRect/>
          </a:stretch>
        </p:blipFill>
        <p:spPr>
          <a:xfrm>
            <a:off x="2663687" y="2181225"/>
            <a:ext cx="7023652" cy="4140062"/>
          </a:xfrm>
        </p:spPr>
      </p:pic>
    </p:spTree>
    <p:extLst>
      <p:ext uri="{BB962C8B-B14F-4D97-AF65-F5344CB8AC3E}">
        <p14:creationId xmlns:p14="http://schemas.microsoft.com/office/powerpoint/2010/main" val="3873973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84A5-A547-4B1D-AC76-C6C245E5E745}"/>
              </a:ext>
            </a:extLst>
          </p:cNvPr>
          <p:cNvSpPr>
            <a:spLocks noGrp="1"/>
          </p:cNvSpPr>
          <p:nvPr>
            <p:ph type="title"/>
          </p:nvPr>
        </p:nvSpPr>
        <p:spPr/>
        <p:txBody>
          <a:bodyPr/>
          <a:lstStyle/>
          <a:p>
            <a:pPr algn="ctr"/>
            <a:r>
              <a:rPr lang="ar-IQ" sz="3200" dirty="0"/>
              <a:t>أنواع المخاطر في المختبر </a:t>
            </a:r>
            <a:br>
              <a:rPr lang="ar-IQ" dirty="0"/>
            </a:br>
            <a:endParaRPr lang="ar-IQ" dirty="0"/>
          </a:p>
        </p:txBody>
      </p:sp>
      <p:sp>
        <p:nvSpPr>
          <p:cNvPr id="3" name="Content Placeholder 2">
            <a:extLst>
              <a:ext uri="{FF2B5EF4-FFF2-40B4-BE49-F238E27FC236}">
                <a16:creationId xmlns:a16="http://schemas.microsoft.com/office/drawing/2014/main" id="{FF9A3202-2014-4DA5-8FB8-03DC547E7283}"/>
              </a:ext>
            </a:extLst>
          </p:cNvPr>
          <p:cNvSpPr>
            <a:spLocks noGrp="1"/>
          </p:cNvSpPr>
          <p:nvPr>
            <p:ph idx="1"/>
          </p:nvPr>
        </p:nvSpPr>
        <p:spPr/>
        <p:txBody>
          <a:bodyPr/>
          <a:lstStyle/>
          <a:p>
            <a:r>
              <a:rPr lang="ar-IQ" dirty="0"/>
              <a:t>-</a:t>
            </a:r>
            <a:r>
              <a:rPr lang="ar-IQ" sz="2800" dirty="0"/>
              <a:t>حريق</a:t>
            </a:r>
          </a:p>
          <a:p>
            <a:r>
              <a:rPr lang="ar-IQ" sz="2800" dirty="0"/>
              <a:t>-تماس كهربائي</a:t>
            </a:r>
          </a:p>
          <a:p>
            <a:r>
              <a:rPr lang="ar-IQ" sz="2800" dirty="0"/>
              <a:t>-انتشار مادة كيميائية</a:t>
            </a:r>
          </a:p>
          <a:p>
            <a:endParaRPr lang="ar-IQ" dirty="0"/>
          </a:p>
        </p:txBody>
      </p:sp>
    </p:spTree>
    <p:extLst>
      <p:ext uri="{BB962C8B-B14F-4D97-AF65-F5344CB8AC3E}">
        <p14:creationId xmlns:p14="http://schemas.microsoft.com/office/powerpoint/2010/main" val="1585913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A3D65-D5D2-4C12-AD05-13482E288AC7}"/>
              </a:ext>
            </a:extLst>
          </p:cNvPr>
          <p:cNvSpPr>
            <a:spLocks noGrp="1"/>
          </p:cNvSpPr>
          <p:nvPr>
            <p:ph type="title"/>
          </p:nvPr>
        </p:nvSpPr>
        <p:spPr/>
        <p:txBody>
          <a:bodyPr/>
          <a:lstStyle/>
          <a:p>
            <a:pPr algn="ctr"/>
            <a:r>
              <a:rPr lang="ar-IQ" dirty="0"/>
              <a:t>الإجراءات التي تتخذها الجهة لمعالجة الخطر وضرورة وضع إرشادات السلامة العامة في المختبر: </a:t>
            </a:r>
          </a:p>
        </p:txBody>
      </p:sp>
      <p:sp>
        <p:nvSpPr>
          <p:cNvPr id="3" name="Content Placeholder 2">
            <a:extLst>
              <a:ext uri="{FF2B5EF4-FFF2-40B4-BE49-F238E27FC236}">
                <a16:creationId xmlns:a16="http://schemas.microsoft.com/office/drawing/2014/main" id="{56266999-52CC-4841-8EBE-858017DEA77D}"/>
              </a:ext>
            </a:extLst>
          </p:cNvPr>
          <p:cNvSpPr>
            <a:spLocks noGrp="1"/>
          </p:cNvSpPr>
          <p:nvPr>
            <p:ph idx="1"/>
          </p:nvPr>
        </p:nvSpPr>
        <p:spPr/>
        <p:txBody>
          <a:bodyPr/>
          <a:lstStyle/>
          <a:p>
            <a:r>
              <a:rPr lang="ar-IQ" dirty="0"/>
              <a:t>-</a:t>
            </a:r>
            <a:r>
              <a:rPr lang="ar-IQ" sz="2400" dirty="0"/>
              <a:t>	يجب أن تكون مساحة المختبر تتناسب مع أعداد الطلاب؛ لكي تسمح لهم بحرية الحركة خلال إجراء التجارب دون تزاحم.</a:t>
            </a:r>
          </a:p>
          <a:p>
            <a:r>
              <a:rPr lang="ar-IQ" sz="2400" dirty="0"/>
              <a:t>-	يجب أن يتوافر بابان بقاعة المختبر للدخول والخروج، وأن يكون اتجاه فتح الأبواب للخارج ( في اتجاه اندفاع الأشخاص).</a:t>
            </a:r>
          </a:p>
          <a:p>
            <a:r>
              <a:rPr lang="ar-IQ" sz="2400" dirty="0"/>
              <a:t>-	تجهيز المختبرات بوسائل الإضاءة والتهوية الطبيعية والصناعية.</a:t>
            </a:r>
          </a:p>
          <a:p>
            <a:r>
              <a:rPr lang="ar-IQ" sz="2400" dirty="0"/>
              <a:t>-	يجب أن تكون أرضيات المختبرات والأحواض والطاولات من أنواع لا تتأثر بالمواد الكيماوية.</a:t>
            </a:r>
          </a:p>
          <a:p>
            <a:r>
              <a:rPr lang="ar-IQ" dirty="0"/>
              <a:t>-</a:t>
            </a:r>
          </a:p>
        </p:txBody>
      </p:sp>
    </p:spTree>
    <p:extLst>
      <p:ext uri="{BB962C8B-B14F-4D97-AF65-F5344CB8AC3E}">
        <p14:creationId xmlns:p14="http://schemas.microsoft.com/office/powerpoint/2010/main" val="3364336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2759-B206-4525-9659-925D1A15BC45}"/>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364D776D-893A-4061-8E3C-76062B53E18D}"/>
              </a:ext>
            </a:extLst>
          </p:cNvPr>
          <p:cNvSpPr>
            <a:spLocks noGrp="1"/>
          </p:cNvSpPr>
          <p:nvPr>
            <p:ph idx="1"/>
          </p:nvPr>
        </p:nvSpPr>
        <p:spPr/>
        <p:txBody>
          <a:bodyPr/>
          <a:lstStyle/>
          <a:p>
            <a:r>
              <a:rPr lang="ar-IQ" dirty="0"/>
              <a:t>-	</a:t>
            </a:r>
            <a:r>
              <a:rPr lang="ar-IQ" sz="2400" dirty="0"/>
              <a:t>يجب تجهيز المختبرات بوسائل المكافحة الأولية للحريق (طفايات حريق، وجرادل الرمل الجاف)، والاحتفاظ بها بمكان ظاهر بالمختبر، وإجراء الصيانة الدورية لها بصفة مستمرة والتأكد من صلاحيتها لاستخدامها في حالات الطوارئ. </a:t>
            </a:r>
          </a:p>
          <a:p>
            <a:r>
              <a:rPr lang="ar-IQ" sz="2400" dirty="0"/>
              <a:t>-	ينبغي توفير خزانة للإسعافات الأولية ومستلزمات الإسعافات الأولية، وتجهيز مختبرات الكيمياء بدش للطوارئ؛ وذلك لسرعة القيام بعملية الإسعاف الأولى في حالة حدوث إصابات لأحد المتواجدين بالمختبر.</a:t>
            </a:r>
          </a:p>
          <a:p>
            <a:endParaRPr lang="ar-IQ" dirty="0"/>
          </a:p>
        </p:txBody>
      </p:sp>
    </p:spTree>
    <p:extLst>
      <p:ext uri="{BB962C8B-B14F-4D97-AF65-F5344CB8AC3E}">
        <p14:creationId xmlns:p14="http://schemas.microsoft.com/office/powerpoint/2010/main" val="1735439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44B4-0FCB-4EAB-895E-9335BE1F64B1}"/>
              </a:ext>
            </a:extLst>
          </p:cNvPr>
          <p:cNvSpPr>
            <a:spLocks noGrp="1"/>
          </p:cNvSpPr>
          <p:nvPr>
            <p:ph type="title"/>
          </p:nvPr>
        </p:nvSpPr>
        <p:spPr/>
        <p:txBody>
          <a:bodyPr>
            <a:normAutofit/>
          </a:bodyPr>
          <a:lstStyle/>
          <a:p>
            <a:pPr algn="ctr"/>
            <a:r>
              <a:rPr lang="ar-IQ" sz="3600" dirty="0"/>
              <a:t>تجنب الحرائق في المختبر </a:t>
            </a:r>
          </a:p>
        </p:txBody>
      </p:sp>
      <p:sp>
        <p:nvSpPr>
          <p:cNvPr id="3" name="Content Placeholder 2">
            <a:extLst>
              <a:ext uri="{FF2B5EF4-FFF2-40B4-BE49-F238E27FC236}">
                <a16:creationId xmlns:a16="http://schemas.microsoft.com/office/drawing/2014/main" id="{99245652-B53D-4D48-B478-7A1B80E9E6ED}"/>
              </a:ext>
            </a:extLst>
          </p:cNvPr>
          <p:cNvSpPr>
            <a:spLocks noGrp="1"/>
          </p:cNvSpPr>
          <p:nvPr>
            <p:ph idx="1"/>
          </p:nvPr>
        </p:nvSpPr>
        <p:spPr/>
        <p:txBody>
          <a:bodyPr/>
          <a:lstStyle/>
          <a:p>
            <a:r>
              <a:rPr lang="ar-IQ" dirty="0"/>
              <a:t>-</a:t>
            </a:r>
            <a:r>
              <a:rPr lang="ar-IQ" sz="2400" dirty="0"/>
              <a:t>ابعاد المواد الخطرة القابلة </a:t>
            </a:r>
            <a:r>
              <a:rPr lang="ar-IQ" sz="2400" dirty="0" err="1"/>
              <a:t>للإشتعال</a:t>
            </a:r>
            <a:r>
              <a:rPr lang="ar-IQ" sz="2400" dirty="0"/>
              <a:t> عن مصدر النيران</a:t>
            </a:r>
          </a:p>
          <a:p>
            <a:r>
              <a:rPr lang="ar-IQ" sz="2400" dirty="0"/>
              <a:t>-العلم الكافي بخواص المواد المخبرية وتفاعلها مع بعضها</a:t>
            </a:r>
          </a:p>
          <a:p>
            <a:r>
              <a:rPr lang="ar-IQ" sz="2400" dirty="0"/>
              <a:t>-وصيانة الشبكات الكهربائية داخل المختبر يعتبر من الأساسيات لتجنب التماس الكهربائي</a:t>
            </a:r>
          </a:p>
          <a:p>
            <a:r>
              <a:rPr lang="ar-IQ" sz="2400" dirty="0"/>
              <a:t>-التخلص الدوري من مخلفات المختبر</a:t>
            </a:r>
          </a:p>
          <a:p>
            <a:endParaRPr lang="ar-IQ" dirty="0"/>
          </a:p>
        </p:txBody>
      </p:sp>
    </p:spTree>
    <p:extLst>
      <p:ext uri="{BB962C8B-B14F-4D97-AF65-F5344CB8AC3E}">
        <p14:creationId xmlns:p14="http://schemas.microsoft.com/office/powerpoint/2010/main" val="830679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3702-435B-4942-8A3B-5C217190D337}"/>
              </a:ext>
            </a:extLst>
          </p:cNvPr>
          <p:cNvSpPr>
            <a:spLocks noGrp="1"/>
          </p:cNvSpPr>
          <p:nvPr>
            <p:ph type="title"/>
          </p:nvPr>
        </p:nvSpPr>
        <p:spPr/>
        <p:txBody>
          <a:bodyPr/>
          <a:lstStyle/>
          <a:p>
            <a:endParaRPr lang="ar-IQ"/>
          </a:p>
        </p:txBody>
      </p:sp>
      <p:pic>
        <p:nvPicPr>
          <p:cNvPr id="5" name="Content Placeholder 4">
            <a:extLst>
              <a:ext uri="{FF2B5EF4-FFF2-40B4-BE49-F238E27FC236}">
                <a16:creationId xmlns:a16="http://schemas.microsoft.com/office/drawing/2014/main" id="{45F7676C-D8F7-467D-A880-3338B7A7694A}"/>
              </a:ext>
            </a:extLst>
          </p:cNvPr>
          <p:cNvPicPr>
            <a:picLocks noGrp="1" noChangeAspect="1"/>
          </p:cNvPicPr>
          <p:nvPr>
            <p:ph idx="1"/>
          </p:nvPr>
        </p:nvPicPr>
        <p:blipFill>
          <a:blip r:embed="rId2"/>
          <a:stretch>
            <a:fillRect/>
          </a:stretch>
        </p:blipFill>
        <p:spPr>
          <a:xfrm>
            <a:off x="2769704" y="2324894"/>
            <a:ext cx="6997147" cy="3943384"/>
          </a:xfrm>
        </p:spPr>
      </p:pic>
    </p:spTree>
    <p:extLst>
      <p:ext uri="{BB962C8B-B14F-4D97-AF65-F5344CB8AC3E}">
        <p14:creationId xmlns:p14="http://schemas.microsoft.com/office/powerpoint/2010/main" val="334852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C6DF-764D-46E9-8767-982BD57524F1}"/>
              </a:ext>
            </a:extLst>
          </p:cNvPr>
          <p:cNvSpPr>
            <a:spLocks noGrp="1"/>
          </p:cNvSpPr>
          <p:nvPr>
            <p:ph type="title"/>
          </p:nvPr>
        </p:nvSpPr>
        <p:spPr/>
        <p:txBody>
          <a:bodyPr>
            <a:normAutofit/>
          </a:bodyPr>
          <a:lstStyle/>
          <a:p>
            <a:pPr algn="ctr"/>
            <a:r>
              <a:rPr lang="ar-IQ" sz="3200" dirty="0"/>
              <a:t>يمكن الحد من وقوع الحرائق في المختبرات العلمية؟</a:t>
            </a:r>
          </a:p>
        </p:txBody>
      </p:sp>
      <p:sp>
        <p:nvSpPr>
          <p:cNvPr id="3" name="Content Placeholder 2">
            <a:extLst>
              <a:ext uri="{FF2B5EF4-FFF2-40B4-BE49-F238E27FC236}">
                <a16:creationId xmlns:a16="http://schemas.microsoft.com/office/drawing/2014/main" id="{6795E4F0-BA17-450C-965C-D8E95617F8BA}"/>
              </a:ext>
            </a:extLst>
          </p:cNvPr>
          <p:cNvSpPr>
            <a:spLocks noGrp="1"/>
          </p:cNvSpPr>
          <p:nvPr>
            <p:ph idx="1"/>
          </p:nvPr>
        </p:nvSpPr>
        <p:spPr/>
        <p:txBody>
          <a:bodyPr/>
          <a:lstStyle/>
          <a:p>
            <a:r>
              <a:rPr lang="ar-IQ" sz="2400" dirty="0"/>
              <a:t>الانتباه الدائم والتقيد بإرشادات السلامة.</a:t>
            </a:r>
          </a:p>
          <a:p>
            <a:r>
              <a:rPr lang="ar-IQ" sz="2400" dirty="0"/>
              <a:t>صيانة التمديدات الكهربائية دوريا وإصلاح أي عطل.</a:t>
            </a:r>
          </a:p>
          <a:p>
            <a:r>
              <a:rPr lang="ar-IQ" sz="2400" dirty="0"/>
              <a:t>تجنب الحمل الزائد للكهرباء.</a:t>
            </a:r>
          </a:p>
          <a:p>
            <a:r>
              <a:rPr lang="ar-IQ" sz="2400" dirty="0"/>
              <a:t>تنظيف البقع فورا عند تناثرها.</a:t>
            </a:r>
          </a:p>
          <a:p>
            <a:r>
              <a:rPr lang="ar-IQ" sz="2400" dirty="0"/>
              <a:t>التخلص اليومي والمستمر للنفايات في المعمل.</a:t>
            </a:r>
          </a:p>
          <a:p>
            <a:r>
              <a:rPr lang="ar-IQ" sz="2400" dirty="0"/>
              <a:t>تخزين السوائل سريعة الاشتغال بأماكن تخزين آمنة.</a:t>
            </a:r>
          </a:p>
          <a:p>
            <a:r>
              <a:rPr lang="ar-IQ" sz="2400" dirty="0"/>
              <a:t>وضع ملصقات على أنابيب الاختبار مبين فيها تاريخ الصلاحية واسمها وأي تحذير لها.</a:t>
            </a:r>
          </a:p>
          <a:p>
            <a:endParaRPr lang="ar-IQ" dirty="0"/>
          </a:p>
        </p:txBody>
      </p:sp>
    </p:spTree>
    <p:extLst>
      <p:ext uri="{BB962C8B-B14F-4D97-AF65-F5344CB8AC3E}">
        <p14:creationId xmlns:p14="http://schemas.microsoft.com/office/powerpoint/2010/main" val="473645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1FD78-34F8-46F1-AA9F-D468DF56F115}"/>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0BB3BF4D-59DC-41FB-A2AB-5CCEA48FED7B}"/>
              </a:ext>
            </a:extLst>
          </p:cNvPr>
          <p:cNvSpPr>
            <a:spLocks noGrp="1"/>
          </p:cNvSpPr>
          <p:nvPr>
            <p:ph idx="1"/>
          </p:nvPr>
        </p:nvSpPr>
        <p:spPr/>
        <p:txBody>
          <a:bodyPr/>
          <a:lstStyle/>
          <a:p>
            <a:r>
              <a:rPr lang="ar-IQ" sz="2800" dirty="0"/>
              <a:t>اغلاق المنافذ المفتوحة</a:t>
            </a:r>
          </a:p>
          <a:p>
            <a:r>
              <a:rPr lang="ar-IQ" sz="2800" dirty="0"/>
              <a:t>ايقاف امداد الحريق </a:t>
            </a:r>
            <a:r>
              <a:rPr lang="ar-IQ" sz="2800" dirty="0" err="1"/>
              <a:t>بأى</a:t>
            </a:r>
            <a:r>
              <a:rPr lang="ar-IQ" sz="2800" dirty="0"/>
              <a:t> نوع من الاكسجين </a:t>
            </a:r>
          </a:p>
          <a:p>
            <a:r>
              <a:rPr lang="ar-IQ" sz="2800" dirty="0"/>
              <a:t>تعرض الحريق لطفايات الحريق</a:t>
            </a:r>
          </a:p>
          <a:p>
            <a:r>
              <a:rPr lang="ar-IQ" sz="2800" dirty="0"/>
              <a:t>تغطية النيران المشتعلة بأغطية كبيرة جدًا وبشكل سريع</a:t>
            </a:r>
          </a:p>
          <a:p>
            <a:r>
              <a:rPr lang="ar-IQ" sz="2800" dirty="0"/>
              <a:t>ازالة الاشباء القابلة للحريق من طريقه حتى لا يزيد الاشتعال</a:t>
            </a:r>
          </a:p>
          <a:p>
            <a:r>
              <a:rPr lang="ar-IQ" sz="2800" dirty="0"/>
              <a:t>وجود طفاية حريق وتجنب دمج مادتين متفاعلتين كي لا يتسبب بانفجار او حريق</a:t>
            </a:r>
          </a:p>
          <a:p>
            <a:endParaRPr lang="ar-IQ" dirty="0"/>
          </a:p>
        </p:txBody>
      </p:sp>
    </p:spTree>
    <p:extLst>
      <p:ext uri="{BB962C8B-B14F-4D97-AF65-F5344CB8AC3E}">
        <p14:creationId xmlns:p14="http://schemas.microsoft.com/office/powerpoint/2010/main" val="287180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85C3-1EE5-4F10-9C06-739C327CE1F4}"/>
              </a:ext>
            </a:extLst>
          </p:cNvPr>
          <p:cNvSpPr>
            <a:spLocks noGrp="1"/>
          </p:cNvSpPr>
          <p:nvPr>
            <p:ph type="title"/>
          </p:nvPr>
        </p:nvSpPr>
        <p:spPr/>
        <p:txBody>
          <a:bodyPr>
            <a:noAutofit/>
          </a:bodyPr>
          <a:lstStyle/>
          <a:p>
            <a:pPr algn="ctr"/>
            <a:r>
              <a:rPr lang="ar-IQ" sz="7200" dirty="0"/>
              <a:t>إدارة المخاطر </a:t>
            </a:r>
          </a:p>
        </p:txBody>
      </p:sp>
      <p:sp>
        <p:nvSpPr>
          <p:cNvPr id="3" name="Content Placeholder 2">
            <a:extLst>
              <a:ext uri="{FF2B5EF4-FFF2-40B4-BE49-F238E27FC236}">
                <a16:creationId xmlns:a16="http://schemas.microsoft.com/office/drawing/2014/main" id="{79C2B20E-5E88-4974-B541-EA2AFD7D9A41}"/>
              </a:ext>
            </a:extLst>
          </p:cNvPr>
          <p:cNvSpPr>
            <a:spLocks noGrp="1"/>
          </p:cNvSpPr>
          <p:nvPr>
            <p:ph idx="1"/>
          </p:nvPr>
        </p:nvSpPr>
        <p:spPr/>
        <p:txBody>
          <a:bodyPr/>
          <a:lstStyle/>
          <a:p>
            <a:r>
              <a:rPr lang="ar-IQ" sz="3200" dirty="0"/>
              <a:t>هي عملية قياس المخاطر وتقييمها,  ومحاولة معرفة  إدارتها والتحكم بها  محاولة لتخفيفها </a:t>
            </a:r>
          </a:p>
          <a:p>
            <a:r>
              <a:rPr lang="ar-IQ" sz="3200" dirty="0"/>
              <a:t>و اختيار طرق فعالة ذات تكلفة اقل  من أجل التقليل من أثر تهديد معين على المنظمة أو المؤسسة. </a:t>
            </a:r>
          </a:p>
          <a:p>
            <a:endParaRPr lang="ar-IQ" dirty="0"/>
          </a:p>
        </p:txBody>
      </p:sp>
    </p:spTree>
    <p:extLst>
      <p:ext uri="{BB962C8B-B14F-4D97-AF65-F5344CB8AC3E}">
        <p14:creationId xmlns:p14="http://schemas.microsoft.com/office/powerpoint/2010/main" val="3956414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4D10-62FC-4FBE-98FB-5BBC3B50C5F0}"/>
              </a:ext>
            </a:extLst>
          </p:cNvPr>
          <p:cNvSpPr>
            <a:spLocks noGrp="1"/>
          </p:cNvSpPr>
          <p:nvPr>
            <p:ph type="title"/>
          </p:nvPr>
        </p:nvSpPr>
        <p:spPr/>
        <p:txBody>
          <a:bodyPr/>
          <a:lstStyle/>
          <a:p>
            <a:endParaRPr lang="ar-IQ"/>
          </a:p>
        </p:txBody>
      </p:sp>
      <p:pic>
        <p:nvPicPr>
          <p:cNvPr id="4" name="Content Placeholder 3">
            <a:extLst>
              <a:ext uri="{FF2B5EF4-FFF2-40B4-BE49-F238E27FC236}">
                <a16:creationId xmlns:a16="http://schemas.microsoft.com/office/drawing/2014/main" id="{165D6A25-2270-4677-9371-C34BA3B09AAE}"/>
              </a:ext>
            </a:extLst>
          </p:cNvPr>
          <p:cNvPicPr>
            <a:picLocks noGrp="1" noChangeAspect="1"/>
          </p:cNvPicPr>
          <p:nvPr>
            <p:ph idx="1"/>
          </p:nvPr>
        </p:nvPicPr>
        <p:blipFill>
          <a:blip r:embed="rId2"/>
          <a:stretch>
            <a:fillRect/>
          </a:stretch>
        </p:blipFill>
        <p:spPr>
          <a:xfrm>
            <a:off x="3047736" y="2305695"/>
            <a:ext cx="6096528" cy="3429297"/>
          </a:xfrm>
          <a:prstGeom prst="rect">
            <a:avLst/>
          </a:prstGeom>
        </p:spPr>
      </p:pic>
    </p:spTree>
    <p:extLst>
      <p:ext uri="{BB962C8B-B14F-4D97-AF65-F5344CB8AC3E}">
        <p14:creationId xmlns:p14="http://schemas.microsoft.com/office/powerpoint/2010/main" val="2859068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4C72-2F69-4F1F-915C-CFC548041681}"/>
              </a:ext>
            </a:extLst>
          </p:cNvPr>
          <p:cNvSpPr>
            <a:spLocks noGrp="1"/>
          </p:cNvSpPr>
          <p:nvPr>
            <p:ph type="title"/>
          </p:nvPr>
        </p:nvSpPr>
        <p:spPr/>
        <p:txBody>
          <a:bodyPr>
            <a:normAutofit/>
          </a:bodyPr>
          <a:lstStyle/>
          <a:p>
            <a:pPr algn="ctr"/>
            <a:r>
              <a:rPr lang="ar-IQ" sz="3600" dirty="0"/>
              <a:t>منع الإصابة في حالة حدوث حريق:</a:t>
            </a:r>
          </a:p>
        </p:txBody>
      </p:sp>
      <p:sp>
        <p:nvSpPr>
          <p:cNvPr id="3" name="Content Placeholder 2">
            <a:extLst>
              <a:ext uri="{FF2B5EF4-FFF2-40B4-BE49-F238E27FC236}">
                <a16:creationId xmlns:a16="http://schemas.microsoft.com/office/drawing/2014/main" id="{84CFE0CF-27E5-4542-BB28-A6F4DE06080C}"/>
              </a:ext>
            </a:extLst>
          </p:cNvPr>
          <p:cNvSpPr>
            <a:spLocks noGrp="1"/>
          </p:cNvSpPr>
          <p:nvPr>
            <p:ph idx="1"/>
          </p:nvPr>
        </p:nvSpPr>
        <p:spPr/>
        <p:txBody>
          <a:bodyPr/>
          <a:lstStyle/>
          <a:p>
            <a:r>
              <a:rPr lang="ar-IQ" sz="2400" dirty="0"/>
              <a:t>قم بتركيب أجهزة إنذار الدخان.  </a:t>
            </a:r>
          </a:p>
          <a:p>
            <a:r>
              <a:rPr lang="ar-IQ" sz="2400" dirty="0"/>
              <a:t>تَعلَّم استخدام مطفأة الحريق. </a:t>
            </a:r>
          </a:p>
          <a:p>
            <a:r>
              <a:rPr lang="ar-IQ" sz="2400" dirty="0"/>
              <a:t>علِّم الكادر والمنتسبين في المختبر ما يجب فعله إذا اشتعلتْ ملابسهم. تَوقَّف على الفور ولا تجرِ؛ انزل إلى الأرض وغطِّ الوجه باليدين؛ وتدحرج على الأرض لإطفاء اللهب.</a:t>
            </a:r>
          </a:p>
          <a:p>
            <a:endParaRPr lang="ar-IQ" sz="2400" dirty="0"/>
          </a:p>
        </p:txBody>
      </p:sp>
    </p:spTree>
    <p:extLst>
      <p:ext uri="{BB962C8B-B14F-4D97-AF65-F5344CB8AC3E}">
        <p14:creationId xmlns:p14="http://schemas.microsoft.com/office/powerpoint/2010/main" val="3391336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03A4-DE46-4297-AA98-AFCB8C00A233}"/>
              </a:ext>
            </a:extLst>
          </p:cNvPr>
          <p:cNvSpPr>
            <a:spLocks noGrp="1"/>
          </p:cNvSpPr>
          <p:nvPr>
            <p:ph type="title"/>
          </p:nvPr>
        </p:nvSpPr>
        <p:spPr/>
        <p:txBody>
          <a:bodyPr/>
          <a:lstStyle/>
          <a:p>
            <a:endParaRPr lang="ar-IQ"/>
          </a:p>
        </p:txBody>
      </p:sp>
      <p:pic>
        <p:nvPicPr>
          <p:cNvPr id="5" name="Content Placeholder 4">
            <a:extLst>
              <a:ext uri="{FF2B5EF4-FFF2-40B4-BE49-F238E27FC236}">
                <a16:creationId xmlns:a16="http://schemas.microsoft.com/office/drawing/2014/main" id="{49CF9DF6-099B-4342-A6C1-12EE5AC44646}"/>
              </a:ext>
            </a:extLst>
          </p:cNvPr>
          <p:cNvPicPr>
            <a:picLocks noGrp="1" noChangeAspect="1"/>
          </p:cNvPicPr>
          <p:nvPr>
            <p:ph idx="1"/>
          </p:nvPr>
        </p:nvPicPr>
        <p:blipFill>
          <a:blip r:embed="rId2"/>
          <a:stretch>
            <a:fillRect/>
          </a:stretch>
        </p:blipFill>
        <p:spPr>
          <a:xfrm>
            <a:off x="3140765" y="2181225"/>
            <a:ext cx="6308035" cy="3678238"/>
          </a:xfrm>
        </p:spPr>
      </p:pic>
    </p:spTree>
    <p:extLst>
      <p:ext uri="{BB962C8B-B14F-4D97-AF65-F5344CB8AC3E}">
        <p14:creationId xmlns:p14="http://schemas.microsoft.com/office/powerpoint/2010/main" val="894643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834A-4FFF-47D2-90B8-D00D5D979080}"/>
              </a:ext>
            </a:extLst>
          </p:cNvPr>
          <p:cNvSpPr>
            <a:spLocks noGrp="1"/>
          </p:cNvSpPr>
          <p:nvPr>
            <p:ph type="title"/>
          </p:nvPr>
        </p:nvSpPr>
        <p:spPr/>
        <p:txBody>
          <a:bodyPr/>
          <a:lstStyle/>
          <a:p>
            <a:endParaRPr lang="ar-IQ"/>
          </a:p>
        </p:txBody>
      </p:sp>
      <p:pic>
        <p:nvPicPr>
          <p:cNvPr id="5" name="Content Placeholder 4">
            <a:extLst>
              <a:ext uri="{FF2B5EF4-FFF2-40B4-BE49-F238E27FC236}">
                <a16:creationId xmlns:a16="http://schemas.microsoft.com/office/drawing/2014/main" id="{0FFD9762-2E2E-4519-BC98-1E220C24E44C}"/>
              </a:ext>
            </a:extLst>
          </p:cNvPr>
          <p:cNvPicPr>
            <a:picLocks noGrp="1" noChangeAspect="1"/>
          </p:cNvPicPr>
          <p:nvPr>
            <p:ph idx="1"/>
          </p:nvPr>
        </p:nvPicPr>
        <p:blipFill>
          <a:blip r:embed="rId2"/>
          <a:stretch>
            <a:fillRect/>
          </a:stretch>
        </p:blipFill>
        <p:spPr>
          <a:xfrm>
            <a:off x="2941983" y="2054087"/>
            <a:ext cx="5367130" cy="4101757"/>
          </a:xfrm>
        </p:spPr>
      </p:pic>
    </p:spTree>
    <p:extLst>
      <p:ext uri="{BB962C8B-B14F-4D97-AF65-F5344CB8AC3E}">
        <p14:creationId xmlns:p14="http://schemas.microsoft.com/office/powerpoint/2010/main" val="1629008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72CB1-94D1-4B4F-A340-C0792FC413D5}"/>
              </a:ext>
            </a:extLst>
          </p:cNvPr>
          <p:cNvSpPr>
            <a:spLocks noGrp="1"/>
          </p:cNvSpPr>
          <p:nvPr>
            <p:ph type="title"/>
          </p:nvPr>
        </p:nvSpPr>
        <p:spPr/>
        <p:txBody>
          <a:bodyPr/>
          <a:lstStyle/>
          <a:p>
            <a:endParaRPr lang="ar-IQ"/>
          </a:p>
        </p:txBody>
      </p:sp>
      <p:pic>
        <p:nvPicPr>
          <p:cNvPr id="5" name="Content Placeholder 4">
            <a:extLst>
              <a:ext uri="{FF2B5EF4-FFF2-40B4-BE49-F238E27FC236}">
                <a16:creationId xmlns:a16="http://schemas.microsoft.com/office/drawing/2014/main" id="{7B43F721-891A-448E-A516-9C003C9A3B88}"/>
              </a:ext>
            </a:extLst>
          </p:cNvPr>
          <p:cNvPicPr>
            <a:picLocks noGrp="1" noChangeAspect="1"/>
          </p:cNvPicPr>
          <p:nvPr>
            <p:ph idx="1"/>
          </p:nvPr>
        </p:nvPicPr>
        <p:blipFill>
          <a:blip r:embed="rId2"/>
          <a:stretch>
            <a:fillRect/>
          </a:stretch>
        </p:blipFill>
        <p:spPr>
          <a:xfrm>
            <a:off x="1007166" y="1828800"/>
            <a:ext cx="10151164" cy="4731025"/>
          </a:xfrm>
        </p:spPr>
      </p:pic>
    </p:spTree>
    <p:extLst>
      <p:ext uri="{BB962C8B-B14F-4D97-AF65-F5344CB8AC3E}">
        <p14:creationId xmlns:p14="http://schemas.microsoft.com/office/powerpoint/2010/main" val="1819998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73FA-DF79-4E2F-8650-E40569F13490}"/>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FA41A577-7220-4436-832D-48E6C2D9EDF3}"/>
              </a:ext>
            </a:extLst>
          </p:cNvPr>
          <p:cNvSpPr>
            <a:spLocks noGrp="1"/>
          </p:cNvSpPr>
          <p:nvPr>
            <p:ph idx="1"/>
          </p:nvPr>
        </p:nvSpPr>
        <p:spPr/>
        <p:txBody>
          <a:bodyPr>
            <a:normAutofit/>
          </a:bodyPr>
          <a:lstStyle/>
          <a:p>
            <a:r>
              <a:rPr lang="ar-IQ" sz="2400" dirty="0"/>
              <a:t>تَمرَّن على خطة إخلاء. ضع خطة إخلاء ومارِسها كل ستة أشهر. حدِّد طريقتين للخروج من كل غرفة ومكان الالتقاء بالخارج. لا تَستخدم مقابض الأبواب القابلة للغلق في غرفة نوم الطفل. علِّم أطفالكَ مغادرة منطقة تحترق من خلال الزحف على الأرض.</a:t>
            </a:r>
          </a:p>
        </p:txBody>
      </p:sp>
    </p:spTree>
    <p:extLst>
      <p:ext uri="{BB962C8B-B14F-4D97-AF65-F5344CB8AC3E}">
        <p14:creationId xmlns:p14="http://schemas.microsoft.com/office/powerpoint/2010/main" val="2523092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89F8-5A40-4F37-8569-4D57EA5987FE}"/>
              </a:ext>
            </a:extLst>
          </p:cNvPr>
          <p:cNvSpPr>
            <a:spLocks noGrp="1"/>
          </p:cNvSpPr>
          <p:nvPr>
            <p:ph type="title"/>
          </p:nvPr>
        </p:nvSpPr>
        <p:spPr/>
        <p:txBody>
          <a:bodyPr/>
          <a:lstStyle/>
          <a:p>
            <a:endParaRPr lang="ar-IQ"/>
          </a:p>
        </p:txBody>
      </p:sp>
      <p:pic>
        <p:nvPicPr>
          <p:cNvPr id="5" name="Content Placeholder 4">
            <a:extLst>
              <a:ext uri="{FF2B5EF4-FFF2-40B4-BE49-F238E27FC236}">
                <a16:creationId xmlns:a16="http://schemas.microsoft.com/office/drawing/2014/main" id="{2D9DD75B-AC11-4231-A7A2-141C6576BEDE}"/>
              </a:ext>
            </a:extLst>
          </p:cNvPr>
          <p:cNvPicPr>
            <a:picLocks noGrp="1" noChangeAspect="1"/>
          </p:cNvPicPr>
          <p:nvPr>
            <p:ph idx="1"/>
          </p:nvPr>
        </p:nvPicPr>
        <p:blipFill>
          <a:blip r:embed="rId2"/>
          <a:stretch>
            <a:fillRect/>
          </a:stretch>
        </p:blipFill>
        <p:spPr>
          <a:xfrm>
            <a:off x="1679944" y="2147776"/>
            <a:ext cx="9101470" cy="3721395"/>
          </a:xfrm>
        </p:spPr>
      </p:pic>
    </p:spTree>
    <p:extLst>
      <p:ext uri="{BB962C8B-B14F-4D97-AF65-F5344CB8AC3E}">
        <p14:creationId xmlns:p14="http://schemas.microsoft.com/office/powerpoint/2010/main" val="2498173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628C-2A22-4E40-939D-FD6BBD78484D}"/>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D76F0EDE-BB43-4ABC-A4A0-2C2107E7EB90}"/>
              </a:ext>
            </a:extLst>
          </p:cNvPr>
          <p:cNvSpPr>
            <a:spLocks noGrp="1"/>
          </p:cNvSpPr>
          <p:nvPr>
            <p:ph idx="1"/>
          </p:nvPr>
        </p:nvSpPr>
        <p:spPr/>
        <p:txBody>
          <a:bodyPr/>
          <a:lstStyle/>
          <a:p>
            <a:r>
              <a:rPr lang="ar-IQ" sz="3200" dirty="0"/>
              <a:t>تستخدم إدارة المخاطر لتفادي الخسائر قدر الإمكان فإن التخطيط لاستمرارية العمل وجدت لتعالج نتائج ما يتبقى من مخاطر. وتكمن أهميتها في أن بعض الحوادث التي ليس من المحتمل أن تحدث قد تحدث فعلا إن كان هناك وقت كاف لحدوثها. إن إدارة المخاطر والتخطيط لاستمرارية العمل هما عمليتين مربوطتين مع بعضيهما , إدارة المخاطر تغطي مساحات واسعة مهمة لعملية التخطيط لاستمرارية العمل والتي تذهب في معالجتها للمخاطر .</a:t>
            </a:r>
          </a:p>
          <a:p>
            <a:endParaRPr lang="ar-IQ" dirty="0"/>
          </a:p>
          <a:p>
            <a:endParaRPr lang="ar-IQ" dirty="0"/>
          </a:p>
          <a:p>
            <a:endParaRPr lang="ar-IQ" dirty="0"/>
          </a:p>
        </p:txBody>
      </p:sp>
    </p:spTree>
    <p:extLst>
      <p:ext uri="{BB962C8B-B14F-4D97-AF65-F5344CB8AC3E}">
        <p14:creationId xmlns:p14="http://schemas.microsoft.com/office/powerpoint/2010/main" val="422746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9117-FC25-4593-9492-70B3464664FB}"/>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6BD53C91-ABB8-4EDE-A47D-64D5C4BCFADC}"/>
              </a:ext>
            </a:extLst>
          </p:cNvPr>
          <p:cNvSpPr>
            <a:spLocks noGrp="1"/>
          </p:cNvSpPr>
          <p:nvPr>
            <p:ph idx="1"/>
          </p:nvPr>
        </p:nvSpPr>
        <p:spPr/>
        <p:txBody>
          <a:bodyPr/>
          <a:lstStyle/>
          <a:p>
            <a:r>
              <a:rPr lang="ar-IQ" dirty="0"/>
              <a:t>1)</a:t>
            </a:r>
            <a:r>
              <a:rPr lang="ar-IQ" sz="3200" dirty="0"/>
              <a:t>التجنب : وتعني إيقاف النشاطات التي تؤدي إلى حدوث خطر ما. </a:t>
            </a:r>
          </a:p>
          <a:p>
            <a:r>
              <a:rPr lang="ar-IQ" sz="3200" dirty="0"/>
              <a:t>مثلا  القيام بإيقاف منتج، أو نشاط ذو مخاطر فعليه كبيرة، مثال لو كان هناك أحد البنوك وله فرع يتم السطو عليه يومياً فيتم العمل على إغلاق الفرع، ويتم اللجوء إلى هذه التقنية عندما تكون الخسائر المتأتية من المنتج أعلى من العائد. </a:t>
            </a:r>
          </a:p>
          <a:p>
            <a:endParaRPr lang="ar-IQ" dirty="0"/>
          </a:p>
        </p:txBody>
      </p:sp>
    </p:spTree>
    <p:extLst>
      <p:ext uri="{BB962C8B-B14F-4D97-AF65-F5344CB8AC3E}">
        <p14:creationId xmlns:p14="http://schemas.microsoft.com/office/powerpoint/2010/main" val="318367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90D1-4AE6-4C27-AADD-5781FCB688C5}"/>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7C4BA3A6-34BE-4D26-9AC9-A70C40483E8D}"/>
              </a:ext>
            </a:extLst>
          </p:cNvPr>
          <p:cNvSpPr>
            <a:spLocks noGrp="1"/>
          </p:cNvSpPr>
          <p:nvPr>
            <p:ph idx="1"/>
          </p:nvPr>
        </p:nvSpPr>
        <p:spPr/>
        <p:txBody>
          <a:bodyPr/>
          <a:lstStyle/>
          <a:p>
            <a:r>
              <a:rPr lang="ar-IQ" dirty="0"/>
              <a:t>2)	</a:t>
            </a:r>
            <a:r>
              <a:rPr lang="ar-IQ" sz="3200" dirty="0"/>
              <a:t>النقل : حيث يتم في هذه الحالة العمل على نقل أثر المخاطرة إلى جهة أو طرف آخر.</a:t>
            </a:r>
          </a:p>
          <a:p>
            <a:r>
              <a:rPr lang="ar-IQ" sz="3200" dirty="0"/>
              <a:t>مثلا التأمين أو نقل المهمة لطرف ثالث يقوم بتنفيذ المهمة، ويتم اللجوء إلى هذه الوسيلة في حال كان الأثر في حال وقوعه مرتفع جداً ولكن الاحتمالية منخفضة كثيراً مثال اللجوء  إلى التأمين ضد أخطار الحريق ويكون ذلك في حال أن احتمالية حدوث حريق قليلة جداً «لم يسبق أن حدثت» أو وقوع زلزال لكن في حال تحقق هذا الخطر فستكون الأثار عالية جداً</a:t>
            </a:r>
          </a:p>
          <a:p>
            <a:endParaRPr lang="ar-IQ" dirty="0"/>
          </a:p>
        </p:txBody>
      </p:sp>
    </p:spTree>
    <p:extLst>
      <p:ext uri="{BB962C8B-B14F-4D97-AF65-F5344CB8AC3E}">
        <p14:creationId xmlns:p14="http://schemas.microsoft.com/office/powerpoint/2010/main" val="1410620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CB4F-B7AC-490A-869D-213D4034E570}"/>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FF3AD1CB-5003-474E-8BFD-95ABEFCEA857}"/>
              </a:ext>
            </a:extLst>
          </p:cNvPr>
          <p:cNvSpPr>
            <a:spLocks noGrp="1"/>
          </p:cNvSpPr>
          <p:nvPr>
            <p:ph idx="1"/>
          </p:nvPr>
        </p:nvSpPr>
        <p:spPr/>
        <p:txBody>
          <a:bodyPr>
            <a:normAutofit/>
          </a:bodyPr>
          <a:lstStyle/>
          <a:p>
            <a:r>
              <a:rPr lang="ar-IQ" sz="3200" dirty="0"/>
              <a:t>التقليص : ويقصد في هذه الحالة العمل على إدارة الخطر بوضع إجراءات رقابية تضمن العمل على خفض كل من احتمالية الحدوث ونتيجة الخطر في حال وقوعه.</a:t>
            </a:r>
          </a:p>
          <a:p>
            <a:r>
              <a:rPr lang="ar-IQ" sz="3200" dirty="0"/>
              <a:t>) القبول: أي قبول المخاطرة كما هي من دون وضع أي إجراءات وذلك يكون في حال وقوع المخاطرة فإن الأثر منخفض جداً واحتمالية الحدوث منخفضة.</a:t>
            </a:r>
          </a:p>
        </p:txBody>
      </p:sp>
    </p:spTree>
    <p:extLst>
      <p:ext uri="{BB962C8B-B14F-4D97-AF65-F5344CB8AC3E}">
        <p14:creationId xmlns:p14="http://schemas.microsoft.com/office/powerpoint/2010/main" val="189857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7D2B-E4BE-4480-862B-111C4BD72AA9}"/>
              </a:ext>
            </a:extLst>
          </p:cNvPr>
          <p:cNvSpPr>
            <a:spLocks noGrp="1"/>
          </p:cNvSpPr>
          <p:nvPr>
            <p:ph type="title"/>
          </p:nvPr>
        </p:nvSpPr>
        <p:spPr/>
        <p:txBody>
          <a:bodyPr/>
          <a:lstStyle/>
          <a:p>
            <a:endParaRPr lang="ar-IQ"/>
          </a:p>
        </p:txBody>
      </p:sp>
      <p:sp>
        <p:nvSpPr>
          <p:cNvPr id="3" name="Content Placeholder 2">
            <a:extLst>
              <a:ext uri="{FF2B5EF4-FFF2-40B4-BE49-F238E27FC236}">
                <a16:creationId xmlns:a16="http://schemas.microsoft.com/office/drawing/2014/main" id="{E2FA481A-E82A-4943-91E2-917F44042F37}"/>
              </a:ext>
            </a:extLst>
          </p:cNvPr>
          <p:cNvSpPr>
            <a:spLocks noGrp="1"/>
          </p:cNvSpPr>
          <p:nvPr>
            <p:ph idx="1"/>
          </p:nvPr>
        </p:nvSpPr>
        <p:spPr/>
        <p:txBody>
          <a:bodyPr/>
          <a:lstStyle/>
          <a:p>
            <a:r>
              <a:rPr lang="ar-IQ" sz="3200" dirty="0">
                <a:highlight>
                  <a:srgbClr val="FF0000"/>
                </a:highlight>
              </a:rPr>
              <a:t>مكان المختبر </a:t>
            </a:r>
            <a:r>
              <a:rPr lang="ar-IQ" sz="3200" dirty="0"/>
              <a:t>مهم جدا وتزويده بأساليب الوقاية والحماية المتطورة او التحكم بها الكترونيا ضروري ومهم جدا  للحد من المخاطر ,  كذلك وجود واختيار </a:t>
            </a:r>
            <a:r>
              <a:rPr lang="ar-IQ" sz="3200" dirty="0">
                <a:highlight>
                  <a:srgbClr val="FF0000"/>
                </a:highlight>
              </a:rPr>
              <a:t>معدات الوقاية الشخصية </a:t>
            </a:r>
            <a:r>
              <a:rPr lang="ar-IQ" sz="3200" dirty="0"/>
              <a:t>في المختبرات  قد تمنع او تقلل من حدوث المخاطر لذا كلما كانت جيدة وضمن المواصفات العالمية تقلل الاخطار او الخسائر عند حدوثها , إجراء </a:t>
            </a:r>
            <a:r>
              <a:rPr lang="ar-IQ" sz="3200" dirty="0">
                <a:highlight>
                  <a:srgbClr val="FF0000"/>
                </a:highlight>
              </a:rPr>
              <a:t>صيانة دورية </a:t>
            </a:r>
            <a:r>
              <a:rPr lang="ar-IQ" sz="3200" dirty="0"/>
              <a:t>لهذه الأجهزة لضمان عملها بصفة مستمرة، ومتابعة عملية الصيانة الدورية لتجهيزات الإضاءة والتهوية الصناعي. </a:t>
            </a:r>
          </a:p>
        </p:txBody>
      </p:sp>
    </p:spTree>
    <p:extLst>
      <p:ext uri="{BB962C8B-B14F-4D97-AF65-F5344CB8AC3E}">
        <p14:creationId xmlns:p14="http://schemas.microsoft.com/office/powerpoint/2010/main" val="3817463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DBC4-7E12-408B-B9BA-659F40C5B06A}"/>
              </a:ext>
            </a:extLst>
          </p:cNvPr>
          <p:cNvSpPr>
            <a:spLocks noGrp="1"/>
          </p:cNvSpPr>
          <p:nvPr>
            <p:ph type="title"/>
          </p:nvPr>
        </p:nvSpPr>
        <p:spPr/>
        <p:txBody>
          <a:bodyPr/>
          <a:lstStyle/>
          <a:p>
            <a:endParaRPr lang="ar-IQ"/>
          </a:p>
        </p:txBody>
      </p:sp>
      <p:pic>
        <p:nvPicPr>
          <p:cNvPr id="5" name="Content Placeholder 4">
            <a:extLst>
              <a:ext uri="{FF2B5EF4-FFF2-40B4-BE49-F238E27FC236}">
                <a16:creationId xmlns:a16="http://schemas.microsoft.com/office/drawing/2014/main" id="{93EA6C90-C213-4D6F-A32A-BDC5124F14CE}"/>
              </a:ext>
            </a:extLst>
          </p:cNvPr>
          <p:cNvPicPr>
            <a:picLocks noGrp="1" noChangeAspect="1"/>
          </p:cNvPicPr>
          <p:nvPr>
            <p:ph idx="1"/>
          </p:nvPr>
        </p:nvPicPr>
        <p:blipFill>
          <a:blip r:embed="rId2"/>
          <a:stretch>
            <a:fillRect/>
          </a:stretch>
        </p:blipFill>
        <p:spPr>
          <a:xfrm>
            <a:off x="2001078" y="1881809"/>
            <a:ext cx="7620000" cy="4757530"/>
          </a:xfrm>
        </p:spPr>
      </p:pic>
    </p:spTree>
    <p:extLst>
      <p:ext uri="{BB962C8B-B14F-4D97-AF65-F5344CB8AC3E}">
        <p14:creationId xmlns:p14="http://schemas.microsoft.com/office/powerpoint/2010/main" val="319730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D082-39B8-43B7-B058-2C1A00305DB7}"/>
              </a:ext>
            </a:extLst>
          </p:cNvPr>
          <p:cNvSpPr>
            <a:spLocks noGrp="1"/>
          </p:cNvSpPr>
          <p:nvPr>
            <p:ph type="title"/>
          </p:nvPr>
        </p:nvSpPr>
        <p:spPr/>
        <p:txBody>
          <a:bodyPr/>
          <a:lstStyle/>
          <a:p>
            <a:endParaRPr lang="ar-IQ"/>
          </a:p>
        </p:txBody>
      </p:sp>
      <p:pic>
        <p:nvPicPr>
          <p:cNvPr id="7" name="Content Placeholder 6">
            <a:extLst>
              <a:ext uri="{FF2B5EF4-FFF2-40B4-BE49-F238E27FC236}">
                <a16:creationId xmlns:a16="http://schemas.microsoft.com/office/drawing/2014/main" id="{F5E0A10E-FEC5-4981-957A-D824C1E36F75}"/>
              </a:ext>
            </a:extLst>
          </p:cNvPr>
          <p:cNvPicPr>
            <a:picLocks noGrp="1" noChangeAspect="1"/>
          </p:cNvPicPr>
          <p:nvPr>
            <p:ph idx="1"/>
          </p:nvPr>
        </p:nvPicPr>
        <p:blipFill>
          <a:blip r:embed="rId2"/>
          <a:stretch>
            <a:fillRect/>
          </a:stretch>
        </p:blipFill>
        <p:spPr>
          <a:xfrm>
            <a:off x="2491410" y="2267744"/>
            <a:ext cx="7845286" cy="3505200"/>
          </a:xfrm>
        </p:spPr>
      </p:pic>
    </p:spTree>
    <p:extLst>
      <p:ext uri="{BB962C8B-B14F-4D97-AF65-F5344CB8AC3E}">
        <p14:creationId xmlns:p14="http://schemas.microsoft.com/office/powerpoint/2010/main" val="110102165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590</TotalTime>
  <Words>931</Words>
  <Application>Microsoft Office PowerPoint</Application>
  <PresentationFormat>Widescreen</PresentationFormat>
  <Paragraphs>63</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Gill Sans MT</vt:lpstr>
      <vt:lpstr>Wingdings 2</vt:lpstr>
      <vt:lpstr>Dividend</vt:lpstr>
      <vt:lpstr>أمور السلامة العامة والدفاع المدني  </vt:lpstr>
      <vt:lpstr>إدارة المخاطر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إجراءات السلامة الأساسية في المختبرات : </vt:lpstr>
      <vt:lpstr>PowerPoint Presentation</vt:lpstr>
      <vt:lpstr>PowerPoint Presentation</vt:lpstr>
      <vt:lpstr>أنواع المخاطر في المختبر  </vt:lpstr>
      <vt:lpstr>الإجراءات التي تتخذها الجهة لمعالجة الخطر وضرورة وضع إرشادات السلامة العامة في المختبر: </vt:lpstr>
      <vt:lpstr>PowerPoint Presentation</vt:lpstr>
      <vt:lpstr>تجنب الحرائق في المختبر </vt:lpstr>
      <vt:lpstr>PowerPoint Presentation</vt:lpstr>
      <vt:lpstr>يمكن الحد من وقوع الحرائق في المختبرات العلمية؟</vt:lpstr>
      <vt:lpstr>PowerPoint Presentation</vt:lpstr>
      <vt:lpstr>PowerPoint Presentation</vt:lpstr>
      <vt:lpstr>منع الإصابة في حالة حدوث حريق:</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السلامة العامة والدفاع المدني          </dc:title>
  <dc:creator>user</dc:creator>
  <cp:lastModifiedBy>user</cp:lastModifiedBy>
  <cp:revision>8</cp:revision>
  <dcterms:created xsi:type="dcterms:W3CDTF">2022-10-02T08:15:10Z</dcterms:created>
  <dcterms:modified xsi:type="dcterms:W3CDTF">2023-02-25T14:11:06Z</dcterms:modified>
</cp:coreProperties>
</file>