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61" r:id="rId5"/>
    <p:sldId id="258" r:id="rId6"/>
    <p:sldId id="260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E7659-91EE-6970-478F-25B92D503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1E8F86-96F4-D983-E993-55D3ADC40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6EA62-FF6A-A844-1C82-A7B193FE9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378CE-48CD-40CF-9F5D-32C0DAD0FA7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B8DB9-FD48-AEA5-9B4A-6EBE0F377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A0134-2A1A-6AEA-2B2C-D2D92FA4D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5AEA-1544-4960-B5F9-A4A7BC86C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70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136F2-BFBA-74F0-8FB5-27807F00D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DC381-6BE8-6A5F-2186-4F79DF0A2F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B9FA1-6336-FE2E-491C-457781146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378CE-48CD-40CF-9F5D-32C0DAD0FA7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A0984-3EC5-F35C-53B8-350EDA8D3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37F8D-4A4A-8AC3-3BA0-7A6CD6DAD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5AEA-1544-4960-B5F9-A4A7BC86C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73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4195CE-9B78-6AE2-31E6-CD365020FC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26834A-A42A-04D0-EF76-2FBB1CFC12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46D8F-476E-6561-4E82-8B8FF3F6C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378CE-48CD-40CF-9F5D-32C0DAD0FA7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9D292-81BD-071A-3F42-84E4B6F60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4AE58-B305-2C99-4181-790BEF811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5AEA-1544-4960-B5F9-A4A7BC86C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98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6223A-7FE5-0964-A347-6CC0772F0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0AF8B-3D85-9F9D-C25D-821FF295B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90FCD-99E0-8462-2FB4-FEFA414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378CE-48CD-40CF-9F5D-32C0DAD0FA7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F3019-8E4B-E005-D6F5-8C51B418F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BE0FB-807B-6FBD-A25C-FEB0E78BE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5AEA-1544-4960-B5F9-A4A7BC86C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803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550A2-8A46-D862-D4A6-709B5C7A7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BF1C9B-C91A-ABB3-3099-5F7972CBF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10624-C303-A37F-5259-5852F3D7C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378CE-48CD-40CF-9F5D-32C0DAD0FA7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A6C7F-4BD5-1741-9C23-20EB89344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E4A2B-920C-5FC6-1B82-A93CFC1C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5AEA-1544-4960-B5F9-A4A7BC86C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68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F6D68-F6CE-888C-3C33-5FBE45B70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22379-6BCD-67A2-67B6-20439575FB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7B4A05-0CCC-3DBB-672F-10CD8C6B51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BD6EE1-E725-38AD-CA36-D5647B772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378CE-48CD-40CF-9F5D-32C0DAD0FA7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F1020E-B294-D5E8-477B-1BEEACB09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1963F-A0DD-1B45-47DF-80DD52E4B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5AEA-1544-4960-B5F9-A4A7BC86C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13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83340-BA3E-6732-717F-709789A51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09D89-D277-5C95-1599-B6DAAE5DA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955FD1-FC79-E45E-4A40-CCF78E098D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83F75E-C4D1-4C5E-A5B0-783EA72E1E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1FE93B-48E3-1ECD-EBD3-83B748C83A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F78FB8-7176-EEC5-EEF5-4A3A1CF3B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378CE-48CD-40CF-9F5D-32C0DAD0FA7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799FE2-895E-1CEF-4805-14818482C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3FCCA2-A63B-21B7-FE0C-CCA765F37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5AEA-1544-4960-B5F9-A4A7BC86C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8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3B23C-49B7-B80C-BCF5-0A510C756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13D0DB-E2A3-82A0-9713-2E1B45A28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378CE-48CD-40CF-9F5D-32C0DAD0FA7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3C6E52-E4A0-A0DB-0583-8A12B7B6A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4582F1-CBB8-7FA8-29D5-C0F7F65BE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5AEA-1544-4960-B5F9-A4A7BC86C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22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03721F-D0C8-0E26-E1FB-124F27D65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378CE-48CD-40CF-9F5D-32C0DAD0FA7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55D034-316F-6C34-C7D2-BB45276F1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4FC723-A6EB-C4A3-1E06-930322ABF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5AEA-1544-4960-B5F9-A4A7BC86C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7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CF907-8FB7-04A5-B7BD-D19E52D26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1E1F03-DB52-4069-E7D5-8D487E1C1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5522F4-EB9C-51C8-8AF6-2B0B8FE68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687C9D-4BA1-F6D8-8B8A-6DE224AC6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378CE-48CD-40CF-9F5D-32C0DAD0FA7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8A63C0-BE5B-8ACA-7F03-6BFDBC038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44FB14-ACCF-7BD2-25DB-4AE8097D3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5AEA-1544-4960-B5F9-A4A7BC86C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11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60D76-B916-D575-64ED-80A04E6FE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91A11A-FA33-F8B5-7099-B9EB04F94F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092668-A640-D523-3530-516BB46E33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F545B6-168C-486A-7E83-D7DA307AA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378CE-48CD-40CF-9F5D-32C0DAD0FA7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AE924-634C-105E-5B5A-C4D485D76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908312-12FC-AA58-C744-02DE75281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5AEA-1544-4960-B5F9-A4A7BC86C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85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21214D-5B9F-E3B3-ADD7-53808E407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90F8C1-14AB-6DB9-DC32-F94632126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468C9-5391-F4CD-9745-CB5E9ECCAE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378CE-48CD-40CF-9F5D-32C0DAD0FA7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94E0E-C8DD-B02A-53EE-8B22EB22FC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310AD-457C-100E-70B1-821FF7279D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55AEA-1544-4960-B5F9-A4A7BC86C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6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909DA-9812-D372-1E54-BBA5990F84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/>
              <a:t>تدريب الباحثين على اساليب الكتابة السليمة وتجنب ظواهر الفساد العلمي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F64459-3062-509F-3E18-1FBE9B423E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0678"/>
            <a:ext cx="9144000" cy="1655762"/>
          </a:xfrm>
        </p:spPr>
        <p:txBody>
          <a:bodyPr>
            <a:normAutofit/>
          </a:bodyPr>
          <a:lstStyle/>
          <a:p>
            <a:r>
              <a:rPr lang="ar-IQ" sz="2800" dirty="0"/>
              <a:t>ا.م.د. زينب سعد عبد الغني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1200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85E41-B7F6-FC14-772A-E56171109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IQ" dirty="0"/>
              <a:t>الخاتمة والتوصيات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EE8B7-7FAC-0856-6CEA-19CE681A2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ar-IQ" dirty="0"/>
              <a:t>أخيراً، في عصر الذكاء الاصطناعي، لسنا ضد التكنولوجيا، ولكننا مع الإفصاح الشفاف.</a:t>
            </a:r>
            <a:endParaRPr lang="en-US" dirty="0"/>
          </a:p>
          <a:p>
            <a:pPr algn="r" rtl="1"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ar-IQ" dirty="0"/>
              <a:t> نوصي بفرض بند ثابت في منهجية أي بحث يُنشر باسم هذه المؤسسة، يوضح فيه الباحث الأدوات التكنولوجية التي استخدمها ونطاق هذا الاستخدام.</a:t>
            </a:r>
            <a:endParaRPr lang="en-US" dirty="0"/>
          </a:p>
          <a:p>
            <a:pPr algn="r" rtl="1"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ar-IQ" dirty="0"/>
              <a:t>الزملاء الأفاضل، إن حماية النزاهة الأكاديمية ليست عبئاً إدارياً، بل هي طوق النجاة لشهاداتنا، لأبحاثنا، ولأجيال الطلاب التي تخرج من تحت أيدينا</a:t>
            </a:r>
          </a:p>
          <a:p>
            <a:pPr marL="0" indent="0" algn="r" rtl="1">
              <a:buClr>
                <a:schemeClr val="accent2"/>
              </a:buCl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247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4108C-4143-2ED0-4964-D6AF04DB5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IQ" dirty="0"/>
              <a:t>مقدمة ..... تعريفية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1869D-93BA-7EED-B83D-95DA04E1C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</a:pPr>
            <a:r>
              <a:rPr lang="ar-IQ" b="0" u="none" strike="noStrike" dirty="0">
                <a:effectLst/>
                <a:latin typeface="Google Sans"/>
              </a:rPr>
              <a:t>الفساد الأكاديمي هو خرق لقواعد النزاهة العلمية المتمثلة في: </a:t>
            </a:r>
            <a:r>
              <a:rPr lang="ar-IQ" b="0" u="none" strike="noStrike" dirty="0">
                <a:effectLst/>
                <a:highlight>
                  <a:srgbClr val="FFFF00"/>
                </a:highlight>
                <a:latin typeface="Google Sans"/>
              </a:rPr>
              <a:t>الأمانة، الثقة، العدالة، والاحترام</a:t>
            </a:r>
            <a:r>
              <a:rPr lang="ar-IQ" dirty="0">
                <a:highlight>
                  <a:srgbClr val="FFFF00"/>
                </a:highlight>
              </a:rPr>
              <a:t>. </a:t>
            </a:r>
          </a:p>
          <a:p>
            <a:pPr algn="r" rtl="1">
              <a:lnSpc>
                <a:spcPct val="150000"/>
              </a:lnSpc>
            </a:pPr>
            <a:r>
              <a:rPr lang="ar-IQ" dirty="0"/>
              <a:t>لتجنب ظواهره (كالسرقة العلمية، التلفيق، والاحتيال)، تُركز الجامعات الأجنبية ومراكز الأبحاث على استراتيجيات عملية أبرزها </a:t>
            </a:r>
            <a:r>
              <a:rPr lang="ar-IQ" dirty="0">
                <a:highlight>
                  <a:srgbClr val="FFFF00"/>
                </a:highlight>
              </a:rPr>
              <a:t>الاستشهاد الصحيح، حماية الملكية الفكرية، والتدريب المستمر على مهارات الصياغة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038215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9F7ED-BE0B-6060-BD13-2F293A5F5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IQ" dirty="0"/>
              <a:t>أشكال الفساد الأكاديمي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3F49F-7FD5-5757-B670-E36BC2CC0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IQ" dirty="0">
                <a:highlight>
                  <a:srgbClr val="FFFF00"/>
                </a:highlight>
              </a:rPr>
              <a:t>الانتحال والسرقة العلمية</a:t>
            </a:r>
            <a:r>
              <a:rPr lang="en-US" dirty="0"/>
              <a:t>Plagiarism  </a:t>
            </a:r>
            <a:r>
              <a:rPr lang="ar-IQ" dirty="0"/>
              <a:t>  استخدام أفكار أو نصوص الآخرين دون نسبتها لأصحابها.</a:t>
            </a:r>
          </a:p>
          <a:p>
            <a:pPr algn="r" rtl="1"/>
            <a:r>
              <a:rPr lang="ar-IQ" dirty="0">
                <a:highlight>
                  <a:srgbClr val="FFFF00"/>
                </a:highlight>
              </a:rPr>
              <a:t>التلفيق والتزوير </a:t>
            </a:r>
            <a:r>
              <a:rPr lang="en-US" dirty="0"/>
              <a:t>Fabrication &amp; Falsification</a:t>
            </a:r>
            <a:r>
              <a:rPr lang="ar-IQ" dirty="0"/>
              <a:t> اختراع بيانات أو نتائج أبحاث وهمية، أو التلاعب بالبيانات الحقيقية لتناسب فرضيات الباحث.</a:t>
            </a:r>
          </a:p>
          <a:p>
            <a:pPr algn="r" rtl="1"/>
            <a:r>
              <a:rPr lang="ar-IQ" dirty="0">
                <a:highlight>
                  <a:srgbClr val="FFFF00"/>
                </a:highlight>
              </a:rPr>
              <a:t>التواطؤ</a:t>
            </a:r>
            <a:r>
              <a:rPr lang="en-US" dirty="0"/>
              <a:t>Collusion </a:t>
            </a:r>
            <a:r>
              <a:rPr lang="ar-IQ" dirty="0"/>
              <a:t> مساعدة الآخرين في القيام بأعمال غير نزيهة (مثل تبادل الواجبات أو السماح بنسخ الاختبارات).</a:t>
            </a:r>
          </a:p>
          <a:p>
            <a:pPr algn="r" rtl="1"/>
            <a:r>
              <a:rPr lang="ar-IQ" dirty="0">
                <a:highlight>
                  <a:srgbClr val="FFFF00"/>
                </a:highlight>
              </a:rPr>
              <a:t>شراء الأبحاث والمقالات </a:t>
            </a:r>
            <a:r>
              <a:rPr lang="en-US" dirty="0"/>
              <a:t>Contract Cheating </a:t>
            </a:r>
            <a:r>
              <a:rPr lang="ar-IQ" dirty="0"/>
              <a:t> ظاهرة عالمية متزايدة تتمثل في تكليف جهات خارجية بكتابة الأبحاث مقابل أموال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895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C180F-76E2-2788-570D-20DD97529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IQ" dirty="0"/>
              <a:t>الآثار السلبية للفساد العلمي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BAE2F-2B97-EE47-EC3C-77A091B6B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</a:pPr>
            <a:r>
              <a:rPr lang="ar-IQ" dirty="0"/>
              <a:t>تدمير </a:t>
            </a:r>
            <a:r>
              <a:rPr lang="ar-IQ" dirty="0">
                <a:highlight>
                  <a:srgbClr val="FFFF00"/>
                </a:highlight>
              </a:rPr>
              <a:t>مصداقية</a:t>
            </a:r>
            <a:r>
              <a:rPr lang="ar-IQ" dirty="0"/>
              <a:t> المؤسسات التعليمية وتراجع </a:t>
            </a:r>
            <a:r>
              <a:rPr lang="ar-IQ" dirty="0">
                <a:highlight>
                  <a:srgbClr val="FFFF00"/>
                </a:highlight>
              </a:rPr>
              <a:t>ترتيب</a:t>
            </a:r>
            <a:r>
              <a:rPr lang="ar-IQ" dirty="0"/>
              <a:t> الجامعات.</a:t>
            </a:r>
          </a:p>
          <a:p>
            <a:pPr algn="r" rtl="1">
              <a:lnSpc>
                <a:spcPct val="150000"/>
              </a:lnSpc>
            </a:pPr>
            <a:r>
              <a:rPr lang="ar-IQ" dirty="0">
                <a:highlight>
                  <a:srgbClr val="FFFF00"/>
                </a:highlight>
              </a:rPr>
              <a:t>إحباط</a:t>
            </a:r>
            <a:r>
              <a:rPr lang="ar-IQ" dirty="0"/>
              <a:t> الباحثين النزيهين وابتعاد الكفاءات الحقيقية.</a:t>
            </a:r>
          </a:p>
          <a:p>
            <a:pPr algn="r" rtl="1">
              <a:lnSpc>
                <a:spcPct val="150000"/>
              </a:lnSpc>
            </a:pPr>
            <a:r>
              <a:rPr lang="ar-IQ" dirty="0"/>
              <a:t>عرقلة مسار التنمية (لأن الأبحاث المزيفة </a:t>
            </a:r>
            <a:r>
              <a:rPr lang="ar-IQ" dirty="0">
                <a:highlight>
                  <a:srgbClr val="FFFF00"/>
                </a:highlight>
              </a:rPr>
              <a:t>تبني</a:t>
            </a:r>
            <a:r>
              <a:rPr lang="ar-IQ" dirty="0"/>
              <a:t> عليها الدول قرارات خاطئة)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445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52113-14EF-6F24-C589-BF78D169E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IQ" dirty="0"/>
              <a:t> آليات تجنب والحد من هذه الظواهر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FBC73-4E2F-C164-4159-239286088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IQ" dirty="0"/>
              <a:t>تعزيز </a:t>
            </a:r>
            <a:r>
              <a:rPr lang="ar-IQ" dirty="0">
                <a:highlight>
                  <a:srgbClr val="FFFF00"/>
                </a:highlight>
              </a:rPr>
              <a:t>الوازع الأخلاقي والأمانة العلمية</a:t>
            </a:r>
            <a:r>
              <a:rPr lang="ar-IQ" dirty="0"/>
              <a:t>: ترسيخ مبدأ المحاسبة الذاتية والمسؤولية الأكاديمية لدى الطلبة والباحثين.</a:t>
            </a:r>
          </a:p>
          <a:p>
            <a:pPr algn="r" rtl="1"/>
            <a:r>
              <a:rPr lang="ar-IQ" dirty="0"/>
              <a:t>استخدام برامج </a:t>
            </a:r>
            <a:r>
              <a:rPr lang="ar-IQ" dirty="0">
                <a:highlight>
                  <a:srgbClr val="FFFF00"/>
                </a:highlight>
              </a:rPr>
              <a:t>كشف الاستلال</a:t>
            </a:r>
            <a:r>
              <a:rPr lang="ar-IQ" dirty="0"/>
              <a:t>: اعتماد البرمجيات المعتمدة عالمياً لفحص النصوص قبل نشرها.</a:t>
            </a:r>
          </a:p>
          <a:p>
            <a:pPr algn="r" rtl="1"/>
            <a:r>
              <a:rPr lang="ar-IQ" dirty="0"/>
              <a:t>الالتزام </a:t>
            </a:r>
            <a:r>
              <a:rPr lang="ar-IQ" dirty="0">
                <a:highlight>
                  <a:srgbClr val="FFFF00"/>
                </a:highlight>
              </a:rPr>
              <a:t>بأخلاقيات البحث العلمي</a:t>
            </a:r>
            <a:r>
              <a:rPr lang="ar-IQ" dirty="0"/>
              <a:t>: توثيق المراجع والمصادر بدقة متناهية وفقاً للأنظمة الأكاديمية.</a:t>
            </a:r>
          </a:p>
          <a:p>
            <a:pPr algn="r" rtl="1"/>
            <a:r>
              <a:rPr lang="ar-IQ" dirty="0">
                <a:highlight>
                  <a:srgbClr val="FFFF00"/>
                </a:highlight>
              </a:rPr>
              <a:t>الشفافية في البيانات</a:t>
            </a:r>
            <a:r>
              <a:rPr lang="ar-IQ" dirty="0"/>
              <a:t>: إتاحة بيانات البحث والمنهجية المتبعة لمراجعتها من قِبل النظراء </a:t>
            </a:r>
            <a:r>
              <a:rPr lang="en-US" dirty="0"/>
              <a:t>Peer Review</a:t>
            </a:r>
          </a:p>
        </p:txBody>
      </p:sp>
    </p:spTree>
    <p:extLst>
      <p:ext uri="{BB962C8B-B14F-4D97-AF65-F5344CB8AC3E}">
        <p14:creationId xmlns:p14="http://schemas.microsoft.com/office/powerpoint/2010/main" val="1465402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6765C-FC5B-6EFA-F105-2659E24A8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IQ" dirty="0"/>
              <a:t>سبل المعالجة والحد من الظاهرة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F68EA-56EA-8F02-E597-F3CA029A8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IQ" dirty="0"/>
              <a:t>تفعيل </a:t>
            </a:r>
            <a:r>
              <a:rPr lang="ar-IQ" dirty="0">
                <a:highlight>
                  <a:srgbClr val="FFFF00"/>
                </a:highlight>
              </a:rPr>
              <a:t>برامج</a:t>
            </a:r>
            <a:r>
              <a:rPr lang="ar-IQ" dirty="0"/>
              <a:t> كشف الانتحال العلمي بصرامة.</a:t>
            </a:r>
            <a:endParaRPr lang="en-US" dirty="0"/>
          </a:p>
          <a:p>
            <a:pPr algn="r" rtl="1"/>
            <a:r>
              <a:rPr lang="ar-IQ" dirty="0">
                <a:highlight>
                  <a:srgbClr val="FFFF00"/>
                </a:highlight>
              </a:rPr>
              <a:t>تشديد</a:t>
            </a:r>
            <a:r>
              <a:rPr lang="ar-IQ" dirty="0"/>
              <a:t> العقوبات الإدارية والقانونية ضد </a:t>
            </a:r>
            <a:r>
              <a:rPr lang="ar-IQ" dirty="0">
                <a:highlight>
                  <a:srgbClr val="FFFF00"/>
                </a:highlight>
              </a:rPr>
              <a:t>سارقي</a:t>
            </a:r>
            <a:r>
              <a:rPr lang="ar-IQ" dirty="0"/>
              <a:t> الأبحاث ومزوري البيانات.</a:t>
            </a:r>
            <a:endParaRPr lang="en-US" dirty="0"/>
          </a:p>
          <a:p>
            <a:pPr algn="r" rtl="1"/>
            <a:r>
              <a:rPr lang="ar-IQ" dirty="0">
                <a:highlight>
                  <a:srgbClr val="FFFF00"/>
                </a:highlight>
              </a:rPr>
              <a:t>تعزيز</a:t>
            </a:r>
            <a:r>
              <a:rPr lang="ar-IQ" dirty="0"/>
              <a:t> الرقابة الداخلية وإرساء قواعد الشفافية.</a:t>
            </a:r>
            <a:endParaRPr lang="en-US" dirty="0"/>
          </a:p>
          <a:p>
            <a:pPr algn="r" rtl="1"/>
            <a:r>
              <a:rPr lang="ar-IQ" dirty="0"/>
              <a:t>غرس مبادئ "</a:t>
            </a:r>
            <a:r>
              <a:rPr lang="ar-IQ" dirty="0">
                <a:highlight>
                  <a:srgbClr val="FFFF00"/>
                </a:highlight>
              </a:rPr>
              <a:t>أخلاقيات البحث العلمي</a:t>
            </a:r>
            <a:r>
              <a:rPr lang="ar-IQ" dirty="0"/>
              <a:t>" في المناهج الدراسية لطلبة الدراسات العليا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44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2897A-E8B2-8002-2154-6FAB639DA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3207"/>
            <a:ext cx="10515600" cy="1325563"/>
          </a:xfrm>
        </p:spPr>
        <p:txBody>
          <a:bodyPr>
            <a:normAutofit/>
          </a:bodyPr>
          <a:lstStyle/>
          <a:p>
            <a:pPr algn="r" rtl="1"/>
            <a:r>
              <a:rPr lang="ar-IQ" dirty="0"/>
              <a:t>الذكاء الاصطناعي التوليدي والنزاهة الأكاديمية</a:t>
            </a:r>
            <a:br>
              <a:rPr lang="en-US" dirty="0"/>
            </a:br>
            <a:r>
              <a:rPr lang="en-US" dirty="0"/>
              <a:t>AI &amp; Academic Integrity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23375-944D-A7B6-692A-EDCF24C5B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0957" y="2723400"/>
            <a:ext cx="10515600" cy="3411393"/>
          </a:xfrm>
        </p:spPr>
        <p:txBody>
          <a:bodyPr/>
          <a:lstStyle/>
          <a:p>
            <a:pPr algn="r" rtl="1"/>
            <a:r>
              <a:rPr lang="ar-IQ" dirty="0"/>
              <a:t>الاستخدام الأخلاقي للأدوات: تحديد الخط الفاصل بين استخدام الذكاء الاصطناعي كمساعد بحثي (للصياغة أو التدقيق) وبين الانتحال الآلي </a:t>
            </a:r>
            <a:r>
              <a:rPr lang="en-US" dirty="0"/>
              <a:t>AI-generated plagiarism</a:t>
            </a:r>
          </a:p>
          <a:p>
            <a:pPr algn="r" rtl="1"/>
            <a:r>
              <a:rPr lang="ar-IQ" dirty="0"/>
              <a:t>شفافية الإفصاح: آليات الإعلان الصريح عن استخدام أدوات الذكاء الاصطناعي في المنهجية أو كتابة النص وفقاً لدليل النشر المحدث </a:t>
            </a:r>
            <a:endParaRPr lang="en-US" dirty="0"/>
          </a:p>
          <a:p>
            <a:pPr algn="r" rtl="1"/>
            <a:r>
              <a:rPr lang="ar-IQ" dirty="0"/>
              <a:t>وهم المعرفة الآلية: مخاطر "الهلوسة الرقمية" للذكاء الاصطناعي، حيث يخترع مراجع ودراسات وهمية، وكيفية كشفها والوقاية منها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442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5DA95-4BBD-C97C-FA46-BAFECAB95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IQ" dirty="0"/>
              <a:t> آليات الحوكمة والمحاسبة المؤسسية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31F95-B7DB-64BC-D294-DA75CB496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IQ" dirty="0"/>
              <a:t>لجان أخلاقيات البحث : دور لجان مراجعة البحوث قبل البدء بها، خاصة المتعلقة بالبشر أو الحيوانات.</a:t>
            </a:r>
          </a:p>
          <a:p>
            <a:pPr algn="r" rtl="1"/>
            <a:r>
              <a:rPr lang="ar-IQ" dirty="0"/>
              <a:t>سياسات التبليغ الآمن </a:t>
            </a:r>
            <a:r>
              <a:rPr lang="en-US" dirty="0"/>
              <a:t> Whistleblowing</a:t>
            </a:r>
            <a:r>
              <a:rPr lang="ar-IQ" dirty="0"/>
              <a:t>كيف توفر الجامعات الأجنبية قنوات آمنة وسرية للإبلاغ عن حالات الفساد العلمي دون خوف من الانتقام.</a:t>
            </a:r>
            <a:endParaRPr lang="en-US" dirty="0"/>
          </a:p>
          <a:p>
            <a:pPr algn="r" rtl="1"/>
            <a:r>
              <a:rPr lang="ar-IQ" dirty="0"/>
              <a:t>العقوبات والتبعات: التدرج في العقوبات الأكاديمية (من إلغاء الدرجة، إلى الفصل، وصولاً إلى الملاحقة القانونية وسحب اللقب العلمي).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296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3CDC9-3172-482D-243B-2D4DAE955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IQ" dirty="0"/>
              <a:t>دراسة حالة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B5962-0764-99C6-910B-8E70FE66E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IQ" dirty="0"/>
              <a:t> نشر بروفيسور مرموق ورقة علمية في مجلة ذات معامل تأثير عالي</a:t>
            </a:r>
            <a:r>
              <a:rPr lang="en-US" dirty="0"/>
              <a:t> </a:t>
            </a:r>
            <a:r>
              <a:rPr lang="ar-IQ" dirty="0"/>
              <a:t>ممولة من منحة حكومية كبرى. بعد عامين، لاحظ باحث دكتوراه في جامعة أخرى </a:t>
            </a:r>
            <a:r>
              <a:rPr lang="en-US" dirty="0"/>
              <a:t>,</a:t>
            </a:r>
            <a:r>
              <a:rPr lang="ar-IQ" dirty="0"/>
              <a:t>أثناء محاولته إعادة إنتاج التجربة </a:t>
            </a:r>
            <a:r>
              <a:rPr lang="en-US" dirty="0"/>
              <a:t>Replicability</a:t>
            </a:r>
            <a:r>
              <a:rPr lang="ar-IQ" dirty="0"/>
              <a:t>وجود تكرار مريب في خلايا بعض الصور المجهرية </a:t>
            </a:r>
            <a:r>
              <a:rPr lang="en-US" dirty="0"/>
              <a:t>(Image Duplication)، </a:t>
            </a:r>
            <a:r>
              <a:rPr lang="ar-IQ" dirty="0"/>
              <a:t>بالإضافة إلى عدم تطابق الانحراف المعياري في الجداول الإحصائية مع البيانات الأصلية. قام الباحث بتقديم بلاغ مجهول عبر منصة </a:t>
            </a:r>
            <a:r>
              <a:rPr lang="en-US" dirty="0" err="1"/>
              <a:t>PubPeer</a:t>
            </a:r>
            <a:r>
              <a:rPr lang="en-US" dirty="0"/>
              <a:t>.</a:t>
            </a:r>
            <a:endParaRPr lang="ar-IQ" dirty="0"/>
          </a:p>
          <a:p>
            <a:pPr algn="r" rtl="1"/>
            <a:r>
              <a:rPr lang="ar-IQ" dirty="0"/>
              <a:t>المسؤولية الإشرافية: البروفيسور دافع بأن طالب الماجستير هو من قام بإعداد الرسوم البيانية والصور وهو لا يعلم عنها شيئاً. (هل يعفيه ذلك من المسؤولية القانونية والأخلاقية كباحث رئيسي ومؤلف مسؤول؟).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361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598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Google Sans</vt:lpstr>
      <vt:lpstr>Office Theme</vt:lpstr>
      <vt:lpstr>تدريب الباحثين على اساليب الكتابة السليمة وتجنب ظواهر الفساد العلمي</vt:lpstr>
      <vt:lpstr>مقدمة ..... تعريفية</vt:lpstr>
      <vt:lpstr>أشكال الفساد الأكاديمي </vt:lpstr>
      <vt:lpstr>الآثار السلبية للفساد العلمي</vt:lpstr>
      <vt:lpstr> آليات تجنب والحد من هذه الظواهر</vt:lpstr>
      <vt:lpstr>سبل المعالجة والحد من الظاهرة</vt:lpstr>
      <vt:lpstr>الذكاء الاصطناعي التوليدي والنزاهة الأكاديمية AI &amp; Academic Integrity</vt:lpstr>
      <vt:lpstr> آليات الحوكمة والمحاسبة المؤسسية</vt:lpstr>
      <vt:lpstr>دراسة حالة </vt:lpstr>
      <vt:lpstr>الخاتمة والتوصيات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Zaynab Saad</dc:creator>
  <cp:lastModifiedBy>Zaynab Saad</cp:lastModifiedBy>
  <cp:revision>4</cp:revision>
  <dcterms:created xsi:type="dcterms:W3CDTF">2026-05-24T07:34:46Z</dcterms:created>
  <dcterms:modified xsi:type="dcterms:W3CDTF">2026-05-25T06:32:34Z</dcterms:modified>
</cp:coreProperties>
</file>