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  <p:sldMasterId id="2147484023" r:id="rId2"/>
    <p:sldMasterId id="2147484035" r:id="rId3"/>
  </p:sldMasterIdLst>
  <p:notesMasterIdLst>
    <p:notesMasterId r:id="rId57"/>
  </p:notesMasterIdLst>
  <p:sldIdLst>
    <p:sldId id="256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3" r:id="rId29"/>
    <p:sldId id="264" r:id="rId30"/>
    <p:sldId id="295" r:id="rId31"/>
    <p:sldId id="296" r:id="rId32"/>
    <p:sldId id="267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10" r:id="rId41"/>
    <p:sldId id="257" r:id="rId42"/>
    <p:sldId id="258" r:id="rId43"/>
    <p:sldId id="268" r:id="rId44"/>
    <p:sldId id="269" r:id="rId45"/>
    <p:sldId id="260" r:id="rId46"/>
    <p:sldId id="261" r:id="rId47"/>
    <p:sldId id="265" r:id="rId48"/>
    <p:sldId id="266" r:id="rId49"/>
    <p:sldId id="262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1382" autoAdjust="0"/>
  </p:normalViewPr>
  <p:slideViewPr>
    <p:cSldViewPr>
      <p:cViewPr varScale="1">
        <p:scale>
          <a:sx n="38" d="100"/>
          <a:sy n="38" d="100"/>
        </p:scale>
        <p:origin x="48" y="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7:53.3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13767 0,'0'0'156,"25"0"-156,0 0 15,-1 0 1,-24 0-1,25 0 1,0 0-16,0 0 16,-25 0-1,49 0 1,-49 0-1,50 0-15,-25 0 16,0 0 0,-1 0-1,26 24-15,-50-24 16,25 0-1,0 0 1,-25 0-16,24 0 31,-24 0-15,25 0-1,0 0 1,0 0 0,0 0-1,-1 0-15,1 0 16,0 0 15,-25 0 0,25 0 16,-25 0 0,25 0-32,-1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7:56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17364 13791 0,'0'0'156,"-25"0"-156,-25 0 15,-24 0 1,24 0-1,-24 0 1,-1 0-16,-24 0 16,25 0-1,24 0 1,-24 0-16,-50 0 15,24-24 1,1-1 0,25 0-1,49 25-15,0 0 16,-24 0-1,24-25 1,0 25-16,-25-25 16,26 25-1,-1 0 1,-25 0-1,25 0-15,1 0 16,24 0 0,-25 0-1,0 0-15,25-24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7:58.8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4292 14610 0,'24'0'156,"26"0"-140,0 0-1,-26 0 1,1 0-1,50 0-15,-26 0 16,1 0 0,-25 0-1,24 0-15,-24 0 16,0 0-1,0 0 1,-25 0-16,49 0 16,-24 0-1,0 25 1,24-25-1,-24 0-15,0 0 16,0 0 0,-25 0-1,25 0-15,0 0 16,-25 0 93,24 0-78,-24 0-15,50 0 77,-25 0-77,-25 0-16,25 0 16,-1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8:01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17438 14585 0,'0'0'140,"-25"0"-124,0 0-16,-24 0 15,24 0 1,0 0-1,-49-25-15,49 25 16,-25 0 0,26 0-1,-26 0 1,25 0-16,-24 0 15,-1 0 1,-24 0 0,24 0-1,0 0-15,1 0 16,24 0-1,-50 0 1,26 0-16,-1 0 16,25 0-1,-24 0 1,49 0-1,-25 0-15,25 0 16,-25 0 15,0 0-15,25 0 15,-24 0-15,24 0 15,-25 0-16,0 0-15,25-24 16,0 24 0,-25 0 62,25 0-63,-25 0-15,25 0 31,-24 0-15,-1 0 15,25 0 0,-25 0-31,25 0 32,-25 0-17,25 0 1,-25 0-1,1 0 17,24 0 124,-25 0-141,0 0 1,0 0-1,25 0-15,-25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8:04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4242 15478 0,'25'0'171,"0"0"-155,24 0 0,1 0-1,-25 0-15,24 0 16,1 0-1,-25 0 1,24 0-16,1 0 16,-25 0-1,-1 0 1,1 0-1,0 0-15,-25 0 16,25 0 31,-25 0-32,25 0 17,-25 0-32,24 0 31,1 0 109,-25 0-93,25 0 93,-25 0-108,25 0-32,0 0 31,-25 0 0,24 0 0,-24 0-15,25 0 31,-25 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8:06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12403 13742 0,'0'0'156,"24"0"-141,26 0 1,25 0-16,-26 0 16,26 0-1,49 0 1,-25 0-16,25 0 15,-50 49 1,1-49 0,49 25-1,-75-25-15,-24 0 16,0 0-1,24 0 1,-49 0-16,25 25 16,0-25-1,0 0 1,-25 0-1,25 0 1,0 0 0,-25 0 77,0 25-46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02-11T08:38:10.2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15503 0,'0'0'156,"49"0"-141,-24 0 1,25 0-1,0 0-15,49 25 16,-25-25 0,1 25-1,-1-25 1,25 0-16,0 0 15,-49 0 1,24 0 0,1 0-16,-26 24 15,26-24 1,-1 0-1,-24 0 1,-25 0-16,24 0 16,-24 0-1,0 0 1,25 25-16,-26-25 15,1 0 1,25 0 0,-1 0-1,-24 0-15,25 0 16,-25 0-1,-25 0 1,24 25-16,1-25 16,25 0-1,-25 0 1,24 0-1,1 0-15,-1 0 16,1 0 0,-25 0-1,0 0 1,-1-25-16,1 25 15,25 0 1,-25 0 0,-1 0-16,1 0 15,0 0 1,0 0-1,-25 0 1,25 0-16,-25 0 62,25 0 1,-1-25-32,-24 25-15,25 0 15,-25 0-16,0-24 1,25 24 0,0 0-1,-25 0-15,25 0 16,-25-25-1,49 25 1,-49 0 0,25 0-16,-25 0 15,25 0 1,-25-25-1,25 25-15,-1 0 32,-48 0 92,-51 0-108,1-25-16,-1 0 16,1 25-1,-75 0 1,25 0-16,50 0 15,-1-24 1,1 24 0,-25 0-1,49 0-15,0 0 16,26 0-1,-26 0 1,50 0-16,-25 0 16,25 0-1,-25 0 1,1-25-1,-1 25-15,0 0 16,0 0 0,-24-25-1,-1 25 1,0-25-16,25 25 15,-49 0 1,49 0 0,-24-25-16,-26 25 15,1 0 1,24-25-1,25 25 1,-24-24-16,-1 24 16,25 0-1,-24-25 1,-1 25-16,1-25 15,24 25 1,0 0 0,25 0-1,-25 0-15,0-25 16,25 25-1,-24-25 1,24 25-16,-25 0 16,25 0 30,-25-24-46,0 24 32,25 0-17,0 0-15,-25 0 31,25 0 63,0-25-94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261F16-46E7-4634-84E6-E29F7CF25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D50E71-6A6B-4470-BEAF-CAD81819BB5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30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50E71-6A6B-4470-BEAF-CAD81819BB59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253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0E71-6A6B-4470-BEAF-CAD81819BB59}" type="slidenum">
              <a:rPr lang="ar-IQ" smtClean="0"/>
              <a:pPr/>
              <a:t>47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034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7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6DAB02-68A2-4984-AB80-9EB219D3A44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53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6093D8-9A5E-4D65-804A-5C5E8344A25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9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723371-266E-44AC-8915-B6EA8802009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9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8174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049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723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026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4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9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635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7230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99125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54858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9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890-60AB-4A63-8961-FEB03FBD9123}" type="datetimeFigureOut">
              <a:rPr lang="ar-IQ" smtClean="0"/>
              <a:pPr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01BE-3F23-40FF-B6F8-2D227F12231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7626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0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27272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0266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988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22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4932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1491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261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7504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19390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140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419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4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0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0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9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4A35054-17A7-4343-8728-43C1F1AF37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4/26/2026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8C0BBFFB-DA47-435B-B15B-132D3102D5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47E5-81B7-4BE4-BA98-6A4743194553}" type="datetimeFigureOut">
              <a:rPr lang="ar-IQ" smtClean="0"/>
              <a:t>10/11/1447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81F5C-F32A-4F6C-9036-2BB6BEDDC0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2" Type="http://schemas.openxmlformats.org/officeDocument/2006/relationships/image" Target="../media/image20.png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229600" cy="2143140"/>
          </a:xfrm>
        </p:spPr>
        <p:txBody>
          <a:bodyPr>
            <a:normAutofit/>
          </a:bodyPr>
          <a:lstStyle/>
          <a:p>
            <a:pPr algn="ctr" rtl="0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about Real-Time PCR technique </a:t>
            </a:r>
            <a:endParaRPr lang="ar-IQ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4194214"/>
            <a:ext cx="6858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Dr. Zaynab Saad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Researcher at molecular biology dep.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grpSp>
          <p:nvGrpSpPr>
            <p:cNvPr id="23582" name="Group 5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sp>
            <p:nvSpPr>
              <p:cNvPr id="23600" name="Line 6"/>
              <p:cNvSpPr>
                <a:spLocks noChangeShapeType="1"/>
              </p:cNvSpPr>
              <p:nvPr/>
            </p:nvSpPr>
            <p:spPr bwMode="auto">
              <a:xfrm flipV="1">
                <a:off x="1499" y="636"/>
                <a:ext cx="338" cy="10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1" name="Text Box 7"/>
              <p:cNvSpPr txBox="1">
                <a:spLocks noChangeArrowheads="1"/>
              </p:cNvSpPr>
              <p:nvPr/>
            </p:nvSpPr>
            <p:spPr bwMode="auto">
              <a:xfrm>
                <a:off x="1739" y="432"/>
                <a:ext cx="5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3602" name="Text Box 8"/>
              <p:cNvSpPr txBox="1">
                <a:spLocks noChangeArrowheads="1"/>
              </p:cNvSpPr>
              <p:nvPr/>
            </p:nvSpPr>
            <p:spPr bwMode="auto">
              <a:xfrm>
                <a:off x="1835" y="647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sp>
            <p:nvSpPr>
              <p:cNvPr id="23603" name="Line 9"/>
              <p:cNvSpPr>
                <a:spLocks noChangeShapeType="1"/>
              </p:cNvSpPr>
              <p:nvPr/>
            </p:nvSpPr>
            <p:spPr bwMode="auto">
              <a:xfrm>
                <a:off x="1825" y="647"/>
                <a:ext cx="4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4" name="Line 10"/>
              <p:cNvSpPr>
                <a:spLocks noChangeShapeType="1"/>
              </p:cNvSpPr>
              <p:nvPr/>
            </p:nvSpPr>
            <p:spPr bwMode="auto">
              <a:xfrm>
                <a:off x="1499" y="589"/>
                <a:ext cx="0" cy="112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5" name="Line 11"/>
              <p:cNvSpPr>
                <a:spLocks noChangeShapeType="1"/>
              </p:cNvSpPr>
              <p:nvPr/>
            </p:nvSpPr>
            <p:spPr bwMode="auto">
              <a:xfrm>
                <a:off x="1499" y="1712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6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51" y="780"/>
                <a:ext cx="125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Temperature</a:t>
                </a:r>
              </a:p>
            </p:txBody>
          </p:sp>
          <p:sp>
            <p:nvSpPr>
              <p:cNvPr id="23607" name="Line 13"/>
              <p:cNvSpPr>
                <a:spLocks noChangeShapeType="1"/>
              </p:cNvSpPr>
              <p:nvPr/>
            </p:nvSpPr>
            <p:spPr bwMode="auto">
              <a:xfrm flipH="1">
                <a:off x="1403" y="116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8" name="Line 14"/>
              <p:cNvSpPr>
                <a:spLocks noChangeShapeType="1"/>
              </p:cNvSpPr>
              <p:nvPr/>
            </p:nvSpPr>
            <p:spPr bwMode="auto">
              <a:xfrm flipH="1">
                <a:off x="1403" y="171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9" name="Line 15"/>
              <p:cNvSpPr>
                <a:spLocks noChangeShapeType="1"/>
              </p:cNvSpPr>
              <p:nvPr/>
            </p:nvSpPr>
            <p:spPr bwMode="auto">
              <a:xfrm flipH="1">
                <a:off x="1403" y="58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0" name="Text Box 16"/>
              <p:cNvSpPr txBox="1">
                <a:spLocks noChangeArrowheads="1"/>
              </p:cNvSpPr>
              <p:nvPr/>
            </p:nvSpPr>
            <p:spPr bwMode="auto">
              <a:xfrm>
                <a:off x="1163" y="517"/>
                <a:ext cx="3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100</a:t>
                </a:r>
              </a:p>
            </p:txBody>
          </p:sp>
          <p:sp>
            <p:nvSpPr>
              <p:cNvPr id="23611" name="Text Box 17"/>
              <p:cNvSpPr txBox="1">
                <a:spLocks noChangeArrowheads="1"/>
              </p:cNvSpPr>
              <p:nvPr/>
            </p:nvSpPr>
            <p:spPr bwMode="auto">
              <a:xfrm>
                <a:off x="1259" y="1639"/>
                <a:ext cx="18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3612" name="Text Box 18"/>
              <p:cNvSpPr txBox="1">
                <a:spLocks noChangeArrowheads="1"/>
              </p:cNvSpPr>
              <p:nvPr/>
            </p:nvSpPr>
            <p:spPr bwMode="auto">
              <a:xfrm>
                <a:off x="1211" y="109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50</a:t>
                </a:r>
              </a:p>
            </p:txBody>
          </p:sp>
          <p:sp>
            <p:nvSpPr>
              <p:cNvPr id="23613" name="Text Box 19"/>
              <p:cNvSpPr txBox="1">
                <a:spLocks noChangeArrowheads="1"/>
              </p:cNvSpPr>
              <p:nvPr/>
            </p:nvSpPr>
            <p:spPr bwMode="auto">
              <a:xfrm>
                <a:off x="2459" y="1712"/>
                <a:ext cx="115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FFFF"/>
                    </a:solidFill>
                    <a:latin typeface="Times" pitchFamily="18" charset="0"/>
                  </a:rPr>
                  <a:t>T  i  m  e</a:t>
                </a:r>
              </a:p>
            </p:txBody>
          </p:sp>
        </p:grpSp>
        <p:grpSp>
          <p:nvGrpSpPr>
            <p:cNvPr id="23583" name="Group 20"/>
            <p:cNvGrpSpPr>
              <a:grpSpLocks/>
            </p:cNvGrpSpPr>
            <p:nvPr/>
          </p:nvGrpSpPr>
          <p:grpSpPr bwMode="auto">
            <a:xfrm>
              <a:off x="2263" y="654"/>
              <a:ext cx="912" cy="708"/>
              <a:chOff x="2263" y="654"/>
              <a:chExt cx="912" cy="708"/>
            </a:xfrm>
          </p:grpSpPr>
          <p:sp>
            <p:nvSpPr>
              <p:cNvPr id="23596" name="Line 21"/>
              <p:cNvSpPr>
                <a:spLocks noChangeShapeType="1"/>
              </p:cNvSpPr>
              <p:nvPr/>
            </p:nvSpPr>
            <p:spPr bwMode="auto">
              <a:xfrm>
                <a:off x="2263" y="654"/>
                <a:ext cx="244" cy="48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7" name="Line 22"/>
              <p:cNvSpPr>
                <a:spLocks noChangeShapeType="1"/>
              </p:cNvSpPr>
              <p:nvPr/>
            </p:nvSpPr>
            <p:spPr bwMode="auto">
              <a:xfrm>
                <a:off x="2493" y="1132"/>
                <a:ext cx="60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3598" name="Text Box 23"/>
              <p:cNvSpPr txBox="1">
                <a:spLocks noChangeArrowheads="1"/>
              </p:cNvSpPr>
              <p:nvPr/>
            </p:nvSpPr>
            <p:spPr bwMode="auto">
              <a:xfrm>
                <a:off x="2459" y="768"/>
                <a:ext cx="71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Annealing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Primers</a:t>
                </a:r>
              </a:p>
            </p:txBody>
          </p:sp>
          <p:sp>
            <p:nvSpPr>
              <p:cNvPr id="23599" name="Text Box 24"/>
              <p:cNvSpPr txBox="1">
                <a:spLocks noChangeArrowheads="1"/>
              </p:cNvSpPr>
              <p:nvPr/>
            </p:nvSpPr>
            <p:spPr bwMode="auto">
              <a:xfrm>
                <a:off x="2603" y="1131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50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3584" name="Group 25"/>
            <p:cNvGrpSpPr>
              <a:grpSpLocks/>
            </p:cNvGrpSpPr>
            <p:nvPr/>
          </p:nvGrpSpPr>
          <p:grpSpPr bwMode="auto">
            <a:xfrm>
              <a:off x="3081" y="698"/>
              <a:ext cx="742" cy="437"/>
              <a:chOff x="2830" y="672"/>
              <a:chExt cx="742" cy="580"/>
            </a:xfrm>
          </p:grpSpPr>
          <p:grpSp>
            <p:nvGrpSpPr>
              <p:cNvPr id="23591" name="Group 26"/>
              <p:cNvGrpSpPr>
                <a:grpSpLocks/>
              </p:cNvGrpSpPr>
              <p:nvPr/>
            </p:nvGrpSpPr>
            <p:grpSpPr bwMode="auto">
              <a:xfrm>
                <a:off x="2830" y="902"/>
                <a:ext cx="680" cy="350"/>
                <a:chOff x="2830" y="902"/>
                <a:chExt cx="680" cy="350"/>
              </a:xfrm>
            </p:grpSpPr>
            <p:sp>
              <p:nvSpPr>
                <p:cNvPr id="2359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30" y="902"/>
                  <a:ext cx="102" cy="35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918" y="912"/>
                  <a:ext cx="592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3592" name="Text Box 29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69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Extension</a:t>
                </a:r>
              </a:p>
            </p:txBody>
          </p:sp>
          <p:sp>
            <p:nvSpPr>
              <p:cNvPr id="23593" name="Text Box 30"/>
              <p:cNvSpPr txBox="1">
                <a:spLocks noChangeArrowheads="1"/>
              </p:cNvSpPr>
              <p:nvPr/>
            </p:nvSpPr>
            <p:spPr bwMode="auto">
              <a:xfrm>
                <a:off x="3024" y="912"/>
                <a:ext cx="440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72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3585" name="Group 31"/>
            <p:cNvGrpSpPr>
              <a:grpSpLocks/>
            </p:cNvGrpSpPr>
            <p:nvPr/>
          </p:nvGrpSpPr>
          <p:grpSpPr bwMode="auto">
            <a:xfrm>
              <a:off x="3747" y="481"/>
              <a:ext cx="628" cy="412"/>
              <a:chOff x="3496" y="384"/>
              <a:chExt cx="628" cy="546"/>
            </a:xfrm>
          </p:grpSpPr>
          <p:sp>
            <p:nvSpPr>
              <p:cNvPr id="23586" name="Text Box 32"/>
              <p:cNvSpPr txBox="1">
                <a:spLocks noChangeArrowheads="1"/>
              </p:cNvSpPr>
              <p:nvPr/>
            </p:nvSpPr>
            <p:spPr bwMode="auto">
              <a:xfrm>
                <a:off x="3552" y="384"/>
                <a:ext cx="57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3587" name="Text Box 33"/>
              <p:cNvSpPr txBox="1">
                <a:spLocks noChangeArrowheads="1"/>
              </p:cNvSpPr>
              <p:nvPr/>
            </p:nvSpPr>
            <p:spPr bwMode="auto">
              <a:xfrm>
                <a:off x="3648" y="624"/>
                <a:ext cx="440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grpSp>
            <p:nvGrpSpPr>
              <p:cNvPr id="23588" name="Group 34"/>
              <p:cNvGrpSpPr>
                <a:grpSpLocks/>
              </p:cNvGrpSpPr>
              <p:nvPr/>
            </p:nvGrpSpPr>
            <p:grpSpPr bwMode="auto">
              <a:xfrm>
                <a:off x="3496" y="614"/>
                <a:ext cx="584" cy="308"/>
                <a:chOff x="3496" y="614"/>
                <a:chExt cx="584" cy="308"/>
              </a:xfrm>
            </p:grpSpPr>
            <p:sp>
              <p:nvSpPr>
                <p:cNvPr id="23589" name="Line 35"/>
                <p:cNvSpPr>
                  <a:spLocks noChangeShapeType="1"/>
                </p:cNvSpPr>
                <p:nvPr/>
              </p:nvSpPr>
              <p:spPr bwMode="auto">
                <a:xfrm>
                  <a:off x="3636" y="624"/>
                  <a:ext cx="4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9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496" y="614"/>
                  <a:ext cx="156" cy="30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3557" name="Group 37"/>
          <p:cNvGrpSpPr>
            <a:grpSpLocks/>
          </p:cNvGrpSpPr>
          <p:nvPr/>
        </p:nvGrpSpPr>
        <p:grpSpPr bwMode="auto">
          <a:xfrm>
            <a:off x="3352800" y="3810000"/>
            <a:ext cx="3130550" cy="2514600"/>
            <a:chOff x="2112" y="2400"/>
            <a:chExt cx="1972" cy="1584"/>
          </a:xfrm>
        </p:grpSpPr>
        <p:sp>
          <p:nvSpPr>
            <p:cNvPr id="23558" name="Line 38"/>
            <p:cNvSpPr>
              <a:spLocks noChangeShapeType="1"/>
            </p:cNvSpPr>
            <p:nvPr/>
          </p:nvSpPr>
          <p:spPr bwMode="auto">
            <a:xfrm flipH="1">
              <a:off x="2256" y="3867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59" name="Line 39"/>
            <p:cNvSpPr>
              <a:spLocks noChangeShapeType="1"/>
            </p:cNvSpPr>
            <p:nvPr/>
          </p:nvSpPr>
          <p:spPr bwMode="auto">
            <a:xfrm flipH="1">
              <a:off x="2688" y="3867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0" name="Text Box 40"/>
            <p:cNvSpPr txBox="1">
              <a:spLocks noChangeArrowheads="1"/>
            </p:cNvSpPr>
            <p:nvPr/>
          </p:nvSpPr>
          <p:spPr bwMode="auto">
            <a:xfrm>
              <a:off x="3888" y="38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3561" name="Text Box 41"/>
            <p:cNvSpPr txBox="1">
              <a:spLocks noChangeArrowheads="1"/>
            </p:cNvSpPr>
            <p:nvPr/>
          </p:nvSpPr>
          <p:spPr bwMode="auto">
            <a:xfrm>
              <a:off x="2112" y="38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3562" name="Line 42"/>
            <p:cNvSpPr>
              <a:spLocks noChangeShapeType="1"/>
            </p:cNvSpPr>
            <p:nvPr/>
          </p:nvSpPr>
          <p:spPr bwMode="auto">
            <a:xfrm flipH="1">
              <a:off x="2688" y="3867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3" name="Line 43"/>
            <p:cNvSpPr>
              <a:spLocks noChangeShapeType="1"/>
            </p:cNvSpPr>
            <p:nvPr/>
          </p:nvSpPr>
          <p:spPr bwMode="auto">
            <a:xfrm flipH="1">
              <a:off x="3552" y="3867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4" name="Line 44"/>
            <p:cNvSpPr>
              <a:spLocks noChangeShapeType="1"/>
            </p:cNvSpPr>
            <p:nvPr/>
          </p:nvSpPr>
          <p:spPr bwMode="auto">
            <a:xfrm flipH="1">
              <a:off x="2256" y="2510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5" name="Line 45"/>
            <p:cNvSpPr>
              <a:spLocks noChangeShapeType="1"/>
            </p:cNvSpPr>
            <p:nvPr/>
          </p:nvSpPr>
          <p:spPr bwMode="auto">
            <a:xfrm flipH="1">
              <a:off x="2688" y="2510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6" name="Text Box 46"/>
            <p:cNvSpPr txBox="1">
              <a:spLocks noChangeArrowheads="1"/>
            </p:cNvSpPr>
            <p:nvPr/>
          </p:nvSpPr>
          <p:spPr bwMode="auto">
            <a:xfrm>
              <a:off x="3888" y="2400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3567" name="Text Box 47"/>
            <p:cNvSpPr txBox="1">
              <a:spLocks noChangeArrowheads="1"/>
            </p:cNvSpPr>
            <p:nvPr/>
          </p:nvSpPr>
          <p:spPr bwMode="auto">
            <a:xfrm>
              <a:off x="2112" y="2400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3568" name="Line 48"/>
            <p:cNvSpPr>
              <a:spLocks noChangeShapeType="1"/>
            </p:cNvSpPr>
            <p:nvPr/>
          </p:nvSpPr>
          <p:spPr bwMode="auto">
            <a:xfrm flipH="1">
              <a:off x="3552" y="2510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69" name="Line 49"/>
            <p:cNvSpPr>
              <a:spLocks noChangeShapeType="1"/>
            </p:cNvSpPr>
            <p:nvPr/>
          </p:nvSpPr>
          <p:spPr bwMode="auto">
            <a:xfrm flipH="1">
              <a:off x="2688" y="2510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0" name="Line 50"/>
            <p:cNvSpPr>
              <a:spLocks noChangeShapeType="1"/>
            </p:cNvSpPr>
            <p:nvPr/>
          </p:nvSpPr>
          <p:spPr bwMode="auto">
            <a:xfrm>
              <a:off x="2826" y="3011"/>
              <a:ext cx="11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1" name="Line 51"/>
            <p:cNvSpPr>
              <a:spLocks noChangeShapeType="1"/>
            </p:cNvSpPr>
            <p:nvPr/>
          </p:nvSpPr>
          <p:spPr bwMode="auto">
            <a:xfrm flipH="1" flipV="1">
              <a:off x="2778" y="3011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2" name="Line 52"/>
            <p:cNvSpPr>
              <a:spLocks noChangeShapeType="1"/>
            </p:cNvSpPr>
            <p:nvPr/>
          </p:nvSpPr>
          <p:spPr bwMode="auto">
            <a:xfrm flipH="1">
              <a:off x="3546" y="3011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3" name="Text Box 53"/>
            <p:cNvSpPr txBox="1">
              <a:spLocks noChangeArrowheads="1"/>
            </p:cNvSpPr>
            <p:nvPr/>
          </p:nvSpPr>
          <p:spPr bwMode="auto">
            <a:xfrm>
              <a:off x="2544" y="2899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3574" name="Line 54"/>
            <p:cNvSpPr>
              <a:spLocks noChangeShapeType="1"/>
            </p:cNvSpPr>
            <p:nvPr/>
          </p:nvSpPr>
          <p:spPr bwMode="auto">
            <a:xfrm flipH="1">
              <a:off x="2684" y="3010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5" name="Line 55"/>
            <p:cNvSpPr>
              <a:spLocks noChangeShapeType="1"/>
            </p:cNvSpPr>
            <p:nvPr/>
          </p:nvSpPr>
          <p:spPr bwMode="auto">
            <a:xfrm>
              <a:off x="2256" y="3443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6" name="Line 56"/>
            <p:cNvSpPr>
              <a:spLocks noChangeShapeType="1"/>
            </p:cNvSpPr>
            <p:nvPr/>
          </p:nvSpPr>
          <p:spPr bwMode="auto">
            <a:xfrm flipH="1" flipV="1">
              <a:off x="2786" y="3443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7" name="Line 57"/>
            <p:cNvSpPr>
              <a:spLocks noChangeShapeType="1"/>
            </p:cNvSpPr>
            <p:nvPr/>
          </p:nvSpPr>
          <p:spPr bwMode="auto">
            <a:xfrm flipH="1">
              <a:off x="2688" y="3443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3578" name="Text Box 58"/>
            <p:cNvSpPr txBox="1">
              <a:spLocks noChangeArrowheads="1"/>
            </p:cNvSpPr>
            <p:nvPr/>
          </p:nvSpPr>
          <p:spPr bwMode="auto">
            <a:xfrm>
              <a:off x="3650" y="3333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3579" name="Line 59"/>
            <p:cNvSpPr>
              <a:spLocks noChangeShapeType="1"/>
            </p:cNvSpPr>
            <p:nvPr/>
          </p:nvSpPr>
          <p:spPr bwMode="auto">
            <a:xfrm flipH="1">
              <a:off x="3554" y="3443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81980" name="AutoShape 60"/>
            <p:cNvSpPr>
              <a:spLocks noChangeArrowheads="1"/>
            </p:cNvSpPr>
            <p:nvPr/>
          </p:nvSpPr>
          <p:spPr bwMode="auto">
            <a:xfrm>
              <a:off x="2928" y="2535"/>
              <a:ext cx="432" cy="449"/>
            </a:xfrm>
            <a:prstGeom prst="upDownArrow">
              <a:avLst>
                <a:gd name="adj1" fmla="val 50000"/>
                <a:gd name="adj2" fmla="val 20787"/>
              </a:avLst>
            </a:prstGeom>
            <a:gradFill rotWithShape="0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  <a:latin typeface="Times" pitchFamily="18" charset="0"/>
                </a:rPr>
                <a:t>Heat</a:t>
              </a:r>
            </a:p>
          </p:txBody>
        </p:sp>
        <p:sp>
          <p:nvSpPr>
            <p:cNvPr id="81981" name="AutoShape 61"/>
            <p:cNvSpPr>
              <a:spLocks noChangeArrowheads="1"/>
            </p:cNvSpPr>
            <p:nvPr/>
          </p:nvSpPr>
          <p:spPr bwMode="auto">
            <a:xfrm>
              <a:off x="2928" y="3456"/>
              <a:ext cx="432" cy="449"/>
            </a:xfrm>
            <a:prstGeom prst="upDownArrow">
              <a:avLst>
                <a:gd name="adj1" fmla="val 50000"/>
                <a:gd name="adj2" fmla="val 20787"/>
              </a:avLst>
            </a:prstGeom>
            <a:gradFill rotWithShape="0">
              <a:gsLst>
                <a:gs pos="0">
                  <a:srgbClr val="FF6600"/>
                </a:gs>
                <a:gs pos="50000">
                  <a:schemeClr val="hlink"/>
                </a:gs>
                <a:gs pos="100000">
                  <a:srgbClr val="FF6600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  <a:latin typeface="Times" pitchFamily="18" charset="0"/>
                </a:rPr>
                <a:t>Heat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1637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grpSp>
          <p:nvGrpSpPr>
            <p:cNvPr id="24608" name="Group 5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sp>
            <p:nvSpPr>
              <p:cNvPr id="24626" name="Line 6"/>
              <p:cNvSpPr>
                <a:spLocks noChangeShapeType="1"/>
              </p:cNvSpPr>
              <p:nvPr/>
            </p:nvSpPr>
            <p:spPr bwMode="auto">
              <a:xfrm flipV="1">
                <a:off x="1499" y="636"/>
                <a:ext cx="338" cy="10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7" name="Text Box 7"/>
              <p:cNvSpPr txBox="1">
                <a:spLocks noChangeArrowheads="1"/>
              </p:cNvSpPr>
              <p:nvPr/>
            </p:nvSpPr>
            <p:spPr bwMode="auto">
              <a:xfrm>
                <a:off x="1739" y="432"/>
                <a:ext cx="5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4628" name="Text Box 8"/>
              <p:cNvSpPr txBox="1">
                <a:spLocks noChangeArrowheads="1"/>
              </p:cNvSpPr>
              <p:nvPr/>
            </p:nvSpPr>
            <p:spPr bwMode="auto">
              <a:xfrm>
                <a:off x="1835" y="647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sp>
            <p:nvSpPr>
              <p:cNvPr id="24629" name="Line 9"/>
              <p:cNvSpPr>
                <a:spLocks noChangeShapeType="1"/>
              </p:cNvSpPr>
              <p:nvPr/>
            </p:nvSpPr>
            <p:spPr bwMode="auto">
              <a:xfrm>
                <a:off x="1825" y="647"/>
                <a:ext cx="4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0" name="Line 10"/>
              <p:cNvSpPr>
                <a:spLocks noChangeShapeType="1"/>
              </p:cNvSpPr>
              <p:nvPr/>
            </p:nvSpPr>
            <p:spPr bwMode="auto">
              <a:xfrm>
                <a:off x="1499" y="589"/>
                <a:ext cx="0" cy="112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1" name="Line 11"/>
              <p:cNvSpPr>
                <a:spLocks noChangeShapeType="1"/>
              </p:cNvSpPr>
              <p:nvPr/>
            </p:nvSpPr>
            <p:spPr bwMode="auto">
              <a:xfrm>
                <a:off x="1499" y="1712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2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51" y="780"/>
                <a:ext cx="125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Temperature</a:t>
                </a:r>
              </a:p>
            </p:txBody>
          </p:sp>
          <p:sp>
            <p:nvSpPr>
              <p:cNvPr id="24633" name="Line 13"/>
              <p:cNvSpPr>
                <a:spLocks noChangeShapeType="1"/>
              </p:cNvSpPr>
              <p:nvPr/>
            </p:nvSpPr>
            <p:spPr bwMode="auto">
              <a:xfrm flipH="1">
                <a:off x="1403" y="116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4" name="Line 14"/>
              <p:cNvSpPr>
                <a:spLocks noChangeShapeType="1"/>
              </p:cNvSpPr>
              <p:nvPr/>
            </p:nvSpPr>
            <p:spPr bwMode="auto">
              <a:xfrm flipH="1">
                <a:off x="1403" y="171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5" name="Line 15"/>
              <p:cNvSpPr>
                <a:spLocks noChangeShapeType="1"/>
              </p:cNvSpPr>
              <p:nvPr/>
            </p:nvSpPr>
            <p:spPr bwMode="auto">
              <a:xfrm flipH="1">
                <a:off x="1403" y="58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6" name="Text Box 16"/>
              <p:cNvSpPr txBox="1">
                <a:spLocks noChangeArrowheads="1"/>
              </p:cNvSpPr>
              <p:nvPr/>
            </p:nvSpPr>
            <p:spPr bwMode="auto">
              <a:xfrm>
                <a:off x="1163" y="517"/>
                <a:ext cx="3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100</a:t>
                </a:r>
              </a:p>
            </p:txBody>
          </p:sp>
          <p:sp>
            <p:nvSpPr>
              <p:cNvPr id="24637" name="Text Box 17"/>
              <p:cNvSpPr txBox="1">
                <a:spLocks noChangeArrowheads="1"/>
              </p:cNvSpPr>
              <p:nvPr/>
            </p:nvSpPr>
            <p:spPr bwMode="auto">
              <a:xfrm>
                <a:off x="1259" y="1639"/>
                <a:ext cx="18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4638" name="Text Box 18"/>
              <p:cNvSpPr txBox="1">
                <a:spLocks noChangeArrowheads="1"/>
              </p:cNvSpPr>
              <p:nvPr/>
            </p:nvSpPr>
            <p:spPr bwMode="auto">
              <a:xfrm>
                <a:off x="1211" y="109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50</a:t>
                </a:r>
              </a:p>
            </p:txBody>
          </p:sp>
          <p:sp>
            <p:nvSpPr>
              <p:cNvPr id="24639" name="Text Box 19"/>
              <p:cNvSpPr txBox="1">
                <a:spLocks noChangeArrowheads="1"/>
              </p:cNvSpPr>
              <p:nvPr/>
            </p:nvSpPr>
            <p:spPr bwMode="auto">
              <a:xfrm>
                <a:off x="2459" y="1712"/>
                <a:ext cx="115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FFFF"/>
                    </a:solidFill>
                    <a:latin typeface="Times" pitchFamily="18" charset="0"/>
                  </a:rPr>
                  <a:t>T  i  m  e</a:t>
                </a:r>
              </a:p>
            </p:txBody>
          </p:sp>
        </p:grpSp>
        <p:grpSp>
          <p:nvGrpSpPr>
            <p:cNvPr id="24609" name="Group 20"/>
            <p:cNvGrpSpPr>
              <a:grpSpLocks/>
            </p:cNvGrpSpPr>
            <p:nvPr/>
          </p:nvGrpSpPr>
          <p:grpSpPr bwMode="auto">
            <a:xfrm>
              <a:off x="2263" y="654"/>
              <a:ext cx="912" cy="708"/>
              <a:chOff x="2263" y="654"/>
              <a:chExt cx="912" cy="708"/>
            </a:xfrm>
          </p:grpSpPr>
          <p:sp>
            <p:nvSpPr>
              <p:cNvPr id="24622" name="Line 21"/>
              <p:cNvSpPr>
                <a:spLocks noChangeShapeType="1"/>
              </p:cNvSpPr>
              <p:nvPr/>
            </p:nvSpPr>
            <p:spPr bwMode="auto">
              <a:xfrm>
                <a:off x="2263" y="654"/>
                <a:ext cx="244" cy="48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3" name="Line 22"/>
              <p:cNvSpPr>
                <a:spLocks noChangeShapeType="1"/>
              </p:cNvSpPr>
              <p:nvPr/>
            </p:nvSpPr>
            <p:spPr bwMode="auto">
              <a:xfrm>
                <a:off x="2493" y="1132"/>
                <a:ext cx="60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4624" name="Text Box 23"/>
              <p:cNvSpPr txBox="1">
                <a:spLocks noChangeArrowheads="1"/>
              </p:cNvSpPr>
              <p:nvPr/>
            </p:nvSpPr>
            <p:spPr bwMode="auto">
              <a:xfrm>
                <a:off x="2459" y="768"/>
                <a:ext cx="71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Annealing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Primers</a:t>
                </a:r>
              </a:p>
            </p:txBody>
          </p:sp>
          <p:sp>
            <p:nvSpPr>
              <p:cNvPr id="24625" name="Text Box 24"/>
              <p:cNvSpPr txBox="1">
                <a:spLocks noChangeArrowheads="1"/>
              </p:cNvSpPr>
              <p:nvPr/>
            </p:nvSpPr>
            <p:spPr bwMode="auto">
              <a:xfrm>
                <a:off x="2603" y="1131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50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4610" name="Group 25"/>
            <p:cNvGrpSpPr>
              <a:grpSpLocks/>
            </p:cNvGrpSpPr>
            <p:nvPr/>
          </p:nvGrpSpPr>
          <p:grpSpPr bwMode="auto">
            <a:xfrm>
              <a:off x="3081" y="698"/>
              <a:ext cx="742" cy="437"/>
              <a:chOff x="2830" y="672"/>
              <a:chExt cx="742" cy="580"/>
            </a:xfrm>
          </p:grpSpPr>
          <p:grpSp>
            <p:nvGrpSpPr>
              <p:cNvPr id="24617" name="Group 26"/>
              <p:cNvGrpSpPr>
                <a:grpSpLocks/>
              </p:cNvGrpSpPr>
              <p:nvPr/>
            </p:nvGrpSpPr>
            <p:grpSpPr bwMode="auto">
              <a:xfrm>
                <a:off x="2830" y="902"/>
                <a:ext cx="680" cy="350"/>
                <a:chOff x="2830" y="902"/>
                <a:chExt cx="680" cy="350"/>
              </a:xfrm>
            </p:grpSpPr>
            <p:sp>
              <p:nvSpPr>
                <p:cNvPr id="2462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30" y="902"/>
                  <a:ext cx="102" cy="35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2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918" y="912"/>
                  <a:ext cx="592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618" name="Text Box 29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69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Extension</a:t>
                </a:r>
              </a:p>
            </p:txBody>
          </p:sp>
          <p:sp>
            <p:nvSpPr>
              <p:cNvPr id="24619" name="Text Box 30"/>
              <p:cNvSpPr txBox="1">
                <a:spLocks noChangeArrowheads="1"/>
              </p:cNvSpPr>
              <p:nvPr/>
            </p:nvSpPr>
            <p:spPr bwMode="auto">
              <a:xfrm>
                <a:off x="3024" y="912"/>
                <a:ext cx="440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72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4611" name="Group 31"/>
            <p:cNvGrpSpPr>
              <a:grpSpLocks/>
            </p:cNvGrpSpPr>
            <p:nvPr/>
          </p:nvGrpSpPr>
          <p:grpSpPr bwMode="auto">
            <a:xfrm>
              <a:off x="3747" y="481"/>
              <a:ext cx="628" cy="412"/>
              <a:chOff x="3496" y="384"/>
              <a:chExt cx="628" cy="546"/>
            </a:xfrm>
          </p:grpSpPr>
          <p:sp>
            <p:nvSpPr>
              <p:cNvPr id="24612" name="Text Box 32"/>
              <p:cNvSpPr txBox="1">
                <a:spLocks noChangeArrowheads="1"/>
              </p:cNvSpPr>
              <p:nvPr/>
            </p:nvSpPr>
            <p:spPr bwMode="auto">
              <a:xfrm>
                <a:off x="3552" y="384"/>
                <a:ext cx="57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4613" name="Text Box 33"/>
              <p:cNvSpPr txBox="1">
                <a:spLocks noChangeArrowheads="1"/>
              </p:cNvSpPr>
              <p:nvPr/>
            </p:nvSpPr>
            <p:spPr bwMode="auto">
              <a:xfrm>
                <a:off x="3648" y="624"/>
                <a:ext cx="440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grpSp>
            <p:nvGrpSpPr>
              <p:cNvPr id="24614" name="Group 34"/>
              <p:cNvGrpSpPr>
                <a:grpSpLocks/>
              </p:cNvGrpSpPr>
              <p:nvPr/>
            </p:nvGrpSpPr>
            <p:grpSpPr bwMode="auto">
              <a:xfrm>
                <a:off x="3496" y="614"/>
                <a:ext cx="584" cy="308"/>
                <a:chOff x="3496" y="614"/>
                <a:chExt cx="584" cy="308"/>
              </a:xfrm>
            </p:grpSpPr>
            <p:sp>
              <p:nvSpPr>
                <p:cNvPr id="24615" name="Line 35"/>
                <p:cNvSpPr>
                  <a:spLocks noChangeShapeType="1"/>
                </p:cNvSpPr>
                <p:nvPr/>
              </p:nvSpPr>
              <p:spPr bwMode="auto">
                <a:xfrm>
                  <a:off x="3636" y="624"/>
                  <a:ext cx="4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496" y="614"/>
                  <a:ext cx="156" cy="30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4581" name="Line 37"/>
          <p:cNvSpPr>
            <a:spLocks noChangeShapeType="1"/>
          </p:cNvSpPr>
          <p:nvPr/>
        </p:nvSpPr>
        <p:spPr bwMode="auto">
          <a:xfrm flipH="1">
            <a:off x="3581400" y="6138863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2" name="Line 38"/>
          <p:cNvSpPr>
            <a:spLocks noChangeShapeType="1"/>
          </p:cNvSpPr>
          <p:nvPr/>
        </p:nvSpPr>
        <p:spPr bwMode="auto">
          <a:xfrm flipH="1">
            <a:off x="4267200" y="6138863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3" name="Text Box 39"/>
          <p:cNvSpPr txBox="1">
            <a:spLocks noChangeArrowheads="1"/>
          </p:cNvSpPr>
          <p:nvPr/>
        </p:nvSpPr>
        <p:spPr bwMode="auto">
          <a:xfrm>
            <a:off x="61722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4584" name="Text Box 40"/>
          <p:cNvSpPr txBox="1">
            <a:spLocks noChangeArrowheads="1"/>
          </p:cNvSpPr>
          <p:nvPr/>
        </p:nvSpPr>
        <p:spPr bwMode="auto">
          <a:xfrm>
            <a:off x="33528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4585" name="Line 41"/>
          <p:cNvSpPr>
            <a:spLocks noChangeShapeType="1"/>
          </p:cNvSpPr>
          <p:nvPr/>
        </p:nvSpPr>
        <p:spPr bwMode="auto">
          <a:xfrm flipH="1">
            <a:off x="4267200" y="61388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6" name="Line 42"/>
          <p:cNvSpPr>
            <a:spLocks noChangeShapeType="1"/>
          </p:cNvSpPr>
          <p:nvPr/>
        </p:nvSpPr>
        <p:spPr bwMode="auto">
          <a:xfrm flipH="1">
            <a:off x="5638800" y="61388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7" name="Line 43"/>
          <p:cNvSpPr>
            <a:spLocks noChangeShapeType="1"/>
          </p:cNvSpPr>
          <p:nvPr/>
        </p:nvSpPr>
        <p:spPr bwMode="auto">
          <a:xfrm flipH="1">
            <a:off x="3581400" y="3984625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8" name="Line 44"/>
          <p:cNvSpPr>
            <a:spLocks noChangeShapeType="1"/>
          </p:cNvSpPr>
          <p:nvPr/>
        </p:nvSpPr>
        <p:spPr bwMode="auto">
          <a:xfrm flipH="1">
            <a:off x="4267200" y="3984625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89" name="Text Box 45"/>
          <p:cNvSpPr txBox="1">
            <a:spLocks noChangeArrowheads="1"/>
          </p:cNvSpPr>
          <p:nvPr/>
        </p:nvSpPr>
        <p:spPr bwMode="auto">
          <a:xfrm>
            <a:off x="61722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4590" name="Text Box 46"/>
          <p:cNvSpPr txBox="1">
            <a:spLocks noChangeArrowheads="1"/>
          </p:cNvSpPr>
          <p:nvPr/>
        </p:nvSpPr>
        <p:spPr bwMode="auto">
          <a:xfrm>
            <a:off x="33528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4591" name="Line 47"/>
          <p:cNvSpPr>
            <a:spLocks noChangeShapeType="1"/>
          </p:cNvSpPr>
          <p:nvPr/>
        </p:nvSpPr>
        <p:spPr bwMode="auto">
          <a:xfrm flipH="1">
            <a:off x="5638800" y="39846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2" name="Line 48"/>
          <p:cNvSpPr>
            <a:spLocks noChangeShapeType="1"/>
          </p:cNvSpPr>
          <p:nvPr/>
        </p:nvSpPr>
        <p:spPr bwMode="auto">
          <a:xfrm flipH="1">
            <a:off x="4267200" y="39846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3" name="Line 49"/>
          <p:cNvSpPr>
            <a:spLocks noChangeShapeType="1"/>
          </p:cNvSpPr>
          <p:nvPr/>
        </p:nvSpPr>
        <p:spPr bwMode="auto">
          <a:xfrm>
            <a:off x="4486275" y="4779963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4" name="Line 50"/>
          <p:cNvSpPr>
            <a:spLocks noChangeShapeType="1"/>
          </p:cNvSpPr>
          <p:nvPr/>
        </p:nvSpPr>
        <p:spPr bwMode="auto">
          <a:xfrm flipH="1" flipV="1">
            <a:off x="4410075" y="47799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5" name="Line 51"/>
          <p:cNvSpPr>
            <a:spLocks noChangeShapeType="1"/>
          </p:cNvSpPr>
          <p:nvPr/>
        </p:nvSpPr>
        <p:spPr bwMode="auto">
          <a:xfrm flipH="1">
            <a:off x="5629275" y="47799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6" name="Text Box 52"/>
          <p:cNvSpPr txBox="1">
            <a:spLocks noChangeArrowheads="1"/>
          </p:cNvSpPr>
          <p:nvPr/>
        </p:nvSpPr>
        <p:spPr bwMode="auto">
          <a:xfrm>
            <a:off x="4038600" y="46021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4597" name="Line 53"/>
          <p:cNvSpPr>
            <a:spLocks noChangeShapeType="1"/>
          </p:cNvSpPr>
          <p:nvPr/>
        </p:nvSpPr>
        <p:spPr bwMode="auto">
          <a:xfrm flipH="1">
            <a:off x="4260850" y="47783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8" name="Line 54"/>
          <p:cNvSpPr>
            <a:spLocks noChangeShapeType="1"/>
          </p:cNvSpPr>
          <p:nvPr/>
        </p:nvSpPr>
        <p:spPr bwMode="auto">
          <a:xfrm>
            <a:off x="3581400" y="5465763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599" name="Line 55"/>
          <p:cNvSpPr>
            <a:spLocks noChangeShapeType="1"/>
          </p:cNvSpPr>
          <p:nvPr/>
        </p:nvSpPr>
        <p:spPr bwMode="auto">
          <a:xfrm flipH="1" flipV="1">
            <a:off x="4422775" y="54657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600" name="Line 56"/>
          <p:cNvSpPr>
            <a:spLocks noChangeShapeType="1"/>
          </p:cNvSpPr>
          <p:nvPr/>
        </p:nvSpPr>
        <p:spPr bwMode="auto">
          <a:xfrm flipH="1">
            <a:off x="4267200" y="54657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4601" name="Text Box 57"/>
          <p:cNvSpPr txBox="1">
            <a:spLocks noChangeArrowheads="1"/>
          </p:cNvSpPr>
          <p:nvPr/>
        </p:nvSpPr>
        <p:spPr bwMode="auto">
          <a:xfrm>
            <a:off x="5794375" y="5291138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4602" name="Line 58"/>
          <p:cNvSpPr>
            <a:spLocks noChangeShapeType="1"/>
          </p:cNvSpPr>
          <p:nvPr/>
        </p:nvSpPr>
        <p:spPr bwMode="auto">
          <a:xfrm flipH="1">
            <a:off x="5641975" y="54657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80955" name="AutoShape 59"/>
          <p:cNvSpPr>
            <a:spLocks noChangeArrowheads="1"/>
          </p:cNvSpPr>
          <p:nvPr/>
        </p:nvSpPr>
        <p:spPr bwMode="auto">
          <a:xfrm>
            <a:off x="4648200" y="4024313"/>
            <a:ext cx="685800" cy="712787"/>
          </a:xfrm>
          <a:prstGeom prst="upDownArrow">
            <a:avLst>
              <a:gd name="adj1" fmla="val 50000"/>
              <a:gd name="adj2" fmla="val 20787"/>
            </a:avLst>
          </a:prstGeom>
          <a:gradFill rotWithShape="0">
            <a:gsLst>
              <a:gs pos="0">
                <a:srgbClr val="FF6600"/>
              </a:gs>
              <a:gs pos="50000">
                <a:schemeClr val="hlink"/>
              </a:gs>
              <a:gs pos="100000">
                <a:srgbClr val="FF66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  <a:latin typeface="Times" pitchFamily="18" charset="0"/>
              </a:rPr>
              <a:t>Heat</a:t>
            </a:r>
          </a:p>
        </p:txBody>
      </p:sp>
      <p:sp>
        <p:nvSpPr>
          <p:cNvPr id="80956" name="AutoShape 60"/>
          <p:cNvSpPr>
            <a:spLocks noChangeArrowheads="1"/>
          </p:cNvSpPr>
          <p:nvPr/>
        </p:nvSpPr>
        <p:spPr bwMode="auto">
          <a:xfrm>
            <a:off x="4648200" y="5486400"/>
            <a:ext cx="685800" cy="712788"/>
          </a:xfrm>
          <a:prstGeom prst="upDownArrow">
            <a:avLst>
              <a:gd name="adj1" fmla="val 50000"/>
              <a:gd name="adj2" fmla="val 20787"/>
            </a:avLst>
          </a:prstGeom>
          <a:gradFill rotWithShape="0">
            <a:gsLst>
              <a:gs pos="0">
                <a:srgbClr val="FF6600"/>
              </a:gs>
              <a:gs pos="50000">
                <a:schemeClr val="hlink"/>
              </a:gs>
              <a:gs pos="100000">
                <a:srgbClr val="FF66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FFFFFF"/>
                </a:solidFill>
                <a:latin typeface="Times" pitchFamily="18" charset="0"/>
              </a:rPr>
              <a:t>Heat</a:t>
            </a:r>
          </a:p>
        </p:txBody>
      </p: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3733800" y="533400"/>
            <a:ext cx="4235450" cy="531813"/>
            <a:chOff x="2352" y="336"/>
            <a:chExt cx="2668" cy="445"/>
          </a:xfrm>
        </p:grpSpPr>
        <p:sp>
          <p:nvSpPr>
            <p:cNvPr id="24606" name="Freeform 62"/>
            <p:cNvSpPr>
              <a:spLocks/>
            </p:cNvSpPr>
            <p:nvPr/>
          </p:nvSpPr>
          <p:spPr bwMode="auto">
            <a:xfrm>
              <a:off x="2352" y="352"/>
              <a:ext cx="2232" cy="368"/>
            </a:xfrm>
            <a:custGeom>
              <a:avLst/>
              <a:gdLst>
                <a:gd name="T0" fmla="*/ 2016 w 2232"/>
                <a:gd name="T1" fmla="*/ 368 h 368"/>
                <a:gd name="T2" fmla="*/ 2160 w 2232"/>
                <a:gd name="T3" fmla="*/ 176 h 368"/>
                <a:gd name="T4" fmla="*/ 1584 w 2232"/>
                <a:gd name="T5" fmla="*/ 32 h 368"/>
                <a:gd name="T6" fmla="*/ 0 w 2232"/>
                <a:gd name="T7" fmla="*/ 368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32"/>
                <a:gd name="T13" fmla="*/ 0 h 368"/>
                <a:gd name="T14" fmla="*/ 2232 w 223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32" h="368">
                  <a:moveTo>
                    <a:pt x="2016" y="368"/>
                  </a:moveTo>
                  <a:cubicBezTo>
                    <a:pt x="2124" y="300"/>
                    <a:pt x="2232" y="232"/>
                    <a:pt x="2160" y="176"/>
                  </a:cubicBezTo>
                  <a:cubicBezTo>
                    <a:pt x="2088" y="120"/>
                    <a:pt x="1944" y="0"/>
                    <a:pt x="1584" y="32"/>
                  </a:cubicBezTo>
                  <a:cubicBezTo>
                    <a:pt x="1224" y="64"/>
                    <a:pt x="612" y="216"/>
                    <a:pt x="0" y="368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4607" name="Text Box 63"/>
            <p:cNvSpPr txBox="1">
              <a:spLocks noChangeArrowheads="1"/>
            </p:cNvSpPr>
            <p:nvPr/>
          </p:nvSpPr>
          <p:spPr bwMode="auto">
            <a:xfrm>
              <a:off x="4560" y="336"/>
              <a:ext cx="460" cy="44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" pitchFamily="18" charset="0"/>
                </a:rPr>
                <a:t>30x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311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3581400" y="6138863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>
            <a:off x="4267200" y="6138863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722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3528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267200" y="61388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5638800" y="61388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3581400" y="3984625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4267200" y="3984625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1722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3528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5638800" y="39846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267200" y="39846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486275" y="4779963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4410075" y="47799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5629275" y="47799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038600" y="46021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4260850" y="47783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581400" y="5465763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 flipV="1">
            <a:off x="4422775" y="54657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4267200" y="54657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794375" y="5291138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5641975" y="54657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1296988" y="498475"/>
            <a:ext cx="7072312" cy="2860675"/>
            <a:chOff x="817" y="314"/>
            <a:chExt cx="4455" cy="1802"/>
          </a:xfrm>
        </p:grpSpPr>
        <p:grpSp>
          <p:nvGrpSpPr>
            <p:cNvPr id="25627" name="Group 27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grpSp>
            <p:nvGrpSpPr>
              <p:cNvPr id="25631" name="Group 28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256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565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25652" name="Line 32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3" name="Line 33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4" name="Line 34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5" name="Text Box 3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2565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2566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2566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256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25632" name="Group 43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25645" name="Line 44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6" name="Line 45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47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2564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5633" name="Group 48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25640" name="Group 49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25643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4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564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2564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5634" name="Group 54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2563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56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25637" name="Group 57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2563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63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5628" name="Group 60"/>
            <p:cNvGrpSpPr>
              <a:grpSpLocks/>
            </p:cNvGrpSpPr>
            <p:nvPr/>
          </p:nvGrpSpPr>
          <p:grpSpPr bwMode="auto">
            <a:xfrm>
              <a:off x="2604" y="336"/>
              <a:ext cx="2668" cy="335"/>
              <a:chOff x="2352" y="336"/>
              <a:chExt cx="2668" cy="445"/>
            </a:xfrm>
          </p:grpSpPr>
          <p:sp>
            <p:nvSpPr>
              <p:cNvPr id="25629" name="Freeform 61"/>
              <p:cNvSpPr>
                <a:spLocks/>
              </p:cNvSpPr>
              <p:nvPr/>
            </p:nvSpPr>
            <p:spPr bwMode="auto">
              <a:xfrm>
                <a:off x="2352" y="352"/>
                <a:ext cx="2232" cy="368"/>
              </a:xfrm>
              <a:custGeom>
                <a:avLst/>
                <a:gdLst>
                  <a:gd name="T0" fmla="*/ 2016 w 2232"/>
                  <a:gd name="T1" fmla="*/ 368 h 368"/>
                  <a:gd name="T2" fmla="*/ 2160 w 2232"/>
                  <a:gd name="T3" fmla="*/ 176 h 368"/>
                  <a:gd name="T4" fmla="*/ 1584 w 2232"/>
                  <a:gd name="T5" fmla="*/ 32 h 368"/>
                  <a:gd name="T6" fmla="*/ 0 w 2232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2"/>
                  <a:gd name="T13" fmla="*/ 0 h 368"/>
                  <a:gd name="T14" fmla="*/ 2232 w 2232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2" h="368">
                    <a:moveTo>
                      <a:pt x="2016" y="368"/>
                    </a:moveTo>
                    <a:cubicBezTo>
                      <a:pt x="2124" y="300"/>
                      <a:pt x="2232" y="232"/>
                      <a:pt x="2160" y="176"/>
                    </a:cubicBezTo>
                    <a:cubicBezTo>
                      <a:pt x="2088" y="120"/>
                      <a:pt x="1944" y="0"/>
                      <a:pt x="1584" y="32"/>
                    </a:cubicBezTo>
                    <a:cubicBezTo>
                      <a:pt x="1224" y="64"/>
                      <a:pt x="612" y="216"/>
                      <a:pt x="0" y="368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5630" name="Text Box 62"/>
              <p:cNvSpPr txBox="1">
                <a:spLocks noChangeArrowheads="1"/>
              </p:cNvSpPr>
              <p:nvPr/>
            </p:nvSpPr>
            <p:spPr bwMode="auto">
              <a:xfrm>
                <a:off x="4560" y="336"/>
                <a:ext cx="460" cy="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30x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1602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3581400" y="6138863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4267200" y="6138863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722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352800" y="605155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4267200" y="61388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5638800" y="61388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3581400" y="3984625"/>
            <a:ext cx="2667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4267200" y="3984625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1722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352800" y="3810000"/>
            <a:ext cx="311150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Times" pitchFamily="18" charset="0"/>
              </a:rPr>
              <a:t>3’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5638800" y="39846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4267200" y="39846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486275" y="4779963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4410075" y="47799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5629275" y="47799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4038600" y="46021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4260850" y="47783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581400" y="5465763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 flipV="1">
            <a:off x="4422775" y="54657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4267200" y="5465763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5794375" y="5291138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5641975" y="54657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grpSp>
          <p:nvGrpSpPr>
            <p:cNvPr id="26651" name="Group 27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sp>
            <p:nvSpPr>
              <p:cNvPr id="26669" name="Line 28"/>
              <p:cNvSpPr>
                <a:spLocks noChangeShapeType="1"/>
              </p:cNvSpPr>
              <p:nvPr/>
            </p:nvSpPr>
            <p:spPr bwMode="auto">
              <a:xfrm flipV="1">
                <a:off x="1499" y="636"/>
                <a:ext cx="338" cy="10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0" name="Text Box 29"/>
              <p:cNvSpPr txBox="1">
                <a:spLocks noChangeArrowheads="1"/>
              </p:cNvSpPr>
              <p:nvPr/>
            </p:nvSpPr>
            <p:spPr bwMode="auto">
              <a:xfrm>
                <a:off x="1739" y="432"/>
                <a:ext cx="5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6671" name="Text Box 30"/>
              <p:cNvSpPr txBox="1">
                <a:spLocks noChangeArrowheads="1"/>
              </p:cNvSpPr>
              <p:nvPr/>
            </p:nvSpPr>
            <p:spPr bwMode="auto">
              <a:xfrm>
                <a:off x="1835" y="647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sp>
            <p:nvSpPr>
              <p:cNvPr id="26672" name="Line 31"/>
              <p:cNvSpPr>
                <a:spLocks noChangeShapeType="1"/>
              </p:cNvSpPr>
              <p:nvPr/>
            </p:nvSpPr>
            <p:spPr bwMode="auto">
              <a:xfrm>
                <a:off x="1825" y="647"/>
                <a:ext cx="4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3" name="Line 32"/>
              <p:cNvSpPr>
                <a:spLocks noChangeShapeType="1"/>
              </p:cNvSpPr>
              <p:nvPr/>
            </p:nvSpPr>
            <p:spPr bwMode="auto">
              <a:xfrm>
                <a:off x="1499" y="589"/>
                <a:ext cx="0" cy="112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4" name="Line 33"/>
              <p:cNvSpPr>
                <a:spLocks noChangeShapeType="1"/>
              </p:cNvSpPr>
              <p:nvPr/>
            </p:nvSpPr>
            <p:spPr bwMode="auto">
              <a:xfrm>
                <a:off x="1499" y="1712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5" name="Text Box 34"/>
              <p:cNvSpPr txBox="1">
                <a:spLocks noChangeArrowheads="1"/>
              </p:cNvSpPr>
              <p:nvPr/>
            </p:nvSpPr>
            <p:spPr bwMode="auto">
              <a:xfrm rot="-5400000">
                <a:off x="351" y="780"/>
                <a:ext cx="125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Temperature</a:t>
                </a:r>
              </a:p>
            </p:txBody>
          </p:sp>
          <p:sp>
            <p:nvSpPr>
              <p:cNvPr id="26676" name="Line 35"/>
              <p:cNvSpPr>
                <a:spLocks noChangeShapeType="1"/>
              </p:cNvSpPr>
              <p:nvPr/>
            </p:nvSpPr>
            <p:spPr bwMode="auto">
              <a:xfrm flipH="1">
                <a:off x="1403" y="116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7" name="Line 36"/>
              <p:cNvSpPr>
                <a:spLocks noChangeShapeType="1"/>
              </p:cNvSpPr>
              <p:nvPr/>
            </p:nvSpPr>
            <p:spPr bwMode="auto">
              <a:xfrm flipH="1">
                <a:off x="1403" y="171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8" name="Line 37"/>
              <p:cNvSpPr>
                <a:spLocks noChangeShapeType="1"/>
              </p:cNvSpPr>
              <p:nvPr/>
            </p:nvSpPr>
            <p:spPr bwMode="auto">
              <a:xfrm flipH="1">
                <a:off x="1403" y="58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79" name="Text Box 38"/>
              <p:cNvSpPr txBox="1">
                <a:spLocks noChangeArrowheads="1"/>
              </p:cNvSpPr>
              <p:nvPr/>
            </p:nvSpPr>
            <p:spPr bwMode="auto">
              <a:xfrm>
                <a:off x="1163" y="517"/>
                <a:ext cx="3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100</a:t>
                </a:r>
              </a:p>
            </p:txBody>
          </p:sp>
          <p:sp>
            <p:nvSpPr>
              <p:cNvPr id="26680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639"/>
                <a:ext cx="18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6681" name="Text Box 40"/>
              <p:cNvSpPr txBox="1">
                <a:spLocks noChangeArrowheads="1"/>
              </p:cNvSpPr>
              <p:nvPr/>
            </p:nvSpPr>
            <p:spPr bwMode="auto">
              <a:xfrm>
                <a:off x="1211" y="109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50</a:t>
                </a:r>
              </a:p>
            </p:txBody>
          </p:sp>
          <p:sp>
            <p:nvSpPr>
              <p:cNvPr id="26682" name="Text Box 41"/>
              <p:cNvSpPr txBox="1">
                <a:spLocks noChangeArrowheads="1"/>
              </p:cNvSpPr>
              <p:nvPr/>
            </p:nvSpPr>
            <p:spPr bwMode="auto">
              <a:xfrm>
                <a:off x="2459" y="1712"/>
                <a:ext cx="115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FFFF"/>
                    </a:solidFill>
                    <a:latin typeface="Times" pitchFamily="18" charset="0"/>
                  </a:rPr>
                  <a:t>T  i  m  e</a:t>
                </a:r>
              </a:p>
            </p:txBody>
          </p:sp>
        </p:grpSp>
        <p:grpSp>
          <p:nvGrpSpPr>
            <p:cNvPr id="26652" name="Group 42"/>
            <p:cNvGrpSpPr>
              <a:grpSpLocks/>
            </p:cNvGrpSpPr>
            <p:nvPr/>
          </p:nvGrpSpPr>
          <p:grpSpPr bwMode="auto">
            <a:xfrm>
              <a:off x="2263" y="654"/>
              <a:ext cx="912" cy="708"/>
              <a:chOff x="2263" y="654"/>
              <a:chExt cx="912" cy="708"/>
            </a:xfrm>
          </p:grpSpPr>
          <p:sp>
            <p:nvSpPr>
              <p:cNvPr id="26665" name="Line 43"/>
              <p:cNvSpPr>
                <a:spLocks noChangeShapeType="1"/>
              </p:cNvSpPr>
              <p:nvPr/>
            </p:nvSpPr>
            <p:spPr bwMode="auto">
              <a:xfrm>
                <a:off x="2263" y="654"/>
                <a:ext cx="244" cy="48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6" name="Line 44"/>
              <p:cNvSpPr>
                <a:spLocks noChangeShapeType="1"/>
              </p:cNvSpPr>
              <p:nvPr/>
            </p:nvSpPr>
            <p:spPr bwMode="auto">
              <a:xfrm>
                <a:off x="2493" y="1132"/>
                <a:ext cx="60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6667" name="Text Box 45"/>
              <p:cNvSpPr txBox="1">
                <a:spLocks noChangeArrowheads="1"/>
              </p:cNvSpPr>
              <p:nvPr/>
            </p:nvSpPr>
            <p:spPr bwMode="auto">
              <a:xfrm>
                <a:off x="2459" y="768"/>
                <a:ext cx="71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Annealing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Primers</a:t>
                </a:r>
              </a:p>
            </p:txBody>
          </p:sp>
          <p:sp>
            <p:nvSpPr>
              <p:cNvPr id="26668" name="Text Box 46"/>
              <p:cNvSpPr txBox="1">
                <a:spLocks noChangeArrowheads="1"/>
              </p:cNvSpPr>
              <p:nvPr/>
            </p:nvSpPr>
            <p:spPr bwMode="auto">
              <a:xfrm>
                <a:off x="2603" y="1131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50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6653" name="Group 47"/>
            <p:cNvGrpSpPr>
              <a:grpSpLocks/>
            </p:cNvGrpSpPr>
            <p:nvPr/>
          </p:nvGrpSpPr>
          <p:grpSpPr bwMode="auto">
            <a:xfrm>
              <a:off x="3081" y="698"/>
              <a:ext cx="742" cy="437"/>
              <a:chOff x="2830" y="672"/>
              <a:chExt cx="742" cy="580"/>
            </a:xfrm>
          </p:grpSpPr>
          <p:grpSp>
            <p:nvGrpSpPr>
              <p:cNvPr id="26660" name="Group 48"/>
              <p:cNvGrpSpPr>
                <a:grpSpLocks/>
              </p:cNvGrpSpPr>
              <p:nvPr/>
            </p:nvGrpSpPr>
            <p:grpSpPr bwMode="auto">
              <a:xfrm>
                <a:off x="2830" y="902"/>
                <a:ext cx="680" cy="350"/>
                <a:chOff x="2830" y="902"/>
                <a:chExt cx="680" cy="350"/>
              </a:xfrm>
            </p:grpSpPr>
            <p:sp>
              <p:nvSpPr>
                <p:cNvPr id="2666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30" y="902"/>
                  <a:ext cx="102" cy="35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18" y="912"/>
                  <a:ext cx="592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661" name="Text Box 51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69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Extension</a:t>
                </a:r>
              </a:p>
            </p:txBody>
          </p:sp>
          <p:sp>
            <p:nvSpPr>
              <p:cNvPr id="26662" name="Text Box 52"/>
              <p:cNvSpPr txBox="1">
                <a:spLocks noChangeArrowheads="1"/>
              </p:cNvSpPr>
              <p:nvPr/>
            </p:nvSpPr>
            <p:spPr bwMode="auto">
              <a:xfrm>
                <a:off x="3024" y="912"/>
                <a:ext cx="440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72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6654" name="Group 53"/>
            <p:cNvGrpSpPr>
              <a:grpSpLocks/>
            </p:cNvGrpSpPr>
            <p:nvPr/>
          </p:nvGrpSpPr>
          <p:grpSpPr bwMode="auto">
            <a:xfrm>
              <a:off x="3747" y="481"/>
              <a:ext cx="628" cy="412"/>
              <a:chOff x="3496" y="384"/>
              <a:chExt cx="628" cy="546"/>
            </a:xfrm>
          </p:grpSpPr>
          <p:sp>
            <p:nvSpPr>
              <p:cNvPr id="26655" name="Text Box 54"/>
              <p:cNvSpPr txBox="1">
                <a:spLocks noChangeArrowheads="1"/>
              </p:cNvSpPr>
              <p:nvPr/>
            </p:nvSpPr>
            <p:spPr bwMode="auto">
              <a:xfrm>
                <a:off x="3552" y="384"/>
                <a:ext cx="57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6656" name="Text Box 55"/>
              <p:cNvSpPr txBox="1">
                <a:spLocks noChangeArrowheads="1"/>
              </p:cNvSpPr>
              <p:nvPr/>
            </p:nvSpPr>
            <p:spPr bwMode="auto">
              <a:xfrm>
                <a:off x="3648" y="624"/>
                <a:ext cx="440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grpSp>
            <p:nvGrpSpPr>
              <p:cNvPr id="26657" name="Group 56"/>
              <p:cNvGrpSpPr>
                <a:grpSpLocks/>
              </p:cNvGrpSpPr>
              <p:nvPr/>
            </p:nvGrpSpPr>
            <p:grpSpPr bwMode="auto">
              <a:xfrm>
                <a:off x="3496" y="614"/>
                <a:ext cx="584" cy="308"/>
                <a:chOff x="3496" y="614"/>
                <a:chExt cx="584" cy="308"/>
              </a:xfrm>
            </p:grpSpPr>
            <p:sp>
              <p:nvSpPr>
                <p:cNvPr id="26658" name="Line 57"/>
                <p:cNvSpPr>
                  <a:spLocks noChangeShapeType="1"/>
                </p:cNvSpPr>
                <p:nvPr/>
              </p:nvSpPr>
              <p:spPr bwMode="auto">
                <a:xfrm>
                  <a:off x="3636" y="624"/>
                  <a:ext cx="444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5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3496" y="614"/>
                  <a:ext cx="156" cy="30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63137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296988" y="498475"/>
            <a:ext cx="6900862" cy="2860675"/>
            <a:chOff x="817" y="314"/>
            <a:chExt cx="4347" cy="1802"/>
          </a:xfrm>
        </p:grpSpPr>
        <p:grpSp>
          <p:nvGrpSpPr>
            <p:cNvPr id="27694" name="Group 5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grpSp>
            <p:nvGrpSpPr>
              <p:cNvPr id="27698" name="Group 6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2771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1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77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27719" name="Line 10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0" name="Line 11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1" name="Line 12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2" name="Text Box 13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2772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5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2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27727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2772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277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27699" name="Group 21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27712" name="Line 22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13" name="Line 23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1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2771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7700" name="Group 26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27707" name="Group 27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2771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71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770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2770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7701" name="Group 32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2770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770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27704" name="Group 35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2770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706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7695" name="Group 38"/>
            <p:cNvGrpSpPr>
              <a:grpSpLocks/>
            </p:cNvGrpSpPr>
            <p:nvPr/>
          </p:nvGrpSpPr>
          <p:grpSpPr bwMode="auto">
            <a:xfrm>
              <a:off x="2496" y="336"/>
              <a:ext cx="2668" cy="335"/>
              <a:chOff x="2352" y="336"/>
              <a:chExt cx="2668" cy="445"/>
            </a:xfrm>
          </p:grpSpPr>
          <p:sp>
            <p:nvSpPr>
              <p:cNvPr id="27696" name="Freeform 39"/>
              <p:cNvSpPr>
                <a:spLocks/>
              </p:cNvSpPr>
              <p:nvPr/>
            </p:nvSpPr>
            <p:spPr bwMode="auto">
              <a:xfrm>
                <a:off x="2352" y="352"/>
                <a:ext cx="2232" cy="368"/>
              </a:xfrm>
              <a:custGeom>
                <a:avLst/>
                <a:gdLst>
                  <a:gd name="T0" fmla="*/ 2016 w 2232"/>
                  <a:gd name="T1" fmla="*/ 368 h 368"/>
                  <a:gd name="T2" fmla="*/ 2160 w 2232"/>
                  <a:gd name="T3" fmla="*/ 176 h 368"/>
                  <a:gd name="T4" fmla="*/ 1584 w 2232"/>
                  <a:gd name="T5" fmla="*/ 32 h 368"/>
                  <a:gd name="T6" fmla="*/ 0 w 2232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2"/>
                  <a:gd name="T13" fmla="*/ 0 h 368"/>
                  <a:gd name="T14" fmla="*/ 2232 w 2232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2" h="368">
                    <a:moveTo>
                      <a:pt x="2016" y="368"/>
                    </a:moveTo>
                    <a:cubicBezTo>
                      <a:pt x="2124" y="300"/>
                      <a:pt x="2232" y="232"/>
                      <a:pt x="2160" y="176"/>
                    </a:cubicBezTo>
                    <a:cubicBezTo>
                      <a:pt x="2088" y="120"/>
                      <a:pt x="1944" y="0"/>
                      <a:pt x="1584" y="32"/>
                    </a:cubicBezTo>
                    <a:cubicBezTo>
                      <a:pt x="1224" y="64"/>
                      <a:pt x="612" y="216"/>
                      <a:pt x="0" y="368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7" name="Text Box 40"/>
              <p:cNvSpPr txBox="1">
                <a:spLocks noChangeArrowheads="1"/>
              </p:cNvSpPr>
              <p:nvPr/>
            </p:nvSpPr>
            <p:spPr bwMode="auto">
              <a:xfrm>
                <a:off x="4560" y="336"/>
                <a:ext cx="460" cy="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30x</a:t>
                </a:r>
              </a:p>
            </p:txBody>
          </p:sp>
        </p:grpSp>
      </p:grpSp>
      <p:grpSp>
        <p:nvGrpSpPr>
          <p:cNvPr id="27653" name="Group 41"/>
          <p:cNvGrpSpPr>
            <a:grpSpLocks/>
          </p:cNvGrpSpPr>
          <p:nvPr/>
        </p:nvGrpSpPr>
        <p:grpSpPr bwMode="auto">
          <a:xfrm>
            <a:off x="2736850" y="3657600"/>
            <a:ext cx="3130550" cy="2743200"/>
            <a:chOff x="1724" y="2304"/>
            <a:chExt cx="1972" cy="1728"/>
          </a:xfrm>
        </p:grpSpPr>
        <p:grpSp>
          <p:nvGrpSpPr>
            <p:cNvPr id="27654" name="Group 42"/>
            <p:cNvGrpSpPr>
              <a:grpSpLocks/>
            </p:cNvGrpSpPr>
            <p:nvPr/>
          </p:nvGrpSpPr>
          <p:grpSpPr bwMode="auto">
            <a:xfrm>
              <a:off x="2151" y="2404"/>
              <a:ext cx="1386" cy="173"/>
              <a:chOff x="3356" y="1171"/>
              <a:chExt cx="1386" cy="173"/>
            </a:xfrm>
          </p:grpSpPr>
          <p:sp>
            <p:nvSpPr>
              <p:cNvPr id="27689" name="Line 43"/>
              <p:cNvSpPr>
                <a:spLocks noChangeShapeType="1"/>
              </p:cNvSpPr>
              <p:nvPr/>
            </p:nvSpPr>
            <p:spPr bwMode="auto">
              <a:xfrm>
                <a:off x="3638" y="1283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0" name="Line 44"/>
              <p:cNvSpPr>
                <a:spLocks noChangeShapeType="1"/>
              </p:cNvSpPr>
              <p:nvPr/>
            </p:nvSpPr>
            <p:spPr bwMode="auto">
              <a:xfrm flipH="1" flipV="1">
                <a:off x="3590" y="128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 flipH="1">
                <a:off x="4358" y="1283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92" name="Text Box 46"/>
              <p:cNvSpPr txBox="1">
                <a:spLocks noChangeArrowheads="1"/>
              </p:cNvSpPr>
              <p:nvPr/>
            </p:nvSpPr>
            <p:spPr bwMode="auto">
              <a:xfrm>
                <a:off x="3356" y="1171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7693" name="Line 47"/>
              <p:cNvSpPr>
                <a:spLocks noChangeShapeType="1"/>
              </p:cNvSpPr>
              <p:nvPr/>
            </p:nvSpPr>
            <p:spPr bwMode="auto">
              <a:xfrm flipH="1">
                <a:off x="3496" y="1282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655" name="Group 48"/>
            <p:cNvGrpSpPr>
              <a:grpSpLocks/>
            </p:cNvGrpSpPr>
            <p:nvPr/>
          </p:nvGrpSpPr>
          <p:grpSpPr bwMode="auto">
            <a:xfrm>
              <a:off x="1724" y="3696"/>
              <a:ext cx="1972" cy="336"/>
              <a:chOff x="668" y="2256"/>
              <a:chExt cx="1972" cy="336"/>
            </a:xfrm>
          </p:grpSpPr>
          <p:sp>
            <p:nvSpPr>
              <p:cNvPr id="27677" name="Line 49"/>
              <p:cNvSpPr>
                <a:spLocks noChangeShapeType="1"/>
              </p:cNvSpPr>
              <p:nvPr/>
            </p:nvSpPr>
            <p:spPr bwMode="auto">
              <a:xfrm>
                <a:off x="816" y="2366"/>
                <a:ext cx="13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8" name="Line 50"/>
              <p:cNvSpPr>
                <a:spLocks noChangeShapeType="1"/>
              </p:cNvSpPr>
              <p:nvPr/>
            </p:nvSpPr>
            <p:spPr bwMode="auto">
              <a:xfrm flipH="1" flipV="1">
                <a:off x="1346" y="2366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9" name="Line 51"/>
              <p:cNvSpPr>
                <a:spLocks noChangeShapeType="1"/>
              </p:cNvSpPr>
              <p:nvPr/>
            </p:nvSpPr>
            <p:spPr bwMode="auto">
              <a:xfrm flipH="1">
                <a:off x="1248" y="236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680" name="Group 52"/>
              <p:cNvGrpSpPr>
                <a:grpSpLocks/>
              </p:cNvGrpSpPr>
              <p:nvPr/>
            </p:nvGrpSpPr>
            <p:grpSpPr bwMode="auto">
              <a:xfrm>
                <a:off x="2112" y="2256"/>
                <a:ext cx="292" cy="173"/>
                <a:chOff x="3216" y="3648"/>
                <a:chExt cx="292" cy="151"/>
              </a:xfrm>
            </p:grpSpPr>
            <p:sp>
              <p:nvSpPr>
                <p:cNvPr id="2768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312" y="3648"/>
                  <a:ext cx="196" cy="15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FFFF"/>
                      </a:solidFill>
                      <a:latin typeface="Times" pitchFamily="18" charset="0"/>
                    </a:rPr>
                    <a:t>5’</a:t>
                  </a:r>
                </a:p>
              </p:txBody>
            </p:sp>
            <p:sp>
              <p:nvSpPr>
                <p:cNvPr id="27688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216" y="3744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681" name="Line 55"/>
              <p:cNvSpPr>
                <a:spLocks noChangeShapeType="1"/>
              </p:cNvSpPr>
              <p:nvPr/>
            </p:nvSpPr>
            <p:spPr bwMode="auto">
              <a:xfrm flipH="1">
                <a:off x="812" y="2475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2" name="Line 56"/>
              <p:cNvSpPr>
                <a:spLocks noChangeShapeType="1"/>
              </p:cNvSpPr>
              <p:nvPr/>
            </p:nvSpPr>
            <p:spPr bwMode="auto">
              <a:xfrm flipH="1">
                <a:off x="1244" y="2475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3" name="Text Box 57"/>
              <p:cNvSpPr txBox="1">
                <a:spLocks noChangeArrowheads="1"/>
              </p:cNvSpPr>
              <p:nvPr/>
            </p:nvSpPr>
            <p:spPr bwMode="auto">
              <a:xfrm>
                <a:off x="2444" y="2420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7684" name="Text Box 58"/>
              <p:cNvSpPr txBox="1">
                <a:spLocks noChangeArrowheads="1"/>
              </p:cNvSpPr>
              <p:nvPr/>
            </p:nvSpPr>
            <p:spPr bwMode="auto">
              <a:xfrm>
                <a:off x="668" y="2420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7685" name="Line 59"/>
              <p:cNvSpPr>
                <a:spLocks noChangeShapeType="1"/>
              </p:cNvSpPr>
              <p:nvPr/>
            </p:nvSpPr>
            <p:spPr bwMode="auto">
              <a:xfrm flipH="1">
                <a:off x="1244" y="247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6" name="Line 60"/>
              <p:cNvSpPr>
                <a:spLocks noChangeShapeType="1"/>
              </p:cNvSpPr>
              <p:nvPr/>
            </p:nvSpPr>
            <p:spPr bwMode="auto">
              <a:xfrm flipH="1">
                <a:off x="2108" y="247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56" name="Line 61"/>
            <p:cNvSpPr>
              <a:spLocks noChangeShapeType="1"/>
            </p:cNvSpPr>
            <p:nvPr/>
          </p:nvSpPr>
          <p:spPr bwMode="auto">
            <a:xfrm flipH="1">
              <a:off x="1868" y="2414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57" name="Line 62"/>
            <p:cNvSpPr>
              <a:spLocks noChangeShapeType="1"/>
            </p:cNvSpPr>
            <p:nvPr/>
          </p:nvSpPr>
          <p:spPr bwMode="auto">
            <a:xfrm flipH="1">
              <a:off x="2300" y="2414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58" name="Text Box 63"/>
            <p:cNvSpPr txBox="1">
              <a:spLocks noChangeArrowheads="1"/>
            </p:cNvSpPr>
            <p:nvPr/>
          </p:nvSpPr>
          <p:spPr bwMode="auto">
            <a:xfrm>
              <a:off x="3500" y="2304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7659" name="Text Box 64"/>
            <p:cNvSpPr txBox="1">
              <a:spLocks noChangeArrowheads="1"/>
            </p:cNvSpPr>
            <p:nvPr/>
          </p:nvSpPr>
          <p:spPr bwMode="auto">
            <a:xfrm>
              <a:off x="1724" y="2304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7660" name="Line 65"/>
            <p:cNvSpPr>
              <a:spLocks noChangeShapeType="1"/>
            </p:cNvSpPr>
            <p:nvPr/>
          </p:nvSpPr>
          <p:spPr bwMode="auto">
            <a:xfrm flipH="1">
              <a:off x="3164" y="2414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1" name="Line 66"/>
            <p:cNvSpPr>
              <a:spLocks noChangeShapeType="1"/>
            </p:cNvSpPr>
            <p:nvPr/>
          </p:nvSpPr>
          <p:spPr bwMode="auto">
            <a:xfrm flipH="1">
              <a:off x="2300" y="241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2" name="Line 67"/>
            <p:cNvSpPr>
              <a:spLocks noChangeShapeType="1"/>
            </p:cNvSpPr>
            <p:nvPr/>
          </p:nvSpPr>
          <p:spPr bwMode="auto">
            <a:xfrm>
              <a:off x="2438" y="2915"/>
              <a:ext cx="11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3" name="Line 68"/>
            <p:cNvSpPr>
              <a:spLocks noChangeShapeType="1"/>
            </p:cNvSpPr>
            <p:nvPr/>
          </p:nvSpPr>
          <p:spPr bwMode="auto">
            <a:xfrm flipH="1" flipV="1">
              <a:off x="2390" y="2915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4" name="Line 69"/>
            <p:cNvSpPr>
              <a:spLocks noChangeShapeType="1"/>
            </p:cNvSpPr>
            <p:nvPr/>
          </p:nvSpPr>
          <p:spPr bwMode="auto">
            <a:xfrm flipH="1">
              <a:off x="3158" y="2915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5" name="Text Box 70"/>
            <p:cNvSpPr txBox="1">
              <a:spLocks noChangeArrowheads="1"/>
            </p:cNvSpPr>
            <p:nvPr/>
          </p:nvSpPr>
          <p:spPr bwMode="auto">
            <a:xfrm>
              <a:off x="2156" y="2803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7666" name="Line 71"/>
            <p:cNvSpPr>
              <a:spLocks noChangeShapeType="1"/>
            </p:cNvSpPr>
            <p:nvPr/>
          </p:nvSpPr>
          <p:spPr bwMode="auto">
            <a:xfrm flipH="1">
              <a:off x="2296" y="2914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7" name="Line 72"/>
            <p:cNvSpPr>
              <a:spLocks noChangeShapeType="1"/>
            </p:cNvSpPr>
            <p:nvPr/>
          </p:nvSpPr>
          <p:spPr bwMode="auto">
            <a:xfrm>
              <a:off x="1868" y="3347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8" name="Line 73"/>
            <p:cNvSpPr>
              <a:spLocks noChangeShapeType="1"/>
            </p:cNvSpPr>
            <p:nvPr/>
          </p:nvSpPr>
          <p:spPr bwMode="auto">
            <a:xfrm flipH="1" flipV="1">
              <a:off x="2398" y="3347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69" name="Line 74"/>
            <p:cNvSpPr>
              <a:spLocks noChangeShapeType="1"/>
            </p:cNvSpPr>
            <p:nvPr/>
          </p:nvSpPr>
          <p:spPr bwMode="auto">
            <a:xfrm flipH="1">
              <a:off x="2300" y="3347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7670" name="Text Box 75"/>
            <p:cNvSpPr txBox="1">
              <a:spLocks noChangeArrowheads="1"/>
            </p:cNvSpPr>
            <p:nvPr/>
          </p:nvSpPr>
          <p:spPr bwMode="auto">
            <a:xfrm>
              <a:off x="3262" y="3237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7671" name="Line 76"/>
            <p:cNvSpPr>
              <a:spLocks noChangeShapeType="1"/>
            </p:cNvSpPr>
            <p:nvPr/>
          </p:nvSpPr>
          <p:spPr bwMode="auto">
            <a:xfrm flipH="1">
              <a:off x="3166" y="3347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27672" name="Group 77"/>
            <p:cNvGrpSpPr>
              <a:grpSpLocks/>
            </p:cNvGrpSpPr>
            <p:nvPr/>
          </p:nvGrpSpPr>
          <p:grpSpPr bwMode="auto">
            <a:xfrm>
              <a:off x="3150" y="2896"/>
              <a:ext cx="292" cy="173"/>
              <a:chOff x="3544" y="2736"/>
              <a:chExt cx="292" cy="173"/>
            </a:xfrm>
          </p:grpSpPr>
          <p:sp>
            <p:nvSpPr>
              <p:cNvPr id="27675" name="Text Box 78"/>
              <p:cNvSpPr txBox="1">
                <a:spLocks noChangeArrowheads="1"/>
              </p:cNvSpPr>
              <p:nvPr/>
            </p:nvSpPr>
            <p:spPr bwMode="auto">
              <a:xfrm>
                <a:off x="3640" y="273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7676" name="Line 79"/>
              <p:cNvSpPr>
                <a:spLocks noChangeShapeType="1"/>
              </p:cNvSpPr>
              <p:nvPr/>
            </p:nvSpPr>
            <p:spPr bwMode="auto">
              <a:xfrm flipH="1">
                <a:off x="3544" y="284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673" name="Text Box 80"/>
            <p:cNvSpPr txBox="1">
              <a:spLocks noChangeArrowheads="1"/>
            </p:cNvSpPr>
            <p:nvPr/>
          </p:nvSpPr>
          <p:spPr bwMode="auto">
            <a:xfrm>
              <a:off x="2160" y="3312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7674" name="Line 81"/>
            <p:cNvSpPr>
              <a:spLocks noChangeShapeType="1"/>
            </p:cNvSpPr>
            <p:nvPr/>
          </p:nvSpPr>
          <p:spPr bwMode="auto">
            <a:xfrm flipH="1">
              <a:off x="2300" y="3423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648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895600" y="3352800"/>
            <a:ext cx="3130550" cy="2743200"/>
            <a:chOff x="668" y="1008"/>
            <a:chExt cx="1972" cy="1728"/>
          </a:xfrm>
        </p:grpSpPr>
        <p:grpSp>
          <p:nvGrpSpPr>
            <p:cNvPr id="28713" name="Group 5"/>
            <p:cNvGrpSpPr>
              <a:grpSpLocks/>
            </p:cNvGrpSpPr>
            <p:nvPr/>
          </p:nvGrpSpPr>
          <p:grpSpPr bwMode="auto">
            <a:xfrm>
              <a:off x="1095" y="1108"/>
              <a:ext cx="1386" cy="173"/>
              <a:chOff x="3356" y="1171"/>
              <a:chExt cx="1386" cy="173"/>
            </a:xfrm>
          </p:grpSpPr>
          <p:sp>
            <p:nvSpPr>
              <p:cNvPr id="28752" name="Line 6"/>
              <p:cNvSpPr>
                <a:spLocks noChangeShapeType="1"/>
              </p:cNvSpPr>
              <p:nvPr/>
            </p:nvSpPr>
            <p:spPr bwMode="auto">
              <a:xfrm>
                <a:off x="3638" y="1283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3" name="Line 7"/>
              <p:cNvSpPr>
                <a:spLocks noChangeShapeType="1"/>
              </p:cNvSpPr>
              <p:nvPr/>
            </p:nvSpPr>
            <p:spPr bwMode="auto">
              <a:xfrm flipH="1" flipV="1">
                <a:off x="3590" y="128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4" name="Line 8"/>
              <p:cNvSpPr>
                <a:spLocks noChangeShapeType="1"/>
              </p:cNvSpPr>
              <p:nvPr/>
            </p:nvSpPr>
            <p:spPr bwMode="auto">
              <a:xfrm flipH="1">
                <a:off x="4358" y="1283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5" name="Text Box 9"/>
              <p:cNvSpPr txBox="1">
                <a:spLocks noChangeArrowheads="1"/>
              </p:cNvSpPr>
              <p:nvPr/>
            </p:nvSpPr>
            <p:spPr bwMode="auto">
              <a:xfrm>
                <a:off x="3356" y="1171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8756" name="Line 10"/>
              <p:cNvSpPr>
                <a:spLocks noChangeShapeType="1"/>
              </p:cNvSpPr>
              <p:nvPr/>
            </p:nvSpPr>
            <p:spPr bwMode="auto">
              <a:xfrm flipH="1">
                <a:off x="3496" y="1282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14" name="Line 11"/>
            <p:cNvSpPr>
              <a:spLocks noChangeShapeType="1"/>
            </p:cNvSpPr>
            <p:nvPr/>
          </p:nvSpPr>
          <p:spPr bwMode="auto">
            <a:xfrm flipH="1" flipV="1">
              <a:off x="1334" y="1694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15" name="Line 12"/>
            <p:cNvSpPr>
              <a:spLocks noChangeShapeType="1"/>
            </p:cNvSpPr>
            <p:nvPr/>
          </p:nvSpPr>
          <p:spPr bwMode="auto">
            <a:xfrm flipH="1">
              <a:off x="1236" y="169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28716" name="Group 13"/>
            <p:cNvGrpSpPr>
              <a:grpSpLocks/>
            </p:cNvGrpSpPr>
            <p:nvPr/>
          </p:nvGrpSpPr>
          <p:grpSpPr bwMode="auto">
            <a:xfrm>
              <a:off x="2092" y="1584"/>
              <a:ext cx="292" cy="173"/>
              <a:chOff x="3544" y="2736"/>
              <a:chExt cx="292" cy="173"/>
            </a:xfrm>
          </p:grpSpPr>
          <p:sp>
            <p:nvSpPr>
              <p:cNvPr id="28750" name="Text Box 14"/>
              <p:cNvSpPr txBox="1">
                <a:spLocks noChangeArrowheads="1"/>
              </p:cNvSpPr>
              <p:nvPr/>
            </p:nvSpPr>
            <p:spPr bwMode="auto">
              <a:xfrm>
                <a:off x="3640" y="273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8751" name="Line 15"/>
              <p:cNvSpPr>
                <a:spLocks noChangeShapeType="1"/>
              </p:cNvSpPr>
              <p:nvPr/>
            </p:nvSpPr>
            <p:spPr bwMode="auto">
              <a:xfrm flipH="1">
                <a:off x="3544" y="284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17" name="Line 16"/>
            <p:cNvSpPr>
              <a:spLocks noChangeShapeType="1"/>
            </p:cNvSpPr>
            <p:nvPr/>
          </p:nvSpPr>
          <p:spPr bwMode="auto">
            <a:xfrm flipH="1" flipV="1">
              <a:off x="1336" y="2128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18" name="Line 17"/>
            <p:cNvSpPr>
              <a:spLocks noChangeShapeType="1"/>
            </p:cNvSpPr>
            <p:nvPr/>
          </p:nvSpPr>
          <p:spPr bwMode="auto">
            <a:xfrm flipH="1">
              <a:off x="2114" y="2128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19" name="Text Box 18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8720" name="Line 19"/>
            <p:cNvSpPr>
              <a:spLocks noChangeShapeType="1"/>
            </p:cNvSpPr>
            <p:nvPr/>
          </p:nvSpPr>
          <p:spPr bwMode="auto">
            <a:xfrm flipH="1">
              <a:off x="1244" y="2127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28721" name="Group 20"/>
            <p:cNvGrpSpPr>
              <a:grpSpLocks/>
            </p:cNvGrpSpPr>
            <p:nvPr/>
          </p:nvGrpSpPr>
          <p:grpSpPr bwMode="auto">
            <a:xfrm>
              <a:off x="668" y="2400"/>
              <a:ext cx="1972" cy="336"/>
              <a:chOff x="668" y="2256"/>
              <a:chExt cx="1972" cy="336"/>
            </a:xfrm>
          </p:grpSpPr>
          <p:sp>
            <p:nvSpPr>
              <p:cNvPr id="28738" name="Line 21"/>
              <p:cNvSpPr>
                <a:spLocks noChangeShapeType="1"/>
              </p:cNvSpPr>
              <p:nvPr/>
            </p:nvSpPr>
            <p:spPr bwMode="auto">
              <a:xfrm>
                <a:off x="816" y="2366"/>
                <a:ext cx="13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9" name="Line 22"/>
              <p:cNvSpPr>
                <a:spLocks noChangeShapeType="1"/>
              </p:cNvSpPr>
              <p:nvPr/>
            </p:nvSpPr>
            <p:spPr bwMode="auto">
              <a:xfrm flipH="1" flipV="1">
                <a:off x="1346" y="2366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0" name="Line 23"/>
              <p:cNvSpPr>
                <a:spLocks noChangeShapeType="1"/>
              </p:cNvSpPr>
              <p:nvPr/>
            </p:nvSpPr>
            <p:spPr bwMode="auto">
              <a:xfrm flipH="1">
                <a:off x="1248" y="236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741" name="Group 24"/>
              <p:cNvGrpSpPr>
                <a:grpSpLocks/>
              </p:cNvGrpSpPr>
              <p:nvPr/>
            </p:nvGrpSpPr>
            <p:grpSpPr bwMode="auto">
              <a:xfrm>
                <a:off x="2112" y="2256"/>
                <a:ext cx="292" cy="173"/>
                <a:chOff x="3216" y="3648"/>
                <a:chExt cx="292" cy="151"/>
              </a:xfrm>
            </p:grpSpPr>
            <p:sp>
              <p:nvSpPr>
                <p:cNvPr id="2874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312" y="3648"/>
                  <a:ext cx="196" cy="15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FFFF"/>
                      </a:solidFill>
                      <a:latin typeface="Times" pitchFamily="18" charset="0"/>
                    </a:rPr>
                    <a:t>5’</a:t>
                  </a:r>
                </a:p>
              </p:txBody>
            </p:sp>
            <p:sp>
              <p:nvSpPr>
                <p:cNvPr id="2874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16" y="3744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742" name="Line 27"/>
              <p:cNvSpPr>
                <a:spLocks noChangeShapeType="1"/>
              </p:cNvSpPr>
              <p:nvPr/>
            </p:nvSpPr>
            <p:spPr bwMode="auto">
              <a:xfrm flipH="1">
                <a:off x="812" y="2475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3" name="Line 28"/>
              <p:cNvSpPr>
                <a:spLocks noChangeShapeType="1"/>
              </p:cNvSpPr>
              <p:nvPr/>
            </p:nvSpPr>
            <p:spPr bwMode="auto">
              <a:xfrm flipH="1">
                <a:off x="1244" y="2475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4" name="Text Box 29"/>
              <p:cNvSpPr txBox="1">
                <a:spLocks noChangeArrowheads="1"/>
              </p:cNvSpPr>
              <p:nvPr/>
            </p:nvSpPr>
            <p:spPr bwMode="auto">
              <a:xfrm>
                <a:off x="2444" y="2420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8745" name="Text Box 30"/>
              <p:cNvSpPr txBox="1">
                <a:spLocks noChangeArrowheads="1"/>
              </p:cNvSpPr>
              <p:nvPr/>
            </p:nvSpPr>
            <p:spPr bwMode="auto">
              <a:xfrm>
                <a:off x="668" y="2420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8746" name="Line 31"/>
              <p:cNvSpPr>
                <a:spLocks noChangeShapeType="1"/>
              </p:cNvSpPr>
              <p:nvPr/>
            </p:nvSpPr>
            <p:spPr bwMode="auto">
              <a:xfrm flipH="1">
                <a:off x="1244" y="247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7" name="Line 32"/>
              <p:cNvSpPr>
                <a:spLocks noChangeShapeType="1"/>
              </p:cNvSpPr>
              <p:nvPr/>
            </p:nvSpPr>
            <p:spPr bwMode="auto">
              <a:xfrm flipH="1">
                <a:off x="2108" y="247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22" name="Line 33"/>
            <p:cNvSpPr>
              <a:spLocks noChangeShapeType="1"/>
            </p:cNvSpPr>
            <p:nvPr/>
          </p:nvSpPr>
          <p:spPr bwMode="auto">
            <a:xfrm flipH="1">
              <a:off x="812" y="1118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23" name="Line 34"/>
            <p:cNvSpPr>
              <a:spLocks noChangeShapeType="1"/>
            </p:cNvSpPr>
            <p:nvPr/>
          </p:nvSpPr>
          <p:spPr bwMode="auto">
            <a:xfrm flipH="1">
              <a:off x="1244" y="1118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24" name="Text Box 35"/>
            <p:cNvSpPr txBox="1">
              <a:spLocks noChangeArrowheads="1"/>
            </p:cNvSpPr>
            <p:nvPr/>
          </p:nvSpPr>
          <p:spPr bwMode="auto">
            <a:xfrm>
              <a:off x="2444" y="100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8725" name="Text Box 36"/>
            <p:cNvSpPr txBox="1">
              <a:spLocks noChangeArrowheads="1"/>
            </p:cNvSpPr>
            <p:nvPr/>
          </p:nvSpPr>
          <p:spPr bwMode="auto">
            <a:xfrm>
              <a:off x="668" y="100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8726" name="Line 37"/>
            <p:cNvSpPr>
              <a:spLocks noChangeShapeType="1"/>
            </p:cNvSpPr>
            <p:nvPr/>
          </p:nvSpPr>
          <p:spPr bwMode="auto">
            <a:xfrm flipH="1">
              <a:off x="2108" y="1118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27" name="Line 38"/>
            <p:cNvSpPr>
              <a:spLocks noChangeShapeType="1"/>
            </p:cNvSpPr>
            <p:nvPr/>
          </p:nvSpPr>
          <p:spPr bwMode="auto">
            <a:xfrm flipH="1">
              <a:off x="1244" y="1118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28" name="Line 39"/>
            <p:cNvSpPr>
              <a:spLocks noChangeShapeType="1"/>
            </p:cNvSpPr>
            <p:nvPr/>
          </p:nvSpPr>
          <p:spPr bwMode="auto">
            <a:xfrm>
              <a:off x="1382" y="1619"/>
              <a:ext cx="11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29" name="Line 40"/>
            <p:cNvSpPr>
              <a:spLocks noChangeShapeType="1"/>
            </p:cNvSpPr>
            <p:nvPr/>
          </p:nvSpPr>
          <p:spPr bwMode="auto">
            <a:xfrm flipH="1" flipV="1">
              <a:off x="1334" y="1619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0" name="Line 41"/>
            <p:cNvSpPr>
              <a:spLocks noChangeShapeType="1"/>
            </p:cNvSpPr>
            <p:nvPr/>
          </p:nvSpPr>
          <p:spPr bwMode="auto">
            <a:xfrm flipH="1">
              <a:off x="2102" y="1619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1" name="Text Box 42"/>
            <p:cNvSpPr txBox="1">
              <a:spLocks noChangeArrowheads="1"/>
            </p:cNvSpPr>
            <p:nvPr/>
          </p:nvSpPr>
          <p:spPr bwMode="auto">
            <a:xfrm>
              <a:off x="1100" y="1507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8732" name="Line 43"/>
            <p:cNvSpPr>
              <a:spLocks noChangeShapeType="1"/>
            </p:cNvSpPr>
            <p:nvPr/>
          </p:nvSpPr>
          <p:spPr bwMode="auto">
            <a:xfrm flipH="1">
              <a:off x="1240" y="1618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3" name="Line 44"/>
            <p:cNvSpPr>
              <a:spLocks noChangeShapeType="1"/>
            </p:cNvSpPr>
            <p:nvPr/>
          </p:nvSpPr>
          <p:spPr bwMode="auto">
            <a:xfrm>
              <a:off x="812" y="2051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4" name="Line 45"/>
            <p:cNvSpPr>
              <a:spLocks noChangeShapeType="1"/>
            </p:cNvSpPr>
            <p:nvPr/>
          </p:nvSpPr>
          <p:spPr bwMode="auto">
            <a:xfrm flipH="1" flipV="1">
              <a:off x="1342" y="2051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5" name="Line 46"/>
            <p:cNvSpPr>
              <a:spLocks noChangeShapeType="1"/>
            </p:cNvSpPr>
            <p:nvPr/>
          </p:nvSpPr>
          <p:spPr bwMode="auto">
            <a:xfrm flipH="1">
              <a:off x="1244" y="2051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736" name="Text Box 47"/>
            <p:cNvSpPr txBox="1">
              <a:spLocks noChangeArrowheads="1"/>
            </p:cNvSpPr>
            <p:nvPr/>
          </p:nvSpPr>
          <p:spPr bwMode="auto">
            <a:xfrm>
              <a:off x="2206" y="1941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8737" name="Line 48"/>
            <p:cNvSpPr>
              <a:spLocks noChangeShapeType="1"/>
            </p:cNvSpPr>
            <p:nvPr/>
          </p:nvSpPr>
          <p:spPr bwMode="auto">
            <a:xfrm flipH="1">
              <a:off x="2110" y="2051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28677" name="Group 49"/>
          <p:cNvGrpSpPr>
            <a:grpSpLocks/>
          </p:cNvGrpSpPr>
          <p:nvPr/>
        </p:nvGrpSpPr>
        <p:grpSpPr bwMode="auto">
          <a:xfrm>
            <a:off x="1296988" y="249238"/>
            <a:ext cx="7421562" cy="2874962"/>
            <a:chOff x="817" y="157"/>
            <a:chExt cx="4675" cy="1811"/>
          </a:xfrm>
        </p:grpSpPr>
        <p:grpSp>
          <p:nvGrpSpPr>
            <p:cNvPr id="28678" name="Group 50"/>
            <p:cNvGrpSpPr>
              <a:grpSpLocks/>
            </p:cNvGrpSpPr>
            <p:nvPr/>
          </p:nvGrpSpPr>
          <p:grpSpPr bwMode="auto">
            <a:xfrm>
              <a:off x="817" y="166"/>
              <a:ext cx="3994" cy="1802"/>
              <a:chOff x="817" y="314"/>
              <a:chExt cx="3994" cy="1802"/>
            </a:xfrm>
          </p:grpSpPr>
          <p:grpSp>
            <p:nvGrpSpPr>
              <p:cNvPr id="28681" name="Group 51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28699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8701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28702" name="Line 55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3" name="Line 56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4" name="Line 57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5" name="Text Box 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28706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7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09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28710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2871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28712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28682" name="Group 66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28695" name="Line 67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96" name="Line 68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9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2869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8683" name="Group 71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28690" name="Group 72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28693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94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869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2869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8684" name="Group 77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2868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8686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28687" name="Group 80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28688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689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8679" name="Freeform 83"/>
            <p:cNvSpPr>
              <a:spLocks/>
            </p:cNvSpPr>
            <p:nvPr/>
          </p:nvSpPr>
          <p:spPr bwMode="auto">
            <a:xfrm>
              <a:off x="3204" y="157"/>
              <a:ext cx="2232" cy="277"/>
            </a:xfrm>
            <a:custGeom>
              <a:avLst/>
              <a:gdLst>
                <a:gd name="T0" fmla="*/ 2016 w 2232"/>
                <a:gd name="T1" fmla="*/ 209 h 368"/>
                <a:gd name="T2" fmla="*/ 2160 w 2232"/>
                <a:gd name="T3" fmla="*/ 99 h 368"/>
                <a:gd name="T4" fmla="*/ 1584 w 2232"/>
                <a:gd name="T5" fmla="*/ 18 h 368"/>
                <a:gd name="T6" fmla="*/ 0 w 2232"/>
                <a:gd name="T7" fmla="*/ 209 h 3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32"/>
                <a:gd name="T13" fmla="*/ 0 h 368"/>
                <a:gd name="T14" fmla="*/ 2232 w 2232"/>
                <a:gd name="T15" fmla="*/ 368 h 3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32" h="368">
                  <a:moveTo>
                    <a:pt x="2016" y="368"/>
                  </a:moveTo>
                  <a:cubicBezTo>
                    <a:pt x="2124" y="300"/>
                    <a:pt x="2232" y="232"/>
                    <a:pt x="2160" y="176"/>
                  </a:cubicBezTo>
                  <a:cubicBezTo>
                    <a:pt x="2088" y="120"/>
                    <a:pt x="1944" y="0"/>
                    <a:pt x="1584" y="32"/>
                  </a:cubicBezTo>
                  <a:cubicBezTo>
                    <a:pt x="1224" y="64"/>
                    <a:pt x="612" y="216"/>
                    <a:pt x="0" y="368"/>
                  </a:cubicBezTo>
                </a:path>
              </a:pathLst>
            </a:custGeom>
            <a:noFill/>
            <a:ln w="762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8680" name="Text Box 84"/>
            <p:cNvSpPr txBox="1">
              <a:spLocks noChangeArrowheads="1"/>
            </p:cNvSpPr>
            <p:nvPr/>
          </p:nvSpPr>
          <p:spPr bwMode="auto">
            <a:xfrm>
              <a:off x="5040" y="576"/>
              <a:ext cx="452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" pitchFamily="18" charset="0"/>
                </a:rPr>
                <a:t>30x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2571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4495800" y="4840288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4340225" y="4840288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5699125" y="4665663"/>
            <a:ext cx="463550" cy="274637"/>
            <a:chOff x="3544" y="2736"/>
            <a:chExt cx="292" cy="173"/>
          </a:xfrm>
        </p:grpSpPr>
        <p:sp>
          <p:nvSpPr>
            <p:cNvPr id="29782" name="Text Box 7"/>
            <p:cNvSpPr txBox="1">
              <a:spLocks noChangeArrowheads="1"/>
            </p:cNvSpPr>
            <p:nvPr/>
          </p:nvSpPr>
          <p:spPr bwMode="auto">
            <a:xfrm>
              <a:off x="3640" y="2736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9783" name="Line 8"/>
            <p:cNvSpPr>
              <a:spLocks noChangeShapeType="1"/>
            </p:cNvSpPr>
            <p:nvPr/>
          </p:nvSpPr>
          <p:spPr bwMode="auto">
            <a:xfrm flipH="1">
              <a:off x="3544" y="2846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29703" name="Line 9"/>
          <p:cNvSpPr>
            <a:spLocks noChangeShapeType="1"/>
          </p:cNvSpPr>
          <p:nvPr/>
        </p:nvSpPr>
        <p:spPr bwMode="auto">
          <a:xfrm flipH="1" flipV="1">
            <a:off x="4718050" y="63801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 flipH="1">
            <a:off x="5953125" y="63801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4349750" y="62023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 flipH="1">
            <a:off x="4572000" y="63785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9707" name="Group 13"/>
          <p:cNvGrpSpPr>
            <a:grpSpLocks/>
          </p:cNvGrpSpPr>
          <p:nvPr/>
        </p:nvGrpSpPr>
        <p:grpSpPr bwMode="auto">
          <a:xfrm>
            <a:off x="76200" y="4025900"/>
            <a:ext cx="3130550" cy="533400"/>
            <a:chOff x="1824" y="3504"/>
            <a:chExt cx="1972" cy="336"/>
          </a:xfrm>
        </p:grpSpPr>
        <p:sp>
          <p:nvSpPr>
            <p:cNvPr id="29770" name="Line 14"/>
            <p:cNvSpPr>
              <a:spLocks noChangeShapeType="1"/>
            </p:cNvSpPr>
            <p:nvPr/>
          </p:nvSpPr>
          <p:spPr bwMode="auto">
            <a:xfrm>
              <a:off x="1972" y="3614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71" name="Line 15"/>
            <p:cNvSpPr>
              <a:spLocks noChangeShapeType="1"/>
            </p:cNvSpPr>
            <p:nvPr/>
          </p:nvSpPr>
          <p:spPr bwMode="auto">
            <a:xfrm flipH="1" flipV="1">
              <a:off x="2502" y="3614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72" name="Line 16"/>
            <p:cNvSpPr>
              <a:spLocks noChangeShapeType="1"/>
            </p:cNvSpPr>
            <p:nvPr/>
          </p:nvSpPr>
          <p:spPr bwMode="auto">
            <a:xfrm flipH="1">
              <a:off x="2404" y="361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29773" name="Group 17"/>
            <p:cNvGrpSpPr>
              <a:grpSpLocks/>
            </p:cNvGrpSpPr>
            <p:nvPr/>
          </p:nvGrpSpPr>
          <p:grpSpPr bwMode="auto">
            <a:xfrm>
              <a:off x="3268" y="3504"/>
              <a:ext cx="292" cy="173"/>
              <a:chOff x="3216" y="3648"/>
              <a:chExt cx="292" cy="151"/>
            </a:xfrm>
          </p:grpSpPr>
          <p:sp>
            <p:nvSpPr>
              <p:cNvPr id="29780" name="Text Box 18"/>
              <p:cNvSpPr txBox="1">
                <a:spLocks noChangeArrowheads="1"/>
              </p:cNvSpPr>
              <p:nvPr/>
            </p:nvSpPr>
            <p:spPr bwMode="auto">
              <a:xfrm>
                <a:off x="3312" y="3648"/>
                <a:ext cx="196" cy="1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9781" name="Line 19"/>
              <p:cNvSpPr>
                <a:spLocks noChangeShapeType="1"/>
              </p:cNvSpPr>
              <p:nvPr/>
            </p:nvSpPr>
            <p:spPr bwMode="auto">
              <a:xfrm flipH="1">
                <a:off x="3216" y="374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74" name="Line 20"/>
            <p:cNvSpPr>
              <a:spLocks noChangeShapeType="1"/>
            </p:cNvSpPr>
            <p:nvPr/>
          </p:nvSpPr>
          <p:spPr bwMode="auto">
            <a:xfrm flipH="1">
              <a:off x="1968" y="3723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75" name="Line 21"/>
            <p:cNvSpPr>
              <a:spLocks noChangeShapeType="1"/>
            </p:cNvSpPr>
            <p:nvPr/>
          </p:nvSpPr>
          <p:spPr bwMode="auto">
            <a:xfrm flipH="1">
              <a:off x="2400" y="3723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76" name="Text Box 22"/>
            <p:cNvSpPr txBox="1">
              <a:spLocks noChangeArrowheads="1"/>
            </p:cNvSpPr>
            <p:nvPr/>
          </p:nvSpPr>
          <p:spPr bwMode="auto">
            <a:xfrm>
              <a:off x="3600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9777" name="Text Box 23"/>
            <p:cNvSpPr txBox="1">
              <a:spLocks noChangeArrowheads="1"/>
            </p:cNvSpPr>
            <p:nvPr/>
          </p:nvSpPr>
          <p:spPr bwMode="auto">
            <a:xfrm>
              <a:off x="1824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9778" name="Line 24"/>
            <p:cNvSpPr>
              <a:spLocks noChangeShapeType="1"/>
            </p:cNvSpPr>
            <p:nvPr/>
          </p:nvSpPr>
          <p:spPr bwMode="auto">
            <a:xfrm flipH="1">
              <a:off x="2400" y="3723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79" name="Line 25"/>
            <p:cNvSpPr>
              <a:spLocks noChangeShapeType="1"/>
            </p:cNvSpPr>
            <p:nvPr/>
          </p:nvSpPr>
          <p:spPr bwMode="auto">
            <a:xfrm flipH="1">
              <a:off x="3264" y="3723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0" y="3416300"/>
            <a:ext cx="3130550" cy="433388"/>
            <a:chOff x="1824" y="2112"/>
            <a:chExt cx="1972" cy="273"/>
          </a:xfrm>
        </p:grpSpPr>
        <p:grpSp>
          <p:nvGrpSpPr>
            <p:cNvPr id="29758" name="Group 27"/>
            <p:cNvGrpSpPr>
              <a:grpSpLocks/>
            </p:cNvGrpSpPr>
            <p:nvPr/>
          </p:nvGrpSpPr>
          <p:grpSpPr bwMode="auto">
            <a:xfrm>
              <a:off x="2251" y="2212"/>
              <a:ext cx="1386" cy="173"/>
              <a:chOff x="3356" y="1171"/>
              <a:chExt cx="1386" cy="173"/>
            </a:xfrm>
          </p:grpSpPr>
          <p:sp>
            <p:nvSpPr>
              <p:cNvPr id="29765" name="Line 28"/>
              <p:cNvSpPr>
                <a:spLocks noChangeShapeType="1"/>
              </p:cNvSpPr>
              <p:nvPr/>
            </p:nvSpPr>
            <p:spPr bwMode="auto">
              <a:xfrm>
                <a:off x="3638" y="1283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6" name="Line 29"/>
              <p:cNvSpPr>
                <a:spLocks noChangeShapeType="1"/>
              </p:cNvSpPr>
              <p:nvPr/>
            </p:nvSpPr>
            <p:spPr bwMode="auto">
              <a:xfrm flipH="1" flipV="1">
                <a:off x="3590" y="128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7" name="Line 30"/>
              <p:cNvSpPr>
                <a:spLocks noChangeShapeType="1"/>
              </p:cNvSpPr>
              <p:nvPr/>
            </p:nvSpPr>
            <p:spPr bwMode="auto">
              <a:xfrm flipH="1">
                <a:off x="4358" y="1283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8" name="Text Box 31"/>
              <p:cNvSpPr txBox="1">
                <a:spLocks noChangeArrowheads="1"/>
              </p:cNvSpPr>
              <p:nvPr/>
            </p:nvSpPr>
            <p:spPr bwMode="auto">
              <a:xfrm>
                <a:off x="3356" y="1171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9769" name="Line 32"/>
              <p:cNvSpPr>
                <a:spLocks noChangeShapeType="1"/>
              </p:cNvSpPr>
              <p:nvPr/>
            </p:nvSpPr>
            <p:spPr bwMode="auto">
              <a:xfrm flipH="1">
                <a:off x="3496" y="1282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59" name="Line 33"/>
            <p:cNvSpPr>
              <a:spLocks noChangeShapeType="1"/>
            </p:cNvSpPr>
            <p:nvPr/>
          </p:nvSpPr>
          <p:spPr bwMode="auto">
            <a:xfrm flipH="1">
              <a:off x="1968" y="2222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60" name="Line 34"/>
            <p:cNvSpPr>
              <a:spLocks noChangeShapeType="1"/>
            </p:cNvSpPr>
            <p:nvPr/>
          </p:nvSpPr>
          <p:spPr bwMode="auto">
            <a:xfrm flipH="1">
              <a:off x="2400" y="2222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61" name="Text Box 35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9762" name="Text Box 36"/>
            <p:cNvSpPr txBox="1">
              <a:spLocks noChangeArrowheads="1"/>
            </p:cNvSpPr>
            <p:nvPr/>
          </p:nvSpPr>
          <p:spPr bwMode="auto">
            <a:xfrm>
              <a:off x="1824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9763" name="Line 37"/>
            <p:cNvSpPr>
              <a:spLocks noChangeShapeType="1"/>
            </p:cNvSpPr>
            <p:nvPr/>
          </p:nvSpPr>
          <p:spPr bwMode="auto">
            <a:xfrm flipH="1">
              <a:off x="3264" y="2222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9764" name="Line 38"/>
            <p:cNvSpPr>
              <a:spLocks noChangeShapeType="1"/>
            </p:cNvSpPr>
            <p:nvPr/>
          </p:nvSpPr>
          <p:spPr bwMode="auto">
            <a:xfrm flipH="1">
              <a:off x="2400" y="2222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29709" name="Line 39"/>
          <p:cNvSpPr>
            <a:spLocks noChangeShapeType="1"/>
          </p:cNvSpPr>
          <p:nvPr/>
        </p:nvSpPr>
        <p:spPr bwMode="auto">
          <a:xfrm>
            <a:off x="4572000" y="4279900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0" name="Line 40"/>
          <p:cNvSpPr>
            <a:spLocks noChangeShapeType="1"/>
          </p:cNvSpPr>
          <p:nvPr/>
        </p:nvSpPr>
        <p:spPr bwMode="auto">
          <a:xfrm flipH="1" flipV="1">
            <a:off x="4495800" y="4279900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1" name="Line 41"/>
          <p:cNvSpPr>
            <a:spLocks noChangeShapeType="1"/>
          </p:cNvSpPr>
          <p:nvPr/>
        </p:nvSpPr>
        <p:spPr bwMode="auto">
          <a:xfrm flipH="1">
            <a:off x="5715000" y="4279900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2" name="Text Box 42"/>
          <p:cNvSpPr txBox="1">
            <a:spLocks noChangeArrowheads="1"/>
          </p:cNvSpPr>
          <p:nvPr/>
        </p:nvSpPr>
        <p:spPr bwMode="auto">
          <a:xfrm>
            <a:off x="4124325" y="41021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9713" name="Line 43"/>
          <p:cNvSpPr>
            <a:spLocks noChangeShapeType="1"/>
          </p:cNvSpPr>
          <p:nvPr/>
        </p:nvSpPr>
        <p:spPr bwMode="auto">
          <a:xfrm flipH="1">
            <a:off x="4346575" y="4278313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4" name="Line 44"/>
          <p:cNvSpPr>
            <a:spLocks noChangeShapeType="1"/>
          </p:cNvSpPr>
          <p:nvPr/>
        </p:nvSpPr>
        <p:spPr bwMode="auto">
          <a:xfrm>
            <a:off x="3886200" y="5724525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5" name="Line 45"/>
          <p:cNvSpPr>
            <a:spLocks noChangeShapeType="1"/>
          </p:cNvSpPr>
          <p:nvPr/>
        </p:nvSpPr>
        <p:spPr bwMode="auto">
          <a:xfrm flipH="1" flipV="1">
            <a:off x="4727575" y="5724525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6" name="Line 46"/>
          <p:cNvSpPr>
            <a:spLocks noChangeShapeType="1"/>
          </p:cNvSpPr>
          <p:nvPr/>
        </p:nvSpPr>
        <p:spPr bwMode="auto">
          <a:xfrm flipH="1">
            <a:off x="4572000" y="57245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9717" name="Text Box 47"/>
          <p:cNvSpPr txBox="1">
            <a:spLocks noChangeArrowheads="1"/>
          </p:cNvSpPr>
          <p:nvPr/>
        </p:nvSpPr>
        <p:spPr bwMode="auto">
          <a:xfrm>
            <a:off x="6099175" y="5549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29718" name="Line 48"/>
          <p:cNvSpPr>
            <a:spLocks noChangeShapeType="1"/>
          </p:cNvSpPr>
          <p:nvPr/>
        </p:nvSpPr>
        <p:spPr bwMode="auto">
          <a:xfrm flipH="1">
            <a:off x="5946775" y="57245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29719" name="Group 49"/>
          <p:cNvGrpSpPr>
            <a:grpSpLocks/>
          </p:cNvGrpSpPr>
          <p:nvPr/>
        </p:nvGrpSpPr>
        <p:grpSpPr bwMode="auto">
          <a:xfrm>
            <a:off x="1296988" y="674688"/>
            <a:ext cx="6672262" cy="2894012"/>
            <a:chOff x="817" y="145"/>
            <a:chExt cx="4203" cy="1823"/>
          </a:xfrm>
        </p:grpSpPr>
        <p:grpSp>
          <p:nvGrpSpPr>
            <p:cNvPr id="29722" name="Group 50"/>
            <p:cNvGrpSpPr>
              <a:grpSpLocks/>
            </p:cNvGrpSpPr>
            <p:nvPr/>
          </p:nvGrpSpPr>
          <p:grpSpPr bwMode="auto">
            <a:xfrm>
              <a:off x="817" y="166"/>
              <a:ext cx="3994" cy="1802"/>
              <a:chOff x="817" y="314"/>
              <a:chExt cx="3994" cy="1802"/>
            </a:xfrm>
          </p:grpSpPr>
          <p:grpSp>
            <p:nvGrpSpPr>
              <p:cNvPr id="29726" name="Group 51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2974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974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29747" name="Line 55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8" name="Line 56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9" name="Line 57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50" name="Text Box 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2975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52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53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5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2975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2975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29757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29727" name="Group 66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29740" name="Line 67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1" name="Line 68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4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29743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9728" name="Group 71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29735" name="Group 72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29738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739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73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29737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29729" name="Group 77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29730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29731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29732" name="Group 80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2973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734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9723" name="Group 83"/>
            <p:cNvGrpSpPr>
              <a:grpSpLocks/>
            </p:cNvGrpSpPr>
            <p:nvPr/>
          </p:nvGrpSpPr>
          <p:grpSpPr bwMode="auto">
            <a:xfrm>
              <a:off x="2352" y="145"/>
              <a:ext cx="2668" cy="335"/>
              <a:chOff x="2352" y="336"/>
              <a:chExt cx="2668" cy="445"/>
            </a:xfrm>
          </p:grpSpPr>
          <p:sp>
            <p:nvSpPr>
              <p:cNvPr id="29724" name="Freeform 84"/>
              <p:cNvSpPr>
                <a:spLocks/>
              </p:cNvSpPr>
              <p:nvPr/>
            </p:nvSpPr>
            <p:spPr bwMode="auto">
              <a:xfrm>
                <a:off x="2352" y="352"/>
                <a:ext cx="2232" cy="368"/>
              </a:xfrm>
              <a:custGeom>
                <a:avLst/>
                <a:gdLst>
                  <a:gd name="T0" fmla="*/ 2016 w 2232"/>
                  <a:gd name="T1" fmla="*/ 368 h 368"/>
                  <a:gd name="T2" fmla="*/ 2160 w 2232"/>
                  <a:gd name="T3" fmla="*/ 176 h 368"/>
                  <a:gd name="T4" fmla="*/ 1584 w 2232"/>
                  <a:gd name="T5" fmla="*/ 32 h 368"/>
                  <a:gd name="T6" fmla="*/ 0 w 2232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2"/>
                  <a:gd name="T13" fmla="*/ 0 h 368"/>
                  <a:gd name="T14" fmla="*/ 2232 w 2232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2" h="368">
                    <a:moveTo>
                      <a:pt x="2016" y="368"/>
                    </a:moveTo>
                    <a:cubicBezTo>
                      <a:pt x="2124" y="300"/>
                      <a:pt x="2232" y="232"/>
                      <a:pt x="2160" y="176"/>
                    </a:cubicBezTo>
                    <a:cubicBezTo>
                      <a:pt x="2088" y="120"/>
                      <a:pt x="1944" y="0"/>
                      <a:pt x="1584" y="32"/>
                    </a:cubicBezTo>
                    <a:cubicBezTo>
                      <a:pt x="1224" y="64"/>
                      <a:pt x="612" y="216"/>
                      <a:pt x="0" y="368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5" name="Text Box 85"/>
              <p:cNvSpPr txBox="1">
                <a:spLocks noChangeArrowheads="1"/>
              </p:cNvSpPr>
              <p:nvPr/>
            </p:nvSpPr>
            <p:spPr bwMode="auto">
              <a:xfrm>
                <a:off x="4560" y="336"/>
                <a:ext cx="460" cy="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30x</a:t>
                </a:r>
              </a:p>
            </p:txBody>
          </p:sp>
        </p:grpSp>
      </p:grpSp>
      <p:sp>
        <p:nvSpPr>
          <p:cNvPr id="86102" name="AutoShape 86"/>
          <p:cNvSpPr>
            <a:spLocks noChangeArrowheads="1"/>
          </p:cNvSpPr>
          <p:nvPr/>
        </p:nvSpPr>
        <p:spPr bwMode="auto">
          <a:xfrm>
            <a:off x="5105400" y="5854700"/>
            <a:ext cx="411163" cy="430213"/>
          </a:xfrm>
          <a:prstGeom prst="upDownArrow">
            <a:avLst>
              <a:gd name="adj1" fmla="val 50000"/>
              <a:gd name="adj2" fmla="val 20927"/>
            </a:avLst>
          </a:prstGeom>
          <a:gradFill rotWithShape="0">
            <a:gsLst>
              <a:gs pos="0">
                <a:srgbClr val="FF6600"/>
              </a:gs>
              <a:gs pos="50000">
                <a:schemeClr val="hlink"/>
              </a:gs>
              <a:gs pos="100000">
                <a:srgbClr val="FF66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Times" pitchFamily="18" charset="0"/>
              </a:rPr>
              <a:t>Heat</a:t>
            </a:r>
          </a:p>
        </p:txBody>
      </p:sp>
      <p:sp>
        <p:nvSpPr>
          <p:cNvPr id="86103" name="AutoShape 87"/>
          <p:cNvSpPr>
            <a:spLocks noChangeArrowheads="1"/>
          </p:cNvSpPr>
          <p:nvPr/>
        </p:nvSpPr>
        <p:spPr bwMode="auto">
          <a:xfrm>
            <a:off x="4997450" y="4368800"/>
            <a:ext cx="411163" cy="430213"/>
          </a:xfrm>
          <a:prstGeom prst="upDownArrow">
            <a:avLst>
              <a:gd name="adj1" fmla="val 50000"/>
              <a:gd name="adj2" fmla="val 20927"/>
            </a:avLst>
          </a:prstGeom>
          <a:gradFill rotWithShape="0">
            <a:gsLst>
              <a:gs pos="0">
                <a:srgbClr val="FF6600"/>
              </a:gs>
              <a:gs pos="50000">
                <a:schemeClr val="hlink"/>
              </a:gs>
              <a:gs pos="100000">
                <a:srgbClr val="FF66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Times" pitchFamily="18" charset="0"/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5268392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 flipV="1">
            <a:off x="4648200" y="4992688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4492625" y="4992688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5851525" y="4818063"/>
            <a:ext cx="463550" cy="274637"/>
            <a:chOff x="3544" y="2736"/>
            <a:chExt cx="292" cy="173"/>
          </a:xfrm>
        </p:grpSpPr>
        <p:sp>
          <p:nvSpPr>
            <p:cNvPr id="30816" name="Text Box 7"/>
            <p:cNvSpPr txBox="1">
              <a:spLocks noChangeArrowheads="1"/>
            </p:cNvSpPr>
            <p:nvPr/>
          </p:nvSpPr>
          <p:spPr bwMode="auto">
            <a:xfrm>
              <a:off x="3640" y="2736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817" name="Line 8"/>
            <p:cNvSpPr>
              <a:spLocks noChangeShapeType="1"/>
            </p:cNvSpPr>
            <p:nvPr/>
          </p:nvSpPr>
          <p:spPr bwMode="auto">
            <a:xfrm flipH="1">
              <a:off x="3544" y="2846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0727" name="Line 9"/>
          <p:cNvSpPr>
            <a:spLocks noChangeShapeType="1"/>
          </p:cNvSpPr>
          <p:nvPr/>
        </p:nvSpPr>
        <p:spPr bwMode="auto">
          <a:xfrm flipH="1" flipV="1">
            <a:off x="4870450" y="65325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 flipH="1">
            <a:off x="6105525" y="65325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29" name="Text Box 11"/>
          <p:cNvSpPr txBox="1">
            <a:spLocks noChangeArrowheads="1"/>
          </p:cNvSpPr>
          <p:nvPr/>
        </p:nvSpPr>
        <p:spPr bwMode="auto">
          <a:xfrm>
            <a:off x="4502150" y="63547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 flipH="1">
            <a:off x="4724400" y="65309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30731" name="Group 13"/>
          <p:cNvGrpSpPr>
            <a:grpSpLocks/>
          </p:cNvGrpSpPr>
          <p:nvPr/>
        </p:nvGrpSpPr>
        <p:grpSpPr bwMode="auto">
          <a:xfrm>
            <a:off x="228600" y="4178300"/>
            <a:ext cx="3130550" cy="533400"/>
            <a:chOff x="1824" y="3504"/>
            <a:chExt cx="1972" cy="336"/>
          </a:xfrm>
        </p:grpSpPr>
        <p:sp>
          <p:nvSpPr>
            <p:cNvPr id="30804" name="Line 14"/>
            <p:cNvSpPr>
              <a:spLocks noChangeShapeType="1"/>
            </p:cNvSpPr>
            <p:nvPr/>
          </p:nvSpPr>
          <p:spPr bwMode="auto">
            <a:xfrm>
              <a:off x="1972" y="3614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805" name="Line 15"/>
            <p:cNvSpPr>
              <a:spLocks noChangeShapeType="1"/>
            </p:cNvSpPr>
            <p:nvPr/>
          </p:nvSpPr>
          <p:spPr bwMode="auto">
            <a:xfrm flipH="1" flipV="1">
              <a:off x="2502" y="3614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806" name="Line 16"/>
            <p:cNvSpPr>
              <a:spLocks noChangeShapeType="1"/>
            </p:cNvSpPr>
            <p:nvPr/>
          </p:nvSpPr>
          <p:spPr bwMode="auto">
            <a:xfrm flipH="1">
              <a:off x="2404" y="361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30807" name="Group 17"/>
            <p:cNvGrpSpPr>
              <a:grpSpLocks/>
            </p:cNvGrpSpPr>
            <p:nvPr/>
          </p:nvGrpSpPr>
          <p:grpSpPr bwMode="auto">
            <a:xfrm>
              <a:off x="3268" y="3504"/>
              <a:ext cx="292" cy="173"/>
              <a:chOff x="3216" y="3648"/>
              <a:chExt cx="292" cy="151"/>
            </a:xfrm>
          </p:grpSpPr>
          <p:sp>
            <p:nvSpPr>
              <p:cNvPr id="30814" name="Text Box 18"/>
              <p:cNvSpPr txBox="1">
                <a:spLocks noChangeArrowheads="1"/>
              </p:cNvSpPr>
              <p:nvPr/>
            </p:nvSpPr>
            <p:spPr bwMode="auto">
              <a:xfrm>
                <a:off x="3312" y="3648"/>
                <a:ext cx="196" cy="1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30815" name="Line 19"/>
              <p:cNvSpPr>
                <a:spLocks noChangeShapeType="1"/>
              </p:cNvSpPr>
              <p:nvPr/>
            </p:nvSpPr>
            <p:spPr bwMode="auto">
              <a:xfrm flipH="1">
                <a:off x="3216" y="374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808" name="Line 20"/>
            <p:cNvSpPr>
              <a:spLocks noChangeShapeType="1"/>
            </p:cNvSpPr>
            <p:nvPr/>
          </p:nvSpPr>
          <p:spPr bwMode="auto">
            <a:xfrm flipH="1">
              <a:off x="1968" y="3723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809" name="Line 21"/>
            <p:cNvSpPr>
              <a:spLocks noChangeShapeType="1"/>
            </p:cNvSpPr>
            <p:nvPr/>
          </p:nvSpPr>
          <p:spPr bwMode="auto">
            <a:xfrm flipH="1">
              <a:off x="2400" y="3723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810" name="Text Box 22"/>
            <p:cNvSpPr txBox="1">
              <a:spLocks noChangeArrowheads="1"/>
            </p:cNvSpPr>
            <p:nvPr/>
          </p:nvSpPr>
          <p:spPr bwMode="auto">
            <a:xfrm>
              <a:off x="3600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30811" name="Text Box 23"/>
            <p:cNvSpPr txBox="1">
              <a:spLocks noChangeArrowheads="1"/>
            </p:cNvSpPr>
            <p:nvPr/>
          </p:nvSpPr>
          <p:spPr bwMode="auto">
            <a:xfrm>
              <a:off x="1824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812" name="Line 24"/>
            <p:cNvSpPr>
              <a:spLocks noChangeShapeType="1"/>
            </p:cNvSpPr>
            <p:nvPr/>
          </p:nvSpPr>
          <p:spPr bwMode="auto">
            <a:xfrm flipH="1">
              <a:off x="2400" y="3723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813" name="Line 25"/>
            <p:cNvSpPr>
              <a:spLocks noChangeShapeType="1"/>
            </p:cNvSpPr>
            <p:nvPr/>
          </p:nvSpPr>
          <p:spPr bwMode="auto">
            <a:xfrm flipH="1">
              <a:off x="3264" y="3723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30732" name="Group 26"/>
          <p:cNvGrpSpPr>
            <a:grpSpLocks/>
          </p:cNvGrpSpPr>
          <p:nvPr/>
        </p:nvGrpSpPr>
        <p:grpSpPr bwMode="auto">
          <a:xfrm>
            <a:off x="152400" y="3568700"/>
            <a:ext cx="3130550" cy="433388"/>
            <a:chOff x="1824" y="2112"/>
            <a:chExt cx="1972" cy="273"/>
          </a:xfrm>
        </p:grpSpPr>
        <p:grpSp>
          <p:nvGrpSpPr>
            <p:cNvPr id="30792" name="Group 27"/>
            <p:cNvGrpSpPr>
              <a:grpSpLocks/>
            </p:cNvGrpSpPr>
            <p:nvPr/>
          </p:nvGrpSpPr>
          <p:grpSpPr bwMode="auto">
            <a:xfrm>
              <a:off x="2251" y="2212"/>
              <a:ext cx="1386" cy="173"/>
              <a:chOff x="3356" y="1171"/>
              <a:chExt cx="1386" cy="173"/>
            </a:xfrm>
          </p:grpSpPr>
          <p:sp>
            <p:nvSpPr>
              <p:cNvPr id="30799" name="Line 28"/>
              <p:cNvSpPr>
                <a:spLocks noChangeShapeType="1"/>
              </p:cNvSpPr>
              <p:nvPr/>
            </p:nvSpPr>
            <p:spPr bwMode="auto">
              <a:xfrm>
                <a:off x="3638" y="1283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0" name="Line 29"/>
              <p:cNvSpPr>
                <a:spLocks noChangeShapeType="1"/>
              </p:cNvSpPr>
              <p:nvPr/>
            </p:nvSpPr>
            <p:spPr bwMode="auto">
              <a:xfrm flipH="1" flipV="1">
                <a:off x="3590" y="128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1" name="Line 30"/>
              <p:cNvSpPr>
                <a:spLocks noChangeShapeType="1"/>
              </p:cNvSpPr>
              <p:nvPr/>
            </p:nvSpPr>
            <p:spPr bwMode="auto">
              <a:xfrm flipH="1">
                <a:off x="4358" y="1283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2" name="Text Box 31"/>
              <p:cNvSpPr txBox="1">
                <a:spLocks noChangeArrowheads="1"/>
              </p:cNvSpPr>
              <p:nvPr/>
            </p:nvSpPr>
            <p:spPr bwMode="auto">
              <a:xfrm>
                <a:off x="3356" y="1171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30803" name="Line 32"/>
              <p:cNvSpPr>
                <a:spLocks noChangeShapeType="1"/>
              </p:cNvSpPr>
              <p:nvPr/>
            </p:nvSpPr>
            <p:spPr bwMode="auto">
              <a:xfrm flipH="1">
                <a:off x="3496" y="1282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93" name="Line 33"/>
            <p:cNvSpPr>
              <a:spLocks noChangeShapeType="1"/>
            </p:cNvSpPr>
            <p:nvPr/>
          </p:nvSpPr>
          <p:spPr bwMode="auto">
            <a:xfrm flipH="1">
              <a:off x="1968" y="2222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794" name="Line 34"/>
            <p:cNvSpPr>
              <a:spLocks noChangeShapeType="1"/>
            </p:cNvSpPr>
            <p:nvPr/>
          </p:nvSpPr>
          <p:spPr bwMode="auto">
            <a:xfrm flipH="1">
              <a:off x="2400" y="2222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795" name="Text Box 35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796" name="Text Box 36"/>
            <p:cNvSpPr txBox="1">
              <a:spLocks noChangeArrowheads="1"/>
            </p:cNvSpPr>
            <p:nvPr/>
          </p:nvSpPr>
          <p:spPr bwMode="auto">
            <a:xfrm>
              <a:off x="1824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30797" name="Line 37"/>
            <p:cNvSpPr>
              <a:spLocks noChangeShapeType="1"/>
            </p:cNvSpPr>
            <p:nvPr/>
          </p:nvSpPr>
          <p:spPr bwMode="auto">
            <a:xfrm flipH="1">
              <a:off x="3264" y="2222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0798" name="Line 38"/>
            <p:cNvSpPr>
              <a:spLocks noChangeShapeType="1"/>
            </p:cNvSpPr>
            <p:nvPr/>
          </p:nvSpPr>
          <p:spPr bwMode="auto">
            <a:xfrm flipH="1">
              <a:off x="2400" y="2222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0733" name="Line 39"/>
          <p:cNvSpPr>
            <a:spLocks noChangeShapeType="1"/>
          </p:cNvSpPr>
          <p:nvPr/>
        </p:nvSpPr>
        <p:spPr bwMode="auto">
          <a:xfrm>
            <a:off x="4724400" y="4432300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34" name="Line 40"/>
          <p:cNvSpPr>
            <a:spLocks noChangeShapeType="1"/>
          </p:cNvSpPr>
          <p:nvPr/>
        </p:nvSpPr>
        <p:spPr bwMode="auto">
          <a:xfrm flipH="1" flipV="1">
            <a:off x="4648200" y="4432300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35" name="Line 41"/>
          <p:cNvSpPr>
            <a:spLocks noChangeShapeType="1"/>
          </p:cNvSpPr>
          <p:nvPr/>
        </p:nvSpPr>
        <p:spPr bwMode="auto">
          <a:xfrm flipH="1">
            <a:off x="5867400" y="4432300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36" name="Text Box 42"/>
          <p:cNvSpPr txBox="1">
            <a:spLocks noChangeArrowheads="1"/>
          </p:cNvSpPr>
          <p:nvPr/>
        </p:nvSpPr>
        <p:spPr bwMode="auto">
          <a:xfrm>
            <a:off x="4276725" y="42545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0737" name="Line 43"/>
          <p:cNvSpPr>
            <a:spLocks noChangeShapeType="1"/>
          </p:cNvSpPr>
          <p:nvPr/>
        </p:nvSpPr>
        <p:spPr bwMode="auto">
          <a:xfrm flipH="1">
            <a:off x="4498975" y="4430713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38" name="Line 44"/>
          <p:cNvSpPr>
            <a:spLocks noChangeShapeType="1"/>
          </p:cNvSpPr>
          <p:nvPr/>
        </p:nvSpPr>
        <p:spPr bwMode="auto">
          <a:xfrm>
            <a:off x="4038600" y="5876925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39" name="Line 45"/>
          <p:cNvSpPr>
            <a:spLocks noChangeShapeType="1"/>
          </p:cNvSpPr>
          <p:nvPr/>
        </p:nvSpPr>
        <p:spPr bwMode="auto">
          <a:xfrm flipH="1" flipV="1">
            <a:off x="4879975" y="5876925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40" name="Line 46"/>
          <p:cNvSpPr>
            <a:spLocks noChangeShapeType="1"/>
          </p:cNvSpPr>
          <p:nvPr/>
        </p:nvSpPr>
        <p:spPr bwMode="auto">
          <a:xfrm flipH="1">
            <a:off x="4724400" y="58769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0741" name="Text Box 47"/>
          <p:cNvSpPr txBox="1">
            <a:spLocks noChangeArrowheads="1"/>
          </p:cNvSpPr>
          <p:nvPr/>
        </p:nvSpPr>
        <p:spPr bwMode="auto">
          <a:xfrm>
            <a:off x="6251575" y="57023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0742" name="Line 48"/>
          <p:cNvSpPr>
            <a:spLocks noChangeShapeType="1"/>
          </p:cNvSpPr>
          <p:nvPr/>
        </p:nvSpPr>
        <p:spPr bwMode="auto">
          <a:xfrm flipH="1">
            <a:off x="6099175" y="58769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30743" name="Group 49"/>
          <p:cNvGrpSpPr>
            <a:grpSpLocks/>
          </p:cNvGrpSpPr>
          <p:nvPr/>
        </p:nvGrpSpPr>
        <p:grpSpPr bwMode="auto">
          <a:xfrm>
            <a:off x="1449388" y="827088"/>
            <a:ext cx="7085012" cy="2894012"/>
            <a:chOff x="817" y="145"/>
            <a:chExt cx="4463" cy="1823"/>
          </a:xfrm>
        </p:grpSpPr>
        <p:grpSp>
          <p:nvGrpSpPr>
            <p:cNvPr id="30756" name="Group 50"/>
            <p:cNvGrpSpPr>
              <a:grpSpLocks/>
            </p:cNvGrpSpPr>
            <p:nvPr/>
          </p:nvGrpSpPr>
          <p:grpSpPr bwMode="auto">
            <a:xfrm>
              <a:off x="817" y="166"/>
              <a:ext cx="3994" cy="1802"/>
              <a:chOff x="817" y="314"/>
              <a:chExt cx="3994" cy="1802"/>
            </a:xfrm>
          </p:grpSpPr>
          <p:grpSp>
            <p:nvGrpSpPr>
              <p:cNvPr id="30760" name="Group 51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3077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3078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30781" name="Line 55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2" name="Line 56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3" name="Line 57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4" name="Text Box 5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30785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6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7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8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30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3079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3079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30761" name="Group 66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30774" name="Line 67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5" name="Line 68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7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30777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30762" name="Group 71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30769" name="Group 72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30772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73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077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3077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30763" name="Group 77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3076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30765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30766" name="Group 80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3076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768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757" name="Group 83"/>
            <p:cNvGrpSpPr>
              <a:grpSpLocks/>
            </p:cNvGrpSpPr>
            <p:nvPr/>
          </p:nvGrpSpPr>
          <p:grpSpPr bwMode="auto">
            <a:xfrm>
              <a:off x="2612" y="145"/>
              <a:ext cx="2668" cy="335"/>
              <a:chOff x="2352" y="336"/>
              <a:chExt cx="2668" cy="445"/>
            </a:xfrm>
          </p:grpSpPr>
          <p:sp>
            <p:nvSpPr>
              <p:cNvPr id="30758" name="Freeform 84"/>
              <p:cNvSpPr>
                <a:spLocks/>
              </p:cNvSpPr>
              <p:nvPr/>
            </p:nvSpPr>
            <p:spPr bwMode="auto">
              <a:xfrm>
                <a:off x="2352" y="352"/>
                <a:ext cx="2232" cy="368"/>
              </a:xfrm>
              <a:custGeom>
                <a:avLst/>
                <a:gdLst>
                  <a:gd name="T0" fmla="*/ 2016 w 2232"/>
                  <a:gd name="T1" fmla="*/ 368 h 368"/>
                  <a:gd name="T2" fmla="*/ 2160 w 2232"/>
                  <a:gd name="T3" fmla="*/ 176 h 368"/>
                  <a:gd name="T4" fmla="*/ 1584 w 2232"/>
                  <a:gd name="T5" fmla="*/ 32 h 368"/>
                  <a:gd name="T6" fmla="*/ 0 w 2232"/>
                  <a:gd name="T7" fmla="*/ 368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2"/>
                  <a:gd name="T13" fmla="*/ 0 h 368"/>
                  <a:gd name="T14" fmla="*/ 2232 w 2232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2" h="368">
                    <a:moveTo>
                      <a:pt x="2016" y="368"/>
                    </a:moveTo>
                    <a:cubicBezTo>
                      <a:pt x="2124" y="300"/>
                      <a:pt x="2232" y="232"/>
                      <a:pt x="2160" y="176"/>
                    </a:cubicBezTo>
                    <a:cubicBezTo>
                      <a:pt x="2088" y="120"/>
                      <a:pt x="1944" y="0"/>
                      <a:pt x="1584" y="32"/>
                    </a:cubicBezTo>
                    <a:cubicBezTo>
                      <a:pt x="1224" y="64"/>
                      <a:pt x="612" y="216"/>
                      <a:pt x="0" y="368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Text Box 85"/>
              <p:cNvSpPr txBox="1">
                <a:spLocks noChangeArrowheads="1"/>
              </p:cNvSpPr>
              <p:nvPr/>
            </p:nvSpPr>
            <p:spPr bwMode="auto">
              <a:xfrm>
                <a:off x="4560" y="336"/>
                <a:ext cx="460" cy="445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30x</a:t>
                </a:r>
              </a:p>
            </p:txBody>
          </p:sp>
        </p:grpSp>
      </p:grpSp>
      <p:grpSp>
        <p:nvGrpSpPr>
          <p:cNvPr id="30744" name="Group 86"/>
          <p:cNvGrpSpPr>
            <a:grpSpLocks/>
          </p:cNvGrpSpPr>
          <p:nvPr/>
        </p:nvGrpSpPr>
        <p:grpSpPr bwMode="auto">
          <a:xfrm>
            <a:off x="4495800" y="5884863"/>
            <a:ext cx="457200" cy="274637"/>
            <a:chOff x="2546" y="2192"/>
            <a:chExt cx="288" cy="173"/>
          </a:xfrm>
        </p:grpSpPr>
        <p:sp>
          <p:nvSpPr>
            <p:cNvPr id="30754" name="Text Box 87"/>
            <p:cNvSpPr txBox="1">
              <a:spLocks noChangeArrowheads="1"/>
            </p:cNvSpPr>
            <p:nvPr/>
          </p:nvSpPr>
          <p:spPr bwMode="auto">
            <a:xfrm>
              <a:off x="2546" y="2192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755" name="Line 88"/>
            <p:cNvSpPr>
              <a:spLocks noChangeShapeType="1"/>
            </p:cNvSpPr>
            <p:nvPr/>
          </p:nvSpPr>
          <p:spPr bwMode="auto">
            <a:xfrm flipH="1">
              <a:off x="2686" y="2303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30745" name="Group 89"/>
          <p:cNvGrpSpPr>
            <a:grpSpLocks/>
          </p:cNvGrpSpPr>
          <p:nvPr/>
        </p:nvGrpSpPr>
        <p:grpSpPr bwMode="auto">
          <a:xfrm>
            <a:off x="4257675" y="4930775"/>
            <a:ext cx="457200" cy="274638"/>
            <a:chOff x="2546" y="2192"/>
            <a:chExt cx="288" cy="173"/>
          </a:xfrm>
        </p:grpSpPr>
        <p:sp>
          <p:nvSpPr>
            <p:cNvPr id="30752" name="Text Box 90"/>
            <p:cNvSpPr txBox="1">
              <a:spLocks noChangeArrowheads="1"/>
            </p:cNvSpPr>
            <p:nvPr/>
          </p:nvSpPr>
          <p:spPr bwMode="auto">
            <a:xfrm>
              <a:off x="2546" y="2192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753" name="Line 91"/>
            <p:cNvSpPr>
              <a:spLocks noChangeShapeType="1"/>
            </p:cNvSpPr>
            <p:nvPr/>
          </p:nvSpPr>
          <p:spPr bwMode="auto">
            <a:xfrm flipH="1">
              <a:off x="2686" y="2303"/>
              <a:ext cx="148" cy="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30746" name="Group 92"/>
          <p:cNvGrpSpPr>
            <a:grpSpLocks/>
          </p:cNvGrpSpPr>
          <p:nvPr/>
        </p:nvGrpSpPr>
        <p:grpSpPr bwMode="auto">
          <a:xfrm>
            <a:off x="6089650" y="6235700"/>
            <a:ext cx="463550" cy="274638"/>
            <a:chOff x="3544" y="2736"/>
            <a:chExt cx="292" cy="173"/>
          </a:xfrm>
        </p:grpSpPr>
        <p:sp>
          <p:nvSpPr>
            <p:cNvPr id="30750" name="Text Box 93"/>
            <p:cNvSpPr txBox="1">
              <a:spLocks noChangeArrowheads="1"/>
            </p:cNvSpPr>
            <p:nvPr/>
          </p:nvSpPr>
          <p:spPr bwMode="auto">
            <a:xfrm>
              <a:off x="3640" y="2736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751" name="Line 94"/>
            <p:cNvSpPr>
              <a:spLocks noChangeShapeType="1"/>
            </p:cNvSpPr>
            <p:nvPr/>
          </p:nvSpPr>
          <p:spPr bwMode="auto">
            <a:xfrm flipH="1">
              <a:off x="3544" y="2846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30747" name="Group 95"/>
          <p:cNvGrpSpPr>
            <a:grpSpLocks/>
          </p:cNvGrpSpPr>
          <p:nvPr/>
        </p:nvGrpSpPr>
        <p:grpSpPr bwMode="auto">
          <a:xfrm>
            <a:off x="5867400" y="4140200"/>
            <a:ext cx="463550" cy="274638"/>
            <a:chOff x="3640" y="2995"/>
            <a:chExt cx="292" cy="173"/>
          </a:xfrm>
        </p:grpSpPr>
        <p:sp>
          <p:nvSpPr>
            <p:cNvPr id="30748" name="Text Box 96"/>
            <p:cNvSpPr txBox="1">
              <a:spLocks noChangeArrowheads="1"/>
            </p:cNvSpPr>
            <p:nvPr/>
          </p:nvSpPr>
          <p:spPr bwMode="auto">
            <a:xfrm>
              <a:off x="3736" y="2995"/>
              <a:ext cx="19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FF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0749" name="Line 97"/>
            <p:cNvSpPr>
              <a:spLocks noChangeShapeType="1"/>
            </p:cNvSpPr>
            <p:nvPr/>
          </p:nvSpPr>
          <p:spPr bwMode="auto">
            <a:xfrm flipH="1">
              <a:off x="3640" y="3105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5112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 flipV="1">
            <a:off x="4838700" y="4916488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4683125" y="4916488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194425" y="47418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6042025" y="4916488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4826000" y="64563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6061075" y="64563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457700" y="62785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4679950" y="64547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419100" y="4102100"/>
            <a:ext cx="3130550" cy="533400"/>
            <a:chOff x="1824" y="3504"/>
            <a:chExt cx="1972" cy="336"/>
          </a:xfrm>
        </p:grpSpPr>
        <p:sp>
          <p:nvSpPr>
            <p:cNvPr id="31836" name="Line 13"/>
            <p:cNvSpPr>
              <a:spLocks noChangeShapeType="1"/>
            </p:cNvSpPr>
            <p:nvPr/>
          </p:nvSpPr>
          <p:spPr bwMode="auto">
            <a:xfrm>
              <a:off x="1972" y="3614"/>
              <a:ext cx="130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37" name="Line 14"/>
            <p:cNvSpPr>
              <a:spLocks noChangeShapeType="1"/>
            </p:cNvSpPr>
            <p:nvPr/>
          </p:nvSpPr>
          <p:spPr bwMode="auto">
            <a:xfrm flipH="1" flipV="1">
              <a:off x="2502" y="3614"/>
              <a:ext cx="86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38" name="Line 15"/>
            <p:cNvSpPr>
              <a:spLocks noChangeShapeType="1"/>
            </p:cNvSpPr>
            <p:nvPr/>
          </p:nvSpPr>
          <p:spPr bwMode="auto">
            <a:xfrm flipH="1">
              <a:off x="2404" y="361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31839" name="Group 16"/>
            <p:cNvGrpSpPr>
              <a:grpSpLocks/>
            </p:cNvGrpSpPr>
            <p:nvPr/>
          </p:nvGrpSpPr>
          <p:grpSpPr bwMode="auto">
            <a:xfrm>
              <a:off x="3268" y="3504"/>
              <a:ext cx="292" cy="173"/>
              <a:chOff x="3216" y="3648"/>
              <a:chExt cx="292" cy="151"/>
            </a:xfrm>
          </p:grpSpPr>
          <p:sp>
            <p:nvSpPr>
              <p:cNvPr id="31846" name="Text Box 17"/>
              <p:cNvSpPr txBox="1">
                <a:spLocks noChangeArrowheads="1"/>
              </p:cNvSpPr>
              <p:nvPr/>
            </p:nvSpPr>
            <p:spPr bwMode="auto">
              <a:xfrm>
                <a:off x="3312" y="3648"/>
                <a:ext cx="196" cy="1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31847" name="Line 18"/>
              <p:cNvSpPr>
                <a:spLocks noChangeShapeType="1"/>
              </p:cNvSpPr>
              <p:nvPr/>
            </p:nvSpPr>
            <p:spPr bwMode="auto">
              <a:xfrm flipH="1">
                <a:off x="3216" y="374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840" name="Line 19"/>
            <p:cNvSpPr>
              <a:spLocks noChangeShapeType="1"/>
            </p:cNvSpPr>
            <p:nvPr/>
          </p:nvSpPr>
          <p:spPr bwMode="auto">
            <a:xfrm flipH="1">
              <a:off x="1968" y="3723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41" name="Line 20"/>
            <p:cNvSpPr>
              <a:spLocks noChangeShapeType="1"/>
            </p:cNvSpPr>
            <p:nvPr/>
          </p:nvSpPr>
          <p:spPr bwMode="auto">
            <a:xfrm flipH="1">
              <a:off x="2400" y="3723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42" name="Text Box 21"/>
            <p:cNvSpPr txBox="1">
              <a:spLocks noChangeArrowheads="1"/>
            </p:cNvSpPr>
            <p:nvPr/>
          </p:nvSpPr>
          <p:spPr bwMode="auto">
            <a:xfrm>
              <a:off x="3600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31843" name="Text Box 22"/>
            <p:cNvSpPr txBox="1">
              <a:spLocks noChangeArrowheads="1"/>
            </p:cNvSpPr>
            <p:nvPr/>
          </p:nvSpPr>
          <p:spPr bwMode="auto">
            <a:xfrm>
              <a:off x="1824" y="3668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1844" name="Line 23"/>
            <p:cNvSpPr>
              <a:spLocks noChangeShapeType="1"/>
            </p:cNvSpPr>
            <p:nvPr/>
          </p:nvSpPr>
          <p:spPr bwMode="auto">
            <a:xfrm flipH="1">
              <a:off x="2400" y="3723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45" name="Line 24"/>
            <p:cNvSpPr>
              <a:spLocks noChangeShapeType="1"/>
            </p:cNvSpPr>
            <p:nvPr/>
          </p:nvSpPr>
          <p:spPr bwMode="auto">
            <a:xfrm flipH="1">
              <a:off x="3264" y="3723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grpSp>
        <p:nvGrpSpPr>
          <p:cNvPr id="31757" name="Group 25"/>
          <p:cNvGrpSpPr>
            <a:grpSpLocks/>
          </p:cNvGrpSpPr>
          <p:nvPr/>
        </p:nvGrpSpPr>
        <p:grpSpPr bwMode="auto">
          <a:xfrm>
            <a:off x="342900" y="3492500"/>
            <a:ext cx="3130550" cy="433388"/>
            <a:chOff x="1824" y="2112"/>
            <a:chExt cx="1972" cy="273"/>
          </a:xfrm>
        </p:grpSpPr>
        <p:grpSp>
          <p:nvGrpSpPr>
            <p:cNvPr id="31824" name="Group 26"/>
            <p:cNvGrpSpPr>
              <a:grpSpLocks/>
            </p:cNvGrpSpPr>
            <p:nvPr/>
          </p:nvGrpSpPr>
          <p:grpSpPr bwMode="auto">
            <a:xfrm>
              <a:off x="2251" y="2212"/>
              <a:ext cx="1386" cy="173"/>
              <a:chOff x="3356" y="1171"/>
              <a:chExt cx="1386" cy="173"/>
            </a:xfrm>
          </p:grpSpPr>
          <p:sp>
            <p:nvSpPr>
              <p:cNvPr id="31831" name="Line 27"/>
              <p:cNvSpPr>
                <a:spLocks noChangeShapeType="1"/>
              </p:cNvSpPr>
              <p:nvPr/>
            </p:nvSpPr>
            <p:spPr bwMode="auto">
              <a:xfrm>
                <a:off x="3638" y="1283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2" name="Line 28"/>
              <p:cNvSpPr>
                <a:spLocks noChangeShapeType="1"/>
              </p:cNvSpPr>
              <p:nvPr/>
            </p:nvSpPr>
            <p:spPr bwMode="auto">
              <a:xfrm flipH="1" flipV="1">
                <a:off x="3590" y="1283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3" name="Line 29"/>
              <p:cNvSpPr>
                <a:spLocks noChangeShapeType="1"/>
              </p:cNvSpPr>
              <p:nvPr/>
            </p:nvSpPr>
            <p:spPr bwMode="auto">
              <a:xfrm flipH="1">
                <a:off x="4358" y="1283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4" name="Text Box 30"/>
              <p:cNvSpPr txBox="1">
                <a:spLocks noChangeArrowheads="1"/>
              </p:cNvSpPr>
              <p:nvPr/>
            </p:nvSpPr>
            <p:spPr bwMode="auto">
              <a:xfrm>
                <a:off x="3356" y="1171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31835" name="Line 31"/>
              <p:cNvSpPr>
                <a:spLocks noChangeShapeType="1"/>
              </p:cNvSpPr>
              <p:nvPr/>
            </p:nvSpPr>
            <p:spPr bwMode="auto">
              <a:xfrm flipH="1">
                <a:off x="3496" y="1282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825" name="Line 32"/>
            <p:cNvSpPr>
              <a:spLocks noChangeShapeType="1"/>
            </p:cNvSpPr>
            <p:nvPr/>
          </p:nvSpPr>
          <p:spPr bwMode="auto">
            <a:xfrm flipH="1">
              <a:off x="1968" y="2222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26" name="Line 33"/>
            <p:cNvSpPr>
              <a:spLocks noChangeShapeType="1"/>
            </p:cNvSpPr>
            <p:nvPr/>
          </p:nvSpPr>
          <p:spPr bwMode="auto">
            <a:xfrm flipH="1">
              <a:off x="2400" y="2222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27" name="Text Box 3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31828" name="Text Box 35"/>
            <p:cNvSpPr txBox="1">
              <a:spLocks noChangeArrowheads="1"/>
            </p:cNvSpPr>
            <p:nvPr/>
          </p:nvSpPr>
          <p:spPr bwMode="auto">
            <a:xfrm>
              <a:off x="1824" y="2112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31829" name="Line 36"/>
            <p:cNvSpPr>
              <a:spLocks noChangeShapeType="1"/>
            </p:cNvSpPr>
            <p:nvPr/>
          </p:nvSpPr>
          <p:spPr bwMode="auto">
            <a:xfrm flipH="1">
              <a:off x="3264" y="2222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31830" name="Line 37"/>
            <p:cNvSpPr>
              <a:spLocks noChangeShapeType="1"/>
            </p:cNvSpPr>
            <p:nvPr/>
          </p:nvSpPr>
          <p:spPr bwMode="auto">
            <a:xfrm flipH="1">
              <a:off x="2400" y="2222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31758" name="Line 38"/>
          <p:cNvSpPr>
            <a:spLocks noChangeShapeType="1"/>
          </p:cNvSpPr>
          <p:nvPr/>
        </p:nvSpPr>
        <p:spPr bwMode="auto">
          <a:xfrm>
            <a:off x="4914900" y="4356100"/>
            <a:ext cx="1752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59" name="Line 39"/>
          <p:cNvSpPr>
            <a:spLocks noChangeShapeType="1"/>
          </p:cNvSpPr>
          <p:nvPr/>
        </p:nvSpPr>
        <p:spPr bwMode="auto">
          <a:xfrm flipH="1" flipV="1">
            <a:off x="4838700" y="4356100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0" name="Line 40"/>
          <p:cNvSpPr>
            <a:spLocks noChangeShapeType="1"/>
          </p:cNvSpPr>
          <p:nvPr/>
        </p:nvSpPr>
        <p:spPr bwMode="auto">
          <a:xfrm flipH="1">
            <a:off x="6057900" y="4356100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1" name="Text Box 41"/>
          <p:cNvSpPr txBox="1">
            <a:spLocks noChangeArrowheads="1"/>
          </p:cNvSpPr>
          <p:nvPr/>
        </p:nvSpPr>
        <p:spPr bwMode="auto">
          <a:xfrm>
            <a:off x="4467225" y="41783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62" name="Line 42"/>
          <p:cNvSpPr>
            <a:spLocks noChangeShapeType="1"/>
          </p:cNvSpPr>
          <p:nvPr/>
        </p:nvSpPr>
        <p:spPr bwMode="auto">
          <a:xfrm flipH="1">
            <a:off x="4689475" y="4354513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3" name="Line 43"/>
          <p:cNvSpPr>
            <a:spLocks noChangeShapeType="1"/>
          </p:cNvSpPr>
          <p:nvPr/>
        </p:nvSpPr>
        <p:spPr bwMode="auto">
          <a:xfrm>
            <a:off x="4229100" y="5800725"/>
            <a:ext cx="20701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4" name="Line 44"/>
          <p:cNvSpPr>
            <a:spLocks noChangeShapeType="1"/>
          </p:cNvSpPr>
          <p:nvPr/>
        </p:nvSpPr>
        <p:spPr bwMode="auto">
          <a:xfrm flipH="1" flipV="1">
            <a:off x="5070475" y="5800725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5" name="Line 45"/>
          <p:cNvSpPr>
            <a:spLocks noChangeShapeType="1"/>
          </p:cNvSpPr>
          <p:nvPr/>
        </p:nvSpPr>
        <p:spPr bwMode="auto">
          <a:xfrm flipH="1">
            <a:off x="4914900" y="58007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66" name="Text Box 46"/>
          <p:cNvSpPr txBox="1">
            <a:spLocks noChangeArrowheads="1"/>
          </p:cNvSpPr>
          <p:nvPr/>
        </p:nvSpPr>
        <p:spPr bwMode="auto">
          <a:xfrm>
            <a:off x="6442075" y="56261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67" name="Line 47"/>
          <p:cNvSpPr>
            <a:spLocks noChangeShapeType="1"/>
          </p:cNvSpPr>
          <p:nvPr/>
        </p:nvSpPr>
        <p:spPr bwMode="auto">
          <a:xfrm flipH="1">
            <a:off x="6289675" y="58007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grpSp>
        <p:nvGrpSpPr>
          <p:cNvPr id="31768" name="Group 48"/>
          <p:cNvGrpSpPr>
            <a:grpSpLocks/>
          </p:cNvGrpSpPr>
          <p:nvPr/>
        </p:nvGrpSpPr>
        <p:grpSpPr bwMode="auto">
          <a:xfrm>
            <a:off x="1639888" y="784225"/>
            <a:ext cx="7199312" cy="2860675"/>
            <a:chOff x="817" y="166"/>
            <a:chExt cx="4535" cy="1802"/>
          </a:xfrm>
        </p:grpSpPr>
        <p:grpSp>
          <p:nvGrpSpPr>
            <p:cNvPr id="31788" name="Group 49"/>
            <p:cNvGrpSpPr>
              <a:grpSpLocks/>
            </p:cNvGrpSpPr>
            <p:nvPr/>
          </p:nvGrpSpPr>
          <p:grpSpPr bwMode="auto">
            <a:xfrm>
              <a:off x="817" y="166"/>
              <a:ext cx="3994" cy="1802"/>
              <a:chOff x="817" y="314"/>
              <a:chExt cx="3994" cy="1802"/>
            </a:xfrm>
          </p:grpSpPr>
          <p:grpSp>
            <p:nvGrpSpPr>
              <p:cNvPr id="31792" name="Group 50"/>
              <p:cNvGrpSpPr>
                <a:grpSpLocks/>
              </p:cNvGrpSpPr>
              <p:nvPr/>
            </p:nvGrpSpPr>
            <p:grpSpPr bwMode="auto">
              <a:xfrm>
                <a:off x="817" y="314"/>
                <a:ext cx="3994" cy="1802"/>
                <a:chOff x="817" y="314"/>
                <a:chExt cx="3994" cy="1802"/>
              </a:xfrm>
            </p:grpSpPr>
            <p:sp>
              <p:nvSpPr>
                <p:cNvPr id="3181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499" y="636"/>
                  <a:ext cx="338" cy="104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739" y="432"/>
                  <a:ext cx="572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3181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835" y="647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sp>
              <p:nvSpPr>
                <p:cNvPr id="31813" name="Line 54"/>
                <p:cNvSpPr>
                  <a:spLocks noChangeShapeType="1"/>
                </p:cNvSpPr>
                <p:nvPr/>
              </p:nvSpPr>
              <p:spPr bwMode="auto">
                <a:xfrm>
                  <a:off x="1825" y="647"/>
                  <a:ext cx="456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4" name="Line 55"/>
                <p:cNvSpPr>
                  <a:spLocks noChangeShapeType="1"/>
                </p:cNvSpPr>
                <p:nvPr/>
              </p:nvSpPr>
              <p:spPr bwMode="auto">
                <a:xfrm>
                  <a:off x="1499" y="589"/>
                  <a:ext cx="0" cy="1123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5" name="Line 56"/>
                <p:cNvSpPr>
                  <a:spLocks noChangeShapeType="1"/>
                </p:cNvSpPr>
                <p:nvPr/>
              </p:nvSpPr>
              <p:spPr bwMode="auto">
                <a:xfrm>
                  <a:off x="1499" y="1712"/>
                  <a:ext cx="3312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6" name="Text Box 5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51" y="780"/>
                  <a:ext cx="1259" cy="32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>
                      <a:solidFill>
                        <a:srgbClr val="FFFFFF"/>
                      </a:solidFill>
                      <a:latin typeface="Times" pitchFamily="18" charset="0"/>
                    </a:rPr>
                    <a:t>Temperature</a:t>
                  </a:r>
                </a:p>
              </p:txBody>
            </p:sp>
            <p:sp>
              <p:nvSpPr>
                <p:cNvPr id="3181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403" y="116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403" y="1712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1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403" y="589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20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163" y="517"/>
                  <a:ext cx="308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100</a:t>
                  </a:r>
                </a:p>
              </p:txBody>
            </p:sp>
            <p:sp>
              <p:nvSpPr>
                <p:cNvPr id="3182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259" y="1639"/>
                  <a:ext cx="180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0</a:t>
                  </a:r>
                </a:p>
              </p:txBody>
            </p:sp>
            <p:sp>
              <p:nvSpPr>
                <p:cNvPr id="31822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11" y="1096"/>
                  <a:ext cx="244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>
                      <a:solidFill>
                        <a:srgbClr val="FFFFFF"/>
                      </a:solidFill>
                      <a:latin typeface="Times" pitchFamily="18" charset="0"/>
                    </a:rPr>
                    <a:t>50</a:t>
                  </a:r>
                </a:p>
              </p:txBody>
            </p:sp>
            <p:sp>
              <p:nvSpPr>
                <p:cNvPr id="3182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459" y="1712"/>
                  <a:ext cx="115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>
                      <a:solidFill>
                        <a:srgbClr val="FFFFFF"/>
                      </a:solidFill>
                      <a:latin typeface="Times" pitchFamily="18" charset="0"/>
                    </a:rPr>
                    <a:t>T  i  m  e</a:t>
                  </a:r>
                </a:p>
              </p:txBody>
            </p:sp>
          </p:grpSp>
          <p:grpSp>
            <p:nvGrpSpPr>
              <p:cNvPr id="31793" name="Group 65"/>
              <p:cNvGrpSpPr>
                <a:grpSpLocks/>
              </p:cNvGrpSpPr>
              <p:nvPr/>
            </p:nvGrpSpPr>
            <p:grpSpPr bwMode="auto">
              <a:xfrm>
                <a:off x="2263" y="654"/>
                <a:ext cx="912" cy="708"/>
                <a:chOff x="2263" y="654"/>
                <a:chExt cx="912" cy="708"/>
              </a:xfrm>
            </p:grpSpPr>
            <p:sp>
              <p:nvSpPr>
                <p:cNvPr id="31806" name="Line 66"/>
                <p:cNvSpPr>
                  <a:spLocks noChangeShapeType="1"/>
                </p:cNvSpPr>
                <p:nvPr/>
              </p:nvSpPr>
              <p:spPr bwMode="auto">
                <a:xfrm>
                  <a:off x="2263" y="654"/>
                  <a:ext cx="244" cy="486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7" name="Line 67"/>
                <p:cNvSpPr>
                  <a:spLocks noChangeShapeType="1"/>
                </p:cNvSpPr>
                <p:nvPr/>
              </p:nvSpPr>
              <p:spPr bwMode="auto">
                <a:xfrm>
                  <a:off x="2493" y="1132"/>
                  <a:ext cx="602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0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459" y="768"/>
                  <a:ext cx="716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Annealing</a:t>
                  </a:r>
                </a:p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Primers</a:t>
                  </a:r>
                </a:p>
              </p:txBody>
            </p:sp>
            <p:sp>
              <p:nvSpPr>
                <p:cNvPr id="3180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603" y="1131"/>
                  <a:ext cx="440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50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31794" name="Group 70"/>
              <p:cNvGrpSpPr>
                <a:grpSpLocks/>
              </p:cNvGrpSpPr>
              <p:nvPr/>
            </p:nvGrpSpPr>
            <p:grpSpPr bwMode="auto">
              <a:xfrm>
                <a:off x="3081" y="698"/>
                <a:ext cx="742" cy="437"/>
                <a:chOff x="2830" y="672"/>
                <a:chExt cx="742" cy="580"/>
              </a:xfrm>
            </p:grpSpPr>
            <p:grpSp>
              <p:nvGrpSpPr>
                <p:cNvPr id="31801" name="Group 71"/>
                <p:cNvGrpSpPr>
                  <a:grpSpLocks/>
                </p:cNvGrpSpPr>
                <p:nvPr/>
              </p:nvGrpSpPr>
              <p:grpSpPr bwMode="auto">
                <a:xfrm>
                  <a:off x="2830" y="902"/>
                  <a:ext cx="680" cy="350"/>
                  <a:chOff x="2830" y="902"/>
                  <a:chExt cx="680" cy="350"/>
                </a:xfrm>
              </p:grpSpPr>
              <p:sp>
                <p:nvSpPr>
                  <p:cNvPr id="31804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0" y="902"/>
                    <a:ext cx="102" cy="35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805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8" y="912"/>
                    <a:ext cx="5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180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880" y="672"/>
                  <a:ext cx="69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Extension</a:t>
                  </a:r>
                </a:p>
              </p:txBody>
            </p:sp>
            <p:sp>
              <p:nvSpPr>
                <p:cNvPr id="3180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024" y="912"/>
                  <a:ext cx="440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72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31795" name="Group 76"/>
              <p:cNvGrpSpPr>
                <a:grpSpLocks/>
              </p:cNvGrpSpPr>
              <p:nvPr/>
            </p:nvGrpSpPr>
            <p:grpSpPr bwMode="auto">
              <a:xfrm>
                <a:off x="3747" y="481"/>
                <a:ext cx="628" cy="412"/>
                <a:chOff x="3496" y="384"/>
                <a:chExt cx="628" cy="546"/>
              </a:xfrm>
            </p:grpSpPr>
            <p:sp>
              <p:nvSpPr>
                <p:cNvPr id="3179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552" y="384"/>
                  <a:ext cx="572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Melting</a:t>
                  </a:r>
                </a:p>
              </p:txBody>
            </p:sp>
            <p:sp>
              <p:nvSpPr>
                <p:cNvPr id="3179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648" y="624"/>
                  <a:ext cx="440" cy="3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94 </a:t>
                  </a:r>
                  <a:r>
                    <a:rPr lang="en-US" baseline="30000">
                      <a:solidFill>
                        <a:srgbClr val="FFFFFF"/>
                      </a:solidFill>
                      <a:latin typeface="Times" pitchFamily="18" charset="0"/>
                    </a:rPr>
                    <a:t>o</a:t>
                  </a:r>
                  <a:r>
                    <a:rPr lang="en-US">
                      <a:solidFill>
                        <a:srgbClr val="FFFFFF"/>
                      </a:solidFill>
                      <a:latin typeface="Times" pitchFamily="18" charset="0"/>
                    </a:rPr>
                    <a:t>C</a:t>
                  </a:r>
                </a:p>
              </p:txBody>
            </p:sp>
            <p:grpSp>
              <p:nvGrpSpPr>
                <p:cNvPr id="31798" name="Group 79"/>
                <p:cNvGrpSpPr>
                  <a:grpSpLocks/>
                </p:cNvGrpSpPr>
                <p:nvPr/>
              </p:nvGrpSpPr>
              <p:grpSpPr bwMode="auto">
                <a:xfrm>
                  <a:off x="3496" y="614"/>
                  <a:ext cx="584" cy="308"/>
                  <a:chOff x="3496" y="614"/>
                  <a:chExt cx="584" cy="308"/>
                </a:xfrm>
              </p:grpSpPr>
              <p:sp>
                <p:nvSpPr>
                  <p:cNvPr id="31799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636" y="624"/>
                    <a:ext cx="44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800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96" y="614"/>
                    <a:ext cx="156" cy="308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ar-SA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789" name="Group 82"/>
            <p:cNvGrpSpPr>
              <a:grpSpLocks/>
            </p:cNvGrpSpPr>
            <p:nvPr/>
          </p:nvGrpSpPr>
          <p:grpSpPr bwMode="auto">
            <a:xfrm>
              <a:off x="3120" y="240"/>
              <a:ext cx="2232" cy="567"/>
              <a:chOff x="3120" y="240"/>
              <a:chExt cx="2232" cy="567"/>
            </a:xfrm>
          </p:grpSpPr>
          <p:sp>
            <p:nvSpPr>
              <p:cNvPr id="31790" name="Freeform 83"/>
              <p:cNvSpPr>
                <a:spLocks/>
              </p:cNvSpPr>
              <p:nvPr/>
            </p:nvSpPr>
            <p:spPr bwMode="auto">
              <a:xfrm>
                <a:off x="3120" y="240"/>
                <a:ext cx="2232" cy="277"/>
              </a:xfrm>
              <a:custGeom>
                <a:avLst/>
                <a:gdLst>
                  <a:gd name="T0" fmla="*/ 2016 w 2232"/>
                  <a:gd name="T1" fmla="*/ 209 h 368"/>
                  <a:gd name="T2" fmla="*/ 2160 w 2232"/>
                  <a:gd name="T3" fmla="*/ 99 h 368"/>
                  <a:gd name="T4" fmla="*/ 1584 w 2232"/>
                  <a:gd name="T5" fmla="*/ 18 h 368"/>
                  <a:gd name="T6" fmla="*/ 0 w 2232"/>
                  <a:gd name="T7" fmla="*/ 209 h 3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2"/>
                  <a:gd name="T13" fmla="*/ 0 h 368"/>
                  <a:gd name="T14" fmla="*/ 2232 w 2232"/>
                  <a:gd name="T15" fmla="*/ 368 h 3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2" h="368">
                    <a:moveTo>
                      <a:pt x="2016" y="368"/>
                    </a:moveTo>
                    <a:cubicBezTo>
                      <a:pt x="2124" y="300"/>
                      <a:pt x="2232" y="232"/>
                      <a:pt x="2160" y="176"/>
                    </a:cubicBezTo>
                    <a:cubicBezTo>
                      <a:pt x="2088" y="120"/>
                      <a:pt x="1944" y="0"/>
                      <a:pt x="1584" y="32"/>
                    </a:cubicBezTo>
                    <a:cubicBezTo>
                      <a:pt x="1224" y="64"/>
                      <a:pt x="612" y="216"/>
                      <a:pt x="0" y="368"/>
                    </a:cubicBezTo>
                  </a:path>
                </a:pathLst>
              </a:custGeom>
              <a:noFill/>
              <a:ln w="76200">
                <a:solidFill>
                  <a:schemeClr val="bg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1" name="Text Box 84"/>
              <p:cNvSpPr txBox="1">
                <a:spLocks noChangeArrowheads="1"/>
              </p:cNvSpPr>
              <p:nvPr/>
            </p:nvSpPr>
            <p:spPr bwMode="auto">
              <a:xfrm>
                <a:off x="4896" y="480"/>
                <a:ext cx="452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30x</a:t>
                </a:r>
              </a:p>
            </p:txBody>
          </p:sp>
        </p:grpSp>
      </p:grpSp>
      <p:sp>
        <p:nvSpPr>
          <p:cNvPr id="31769" name="Line 85"/>
          <p:cNvSpPr>
            <a:spLocks noChangeShapeType="1"/>
          </p:cNvSpPr>
          <p:nvPr/>
        </p:nvSpPr>
        <p:spPr bwMode="auto">
          <a:xfrm flipH="1" flipV="1">
            <a:off x="4819650" y="62912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0" name="Line 86"/>
          <p:cNvSpPr>
            <a:spLocks noChangeShapeType="1"/>
          </p:cNvSpPr>
          <p:nvPr/>
        </p:nvSpPr>
        <p:spPr bwMode="auto">
          <a:xfrm flipH="1">
            <a:off x="6054725" y="62912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1" name="Line 87"/>
          <p:cNvSpPr>
            <a:spLocks noChangeShapeType="1"/>
          </p:cNvSpPr>
          <p:nvPr/>
        </p:nvSpPr>
        <p:spPr bwMode="auto">
          <a:xfrm flipH="1">
            <a:off x="4673600" y="62896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2" name="Text Box 88"/>
          <p:cNvSpPr txBox="1">
            <a:spLocks noChangeArrowheads="1"/>
          </p:cNvSpPr>
          <p:nvPr/>
        </p:nvSpPr>
        <p:spPr bwMode="auto">
          <a:xfrm>
            <a:off x="6245225" y="61214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73" name="Line 89"/>
          <p:cNvSpPr>
            <a:spLocks noChangeShapeType="1"/>
          </p:cNvSpPr>
          <p:nvPr/>
        </p:nvSpPr>
        <p:spPr bwMode="auto">
          <a:xfrm flipH="1" flipV="1">
            <a:off x="4826000" y="4784725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4" name="Line 90"/>
          <p:cNvSpPr>
            <a:spLocks noChangeShapeType="1"/>
          </p:cNvSpPr>
          <p:nvPr/>
        </p:nvSpPr>
        <p:spPr bwMode="auto">
          <a:xfrm flipH="1">
            <a:off x="6061075" y="47847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5" name="Text Box 91"/>
          <p:cNvSpPr txBox="1">
            <a:spLocks noChangeArrowheads="1"/>
          </p:cNvSpPr>
          <p:nvPr/>
        </p:nvSpPr>
        <p:spPr bwMode="auto">
          <a:xfrm>
            <a:off x="4457700" y="4606925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76" name="Line 92"/>
          <p:cNvSpPr>
            <a:spLocks noChangeShapeType="1"/>
          </p:cNvSpPr>
          <p:nvPr/>
        </p:nvSpPr>
        <p:spPr bwMode="auto">
          <a:xfrm flipH="1">
            <a:off x="4679950" y="4783138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7" name="Line 93"/>
          <p:cNvSpPr>
            <a:spLocks noChangeShapeType="1"/>
          </p:cNvSpPr>
          <p:nvPr/>
        </p:nvSpPr>
        <p:spPr bwMode="auto">
          <a:xfrm flipH="1" flipV="1">
            <a:off x="5054600" y="5910263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8" name="Line 94"/>
          <p:cNvSpPr>
            <a:spLocks noChangeShapeType="1"/>
          </p:cNvSpPr>
          <p:nvPr/>
        </p:nvSpPr>
        <p:spPr bwMode="auto">
          <a:xfrm flipH="1">
            <a:off x="6289675" y="5910263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79" name="Text Box 95"/>
          <p:cNvSpPr txBox="1">
            <a:spLocks noChangeArrowheads="1"/>
          </p:cNvSpPr>
          <p:nvPr/>
        </p:nvSpPr>
        <p:spPr bwMode="auto">
          <a:xfrm>
            <a:off x="4686300" y="5732463"/>
            <a:ext cx="3111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80" name="Line 96"/>
          <p:cNvSpPr>
            <a:spLocks noChangeShapeType="1"/>
          </p:cNvSpPr>
          <p:nvPr/>
        </p:nvSpPr>
        <p:spPr bwMode="auto">
          <a:xfrm flipH="1">
            <a:off x="4908550" y="5908675"/>
            <a:ext cx="234950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81" name="Line 97"/>
          <p:cNvSpPr>
            <a:spLocks noChangeShapeType="1"/>
          </p:cNvSpPr>
          <p:nvPr/>
        </p:nvSpPr>
        <p:spPr bwMode="auto">
          <a:xfrm flipH="1" flipV="1">
            <a:off x="4841875" y="4505325"/>
            <a:ext cx="13716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82" name="Line 98"/>
          <p:cNvSpPr>
            <a:spLocks noChangeShapeType="1"/>
          </p:cNvSpPr>
          <p:nvPr/>
        </p:nvSpPr>
        <p:spPr bwMode="auto">
          <a:xfrm flipH="1">
            <a:off x="4686300" y="4505325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83" name="Text Box 99"/>
          <p:cNvSpPr txBox="1">
            <a:spLocks noChangeArrowheads="1"/>
          </p:cNvSpPr>
          <p:nvPr/>
        </p:nvSpPr>
        <p:spPr bwMode="auto">
          <a:xfrm>
            <a:off x="6197600" y="43307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/>
                </a:solidFill>
                <a:latin typeface="Times" pitchFamily="18" charset="0"/>
              </a:rPr>
              <a:t>5’</a:t>
            </a:r>
          </a:p>
        </p:txBody>
      </p:sp>
      <p:sp>
        <p:nvSpPr>
          <p:cNvPr id="31784" name="Line 100"/>
          <p:cNvSpPr>
            <a:spLocks noChangeShapeType="1"/>
          </p:cNvSpPr>
          <p:nvPr/>
        </p:nvSpPr>
        <p:spPr bwMode="auto">
          <a:xfrm flipH="1">
            <a:off x="6045200" y="4505325"/>
            <a:ext cx="228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85" name="Text Box 101"/>
          <p:cNvSpPr txBox="1">
            <a:spLocks noChangeArrowheads="1"/>
          </p:cNvSpPr>
          <p:nvPr/>
        </p:nvSpPr>
        <p:spPr bwMode="auto">
          <a:xfrm>
            <a:off x="1333500" y="5016500"/>
            <a:ext cx="253047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Times" pitchFamily="18" charset="0"/>
              </a:rPr>
              <a:t>Fragments of defined length</a:t>
            </a:r>
          </a:p>
        </p:txBody>
      </p:sp>
      <p:sp>
        <p:nvSpPr>
          <p:cNvPr id="31786" name="Line 102"/>
          <p:cNvSpPr>
            <a:spLocks noChangeShapeType="1"/>
          </p:cNvSpPr>
          <p:nvPr/>
        </p:nvSpPr>
        <p:spPr bwMode="auto">
          <a:xfrm>
            <a:off x="3543300" y="5930900"/>
            <a:ext cx="7620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1787" name="Line 103"/>
          <p:cNvSpPr>
            <a:spLocks noChangeShapeType="1"/>
          </p:cNvSpPr>
          <p:nvPr/>
        </p:nvSpPr>
        <p:spPr bwMode="auto">
          <a:xfrm flipV="1">
            <a:off x="3619500" y="4864100"/>
            <a:ext cx="762000" cy="609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839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212725" y="609600"/>
            <a:ext cx="8623300" cy="5927725"/>
            <a:chOff x="134" y="384"/>
            <a:chExt cx="5432" cy="3734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144" y="2496"/>
              <a:ext cx="324" cy="48"/>
              <a:chOff x="960" y="1920"/>
              <a:chExt cx="324" cy="48"/>
            </a:xfrm>
          </p:grpSpPr>
          <p:sp>
            <p:nvSpPr>
              <p:cNvPr id="33293" name="Line 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4" name="Line 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5" name="Line 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74" name="Text Box 9"/>
            <p:cNvSpPr txBox="1">
              <a:spLocks noChangeArrowheads="1"/>
            </p:cNvSpPr>
            <p:nvPr/>
          </p:nvSpPr>
          <p:spPr bwMode="auto">
            <a:xfrm>
              <a:off x="144" y="3600"/>
              <a:ext cx="649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0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Cycles</a:t>
              </a:r>
            </a:p>
          </p:txBody>
        </p:sp>
        <p:sp>
          <p:nvSpPr>
            <p:cNvPr id="32775" name="Text Box 10"/>
            <p:cNvSpPr txBox="1">
              <a:spLocks noChangeArrowheads="1"/>
            </p:cNvSpPr>
            <p:nvPr/>
          </p:nvSpPr>
          <p:spPr bwMode="auto">
            <a:xfrm>
              <a:off x="134" y="912"/>
              <a:ext cx="76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Number</a:t>
              </a:r>
            </a:p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1</a:t>
              </a:r>
            </a:p>
          </p:txBody>
        </p:sp>
        <p:grpSp>
          <p:nvGrpSpPr>
            <p:cNvPr id="32776" name="Group 11"/>
            <p:cNvGrpSpPr>
              <a:grpSpLocks/>
            </p:cNvGrpSpPr>
            <p:nvPr/>
          </p:nvGrpSpPr>
          <p:grpSpPr bwMode="auto">
            <a:xfrm>
              <a:off x="2064" y="2880"/>
              <a:ext cx="324" cy="48"/>
              <a:chOff x="960" y="1920"/>
              <a:chExt cx="324" cy="48"/>
            </a:xfrm>
          </p:grpSpPr>
          <p:sp>
            <p:nvSpPr>
              <p:cNvPr id="33290" name="Line 1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1" name="Line 1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2" name="Line 1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77" name="Group 15"/>
            <p:cNvGrpSpPr>
              <a:grpSpLocks/>
            </p:cNvGrpSpPr>
            <p:nvPr/>
          </p:nvGrpSpPr>
          <p:grpSpPr bwMode="auto">
            <a:xfrm>
              <a:off x="2064" y="2352"/>
              <a:ext cx="324" cy="48"/>
              <a:chOff x="960" y="1920"/>
              <a:chExt cx="324" cy="48"/>
            </a:xfrm>
          </p:grpSpPr>
          <p:sp>
            <p:nvSpPr>
              <p:cNvPr id="33287" name="Line 1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8" name="Line 1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9" name="Line 1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78" name="Group 19"/>
            <p:cNvGrpSpPr>
              <a:grpSpLocks/>
            </p:cNvGrpSpPr>
            <p:nvPr/>
          </p:nvGrpSpPr>
          <p:grpSpPr bwMode="auto">
            <a:xfrm>
              <a:off x="2064" y="3456"/>
              <a:ext cx="324" cy="48"/>
              <a:chOff x="960" y="1920"/>
              <a:chExt cx="324" cy="48"/>
            </a:xfrm>
          </p:grpSpPr>
          <p:sp>
            <p:nvSpPr>
              <p:cNvPr id="33284" name="Line 2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5" name="Line 2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6" name="Line 2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79" name="Group 23"/>
            <p:cNvGrpSpPr>
              <a:grpSpLocks/>
            </p:cNvGrpSpPr>
            <p:nvPr/>
          </p:nvGrpSpPr>
          <p:grpSpPr bwMode="auto">
            <a:xfrm>
              <a:off x="2064" y="1824"/>
              <a:ext cx="324" cy="48"/>
              <a:chOff x="960" y="1920"/>
              <a:chExt cx="324" cy="48"/>
            </a:xfrm>
          </p:grpSpPr>
          <p:sp>
            <p:nvSpPr>
              <p:cNvPr id="33281" name="Line 2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2" name="Line 2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3" name="Line 2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0" name="Group 27"/>
            <p:cNvGrpSpPr>
              <a:grpSpLocks/>
            </p:cNvGrpSpPr>
            <p:nvPr/>
          </p:nvGrpSpPr>
          <p:grpSpPr bwMode="auto">
            <a:xfrm>
              <a:off x="2064" y="2688"/>
              <a:ext cx="324" cy="48"/>
              <a:chOff x="960" y="1920"/>
              <a:chExt cx="324" cy="48"/>
            </a:xfrm>
          </p:grpSpPr>
          <p:sp>
            <p:nvSpPr>
              <p:cNvPr id="33278" name="Line 2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9" name="Line 2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0" name="Line 3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1" name="Group 31"/>
            <p:cNvGrpSpPr>
              <a:grpSpLocks/>
            </p:cNvGrpSpPr>
            <p:nvPr/>
          </p:nvGrpSpPr>
          <p:grpSpPr bwMode="auto">
            <a:xfrm>
              <a:off x="2064" y="2160"/>
              <a:ext cx="324" cy="48"/>
              <a:chOff x="960" y="1920"/>
              <a:chExt cx="324" cy="48"/>
            </a:xfrm>
          </p:grpSpPr>
          <p:sp>
            <p:nvSpPr>
              <p:cNvPr id="33275" name="Line 3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6" name="Line 3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7" name="Line 3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2" name="Group 35"/>
            <p:cNvGrpSpPr>
              <a:grpSpLocks/>
            </p:cNvGrpSpPr>
            <p:nvPr/>
          </p:nvGrpSpPr>
          <p:grpSpPr bwMode="auto">
            <a:xfrm>
              <a:off x="2064" y="3272"/>
              <a:ext cx="324" cy="48"/>
              <a:chOff x="960" y="1920"/>
              <a:chExt cx="324" cy="48"/>
            </a:xfrm>
          </p:grpSpPr>
          <p:sp>
            <p:nvSpPr>
              <p:cNvPr id="33272" name="Line 3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3" name="Line 3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4" name="Line 3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3" name="Group 39"/>
            <p:cNvGrpSpPr>
              <a:grpSpLocks/>
            </p:cNvGrpSpPr>
            <p:nvPr/>
          </p:nvGrpSpPr>
          <p:grpSpPr bwMode="auto">
            <a:xfrm>
              <a:off x="2064" y="1632"/>
              <a:ext cx="324" cy="48"/>
              <a:chOff x="960" y="1920"/>
              <a:chExt cx="324" cy="48"/>
            </a:xfrm>
          </p:grpSpPr>
          <p:sp>
            <p:nvSpPr>
              <p:cNvPr id="33269" name="Line 4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0" name="Line 4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1" name="Line 4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4" name="Text Box 43"/>
            <p:cNvSpPr txBox="1">
              <a:spLocks noChangeArrowheads="1"/>
            </p:cNvSpPr>
            <p:nvPr/>
          </p:nvSpPr>
          <p:spPr bwMode="auto">
            <a:xfrm>
              <a:off x="2112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32785" name="Text Box 44"/>
            <p:cNvSpPr txBox="1">
              <a:spLocks noChangeArrowheads="1"/>
            </p:cNvSpPr>
            <p:nvPr/>
          </p:nvSpPr>
          <p:spPr bwMode="auto">
            <a:xfrm>
              <a:off x="2112" y="115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8</a:t>
              </a:r>
            </a:p>
          </p:txBody>
        </p:sp>
        <p:grpSp>
          <p:nvGrpSpPr>
            <p:cNvPr id="32786" name="Group 45"/>
            <p:cNvGrpSpPr>
              <a:grpSpLocks/>
            </p:cNvGrpSpPr>
            <p:nvPr/>
          </p:nvGrpSpPr>
          <p:grpSpPr bwMode="auto">
            <a:xfrm>
              <a:off x="1488" y="2784"/>
              <a:ext cx="324" cy="48"/>
              <a:chOff x="960" y="1920"/>
              <a:chExt cx="324" cy="48"/>
            </a:xfrm>
          </p:grpSpPr>
          <p:sp>
            <p:nvSpPr>
              <p:cNvPr id="33266" name="Line 4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7" name="Line 4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8" name="Line 4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7" name="Group 49"/>
            <p:cNvGrpSpPr>
              <a:grpSpLocks/>
            </p:cNvGrpSpPr>
            <p:nvPr/>
          </p:nvGrpSpPr>
          <p:grpSpPr bwMode="auto">
            <a:xfrm>
              <a:off x="1488" y="2256"/>
              <a:ext cx="324" cy="48"/>
              <a:chOff x="960" y="1920"/>
              <a:chExt cx="324" cy="48"/>
            </a:xfrm>
          </p:grpSpPr>
          <p:sp>
            <p:nvSpPr>
              <p:cNvPr id="33263" name="Line 5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4" name="Line 5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5" name="Line 5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8" name="Group 53"/>
            <p:cNvGrpSpPr>
              <a:grpSpLocks/>
            </p:cNvGrpSpPr>
            <p:nvPr/>
          </p:nvGrpSpPr>
          <p:grpSpPr bwMode="auto">
            <a:xfrm>
              <a:off x="1488" y="3360"/>
              <a:ext cx="324" cy="48"/>
              <a:chOff x="960" y="1920"/>
              <a:chExt cx="324" cy="48"/>
            </a:xfrm>
          </p:grpSpPr>
          <p:sp>
            <p:nvSpPr>
              <p:cNvPr id="33260" name="Line 5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1" name="Line 5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2" name="Line 5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9" name="Group 57"/>
            <p:cNvGrpSpPr>
              <a:grpSpLocks/>
            </p:cNvGrpSpPr>
            <p:nvPr/>
          </p:nvGrpSpPr>
          <p:grpSpPr bwMode="auto">
            <a:xfrm>
              <a:off x="1488" y="1728"/>
              <a:ext cx="324" cy="48"/>
              <a:chOff x="960" y="1920"/>
              <a:chExt cx="324" cy="48"/>
            </a:xfrm>
          </p:grpSpPr>
          <p:sp>
            <p:nvSpPr>
              <p:cNvPr id="33257" name="Line 5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8" name="Line 5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9" name="Line 6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90" name="Text Box 61"/>
            <p:cNvSpPr txBox="1">
              <a:spLocks noChangeArrowheads="1"/>
            </p:cNvSpPr>
            <p:nvPr/>
          </p:nvSpPr>
          <p:spPr bwMode="auto">
            <a:xfrm>
              <a:off x="1536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32791" name="Text Box 62"/>
            <p:cNvSpPr txBox="1">
              <a:spLocks noChangeArrowheads="1"/>
            </p:cNvSpPr>
            <p:nvPr/>
          </p:nvSpPr>
          <p:spPr bwMode="auto">
            <a:xfrm>
              <a:off x="1536" y="115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4</a:t>
              </a:r>
            </a:p>
          </p:txBody>
        </p:sp>
        <p:grpSp>
          <p:nvGrpSpPr>
            <p:cNvPr id="32792" name="Group 63"/>
            <p:cNvGrpSpPr>
              <a:grpSpLocks/>
            </p:cNvGrpSpPr>
            <p:nvPr/>
          </p:nvGrpSpPr>
          <p:grpSpPr bwMode="auto">
            <a:xfrm>
              <a:off x="768" y="3072"/>
              <a:ext cx="324" cy="48"/>
              <a:chOff x="960" y="1920"/>
              <a:chExt cx="324" cy="48"/>
            </a:xfrm>
          </p:grpSpPr>
          <p:sp>
            <p:nvSpPr>
              <p:cNvPr id="33254" name="Line 6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5" name="Line 6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6" name="Line 6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3" name="Group 67"/>
            <p:cNvGrpSpPr>
              <a:grpSpLocks/>
            </p:cNvGrpSpPr>
            <p:nvPr/>
          </p:nvGrpSpPr>
          <p:grpSpPr bwMode="auto">
            <a:xfrm>
              <a:off x="768" y="2016"/>
              <a:ext cx="324" cy="48"/>
              <a:chOff x="960" y="1920"/>
              <a:chExt cx="324" cy="48"/>
            </a:xfrm>
          </p:grpSpPr>
          <p:sp>
            <p:nvSpPr>
              <p:cNvPr id="33251" name="Line 6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2" name="Line 6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3" name="Line 7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94" name="Text Box 71"/>
            <p:cNvSpPr txBox="1">
              <a:spLocks noChangeArrowheads="1"/>
            </p:cNvSpPr>
            <p:nvPr/>
          </p:nvSpPr>
          <p:spPr bwMode="auto">
            <a:xfrm>
              <a:off x="768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32795" name="Text Box 72"/>
            <p:cNvSpPr txBox="1">
              <a:spLocks noChangeArrowheads="1"/>
            </p:cNvSpPr>
            <p:nvPr/>
          </p:nvSpPr>
          <p:spPr bwMode="auto">
            <a:xfrm>
              <a:off x="768" y="1152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2</a:t>
              </a:r>
            </a:p>
          </p:txBody>
        </p:sp>
        <p:grpSp>
          <p:nvGrpSpPr>
            <p:cNvPr id="32796" name="Group 73"/>
            <p:cNvGrpSpPr>
              <a:grpSpLocks/>
            </p:cNvGrpSpPr>
            <p:nvPr/>
          </p:nvGrpSpPr>
          <p:grpSpPr bwMode="auto">
            <a:xfrm>
              <a:off x="2664" y="2352"/>
              <a:ext cx="324" cy="48"/>
              <a:chOff x="960" y="1920"/>
              <a:chExt cx="324" cy="48"/>
            </a:xfrm>
          </p:grpSpPr>
          <p:sp>
            <p:nvSpPr>
              <p:cNvPr id="33248" name="Line 7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9" name="Line 7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0" name="Line 7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7" name="Group 77"/>
            <p:cNvGrpSpPr>
              <a:grpSpLocks/>
            </p:cNvGrpSpPr>
            <p:nvPr/>
          </p:nvGrpSpPr>
          <p:grpSpPr bwMode="auto">
            <a:xfrm>
              <a:off x="2674" y="2112"/>
              <a:ext cx="324" cy="48"/>
              <a:chOff x="960" y="1920"/>
              <a:chExt cx="324" cy="48"/>
            </a:xfrm>
          </p:grpSpPr>
          <p:sp>
            <p:nvSpPr>
              <p:cNvPr id="33245" name="Line 7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6" name="Line 7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7" name="Line 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8" name="Group 81"/>
            <p:cNvGrpSpPr>
              <a:grpSpLocks/>
            </p:cNvGrpSpPr>
            <p:nvPr/>
          </p:nvGrpSpPr>
          <p:grpSpPr bwMode="auto">
            <a:xfrm>
              <a:off x="2664" y="2448"/>
              <a:ext cx="324" cy="48"/>
              <a:chOff x="960" y="1920"/>
              <a:chExt cx="324" cy="48"/>
            </a:xfrm>
          </p:grpSpPr>
          <p:sp>
            <p:nvSpPr>
              <p:cNvPr id="33242" name="Line 8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3" name="Line 8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4" name="Line 8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9" name="Group 85"/>
            <p:cNvGrpSpPr>
              <a:grpSpLocks/>
            </p:cNvGrpSpPr>
            <p:nvPr/>
          </p:nvGrpSpPr>
          <p:grpSpPr bwMode="auto">
            <a:xfrm>
              <a:off x="2668" y="2208"/>
              <a:ext cx="324" cy="48"/>
              <a:chOff x="960" y="1920"/>
              <a:chExt cx="324" cy="48"/>
            </a:xfrm>
          </p:grpSpPr>
          <p:sp>
            <p:nvSpPr>
              <p:cNvPr id="33239" name="Line 8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0" name="Line 8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1" name="Line 8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0" name="Group 89"/>
            <p:cNvGrpSpPr>
              <a:grpSpLocks/>
            </p:cNvGrpSpPr>
            <p:nvPr/>
          </p:nvGrpSpPr>
          <p:grpSpPr bwMode="auto">
            <a:xfrm>
              <a:off x="2664" y="2880"/>
              <a:ext cx="324" cy="48"/>
              <a:chOff x="960" y="1920"/>
              <a:chExt cx="324" cy="48"/>
            </a:xfrm>
          </p:grpSpPr>
          <p:sp>
            <p:nvSpPr>
              <p:cNvPr id="33236" name="Line 9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7" name="Line 9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8" name="Line 9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1" name="Group 93"/>
            <p:cNvGrpSpPr>
              <a:grpSpLocks/>
            </p:cNvGrpSpPr>
            <p:nvPr/>
          </p:nvGrpSpPr>
          <p:grpSpPr bwMode="auto">
            <a:xfrm>
              <a:off x="2674" y="2640"/>
              <a:ext cx="324" cy="48"/>
              <a:chOff x="960" y="1920"/>
              <a:chExt cx="324" cy="48"/>
            </a:xfrm>
          </p:grpSpPr>
          <p:sp>
            <p:nvSpPr>
              <p:cNvPr id="33233" name="Line 9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4" name="Line 9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5" name="Line 9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2" name="Group 97"/>
            <p:cNvGrpSpPr>
              <a:grpSpLocks/>
            </p:cNvGrpSpPr>
            <p:nvPr/>
          </p:nvGrpSpPr>
          <p:grpSpPr bwMode="auto">
            <a:xfrm>
              <a:off x="2664" y="2976"/>
              <a:ext cx="324" cy="48"/>
              <a:chOff x="960" y="1920"/>
              <a:chExt cx="324" cy="48"/>
            </a:xfrm>
          </p:grpSpPr>
          <p:sp>
            <p:nvSpPr>
              <p:cNvPr id="33230" name="Line 9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1" name="Line 9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2" name="Line 10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3" name="Group 101"/>
            <p:cNvGrpSpPr>
              <a:grpSpLocks/>
            </p:cNvGrpSpPr>
            <p:nvPr/>
          </p:nvGrpSpPr>
          <p:grpSpPr bwMode="auto">
            <a:xfrm>
              <a:off x="2668" y="2736"/>
              <a:ext cx="324" cy="48"/>
              <a:chOff x="960" y="1920"/>
              <a:chExt cx="324" cy="48"/>
            </a:xfrm>
          </p:grpSpPr>
          <p:sp>
            <p:nvSpPr>
              <p:cNvPr id="33227" name="Line 10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8" name="Line 10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9" name="Line 10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4" name="Group 105"/>
            <p:cNvGrpSpPr>
              <a:grpSpLocks/>
            </p:cNvGrpSpPr>
            <p:nvPr/>
          </p:nvGrpSpPr>
          <p:grpSpPr bwMode="auto">
            <a:xfrm>
              <a:off x="2664" y="3456"/>
              <a:ext cx="324" cy="48"/>
              <a:chOff x="960" y="1920"/>
              <a:chExt cx="324" cy="48"/>
            </a:xfrm>
          </p:grpSpPr>
          <p:sp>
            <p:nvSpPr>
              <p:cNvPr id="33224" name="Line 10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5" name="Line 10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6" name="Line 10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5" name="Group 109"/>
            <p:cNvGrpSpPr>
              <a:grpSpLocks/>
            </p:cNvGrpSpPr>
            <p:nvPr/>
          </p:nvGrpSpPr>
          <p:grpSpPr bwMode="auto">
            <a:xfrm>
              <a:off x="2674" y="3216"/>
              <a:ext cx="324" cy="48"/>
              <a:chOff x="960" y="1920"/>
              <a:chExt cx="324" cy="48"/>
            </a:xfrm>
          </p:grpSpPr>
          <p:sp>
            <p:nvSpPr>
              <p:cNvPr id="33221" name="Line 11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2" name="Line 11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3" name="Line 11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6" name="Group 113"/>
            <p:cNvGrpSpPr>
              <a:grpSpLocks/>
            </p:cNvGrpSpPr>
            <p:nvPr/>
          </p:nvGrpSpPr>
          <p:grpSpPr bwMode="auto">
            <a:xfrm>
              <a:off x="2664" y="3552"/>
              <a:ext cx="324" cy="48"/>
              <a:chOff x="960" y="1920"/>
              <a:chExt cx="324" cy="48"/>
            </a:xfrm>
          </p:grpSpPr>
          <p:sp>
            <p:nvSpPr>
              <p:cNvPr id="33218" name="Line 11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9" name="Line 11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0" name="Line 11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7" name="Group 117"/>
            <p:cNvGrpSpPr>
              <a:grpSpLocks/>
            </p:cNvGrpSpPr>
            <p:nvPr/>
          </p:nvGrpSpPr>
          <p:grpSpPr bwMode="auto">
            <a:xfrm>
              <a:off x="2668" y="3312"/>
              <a:ext cx="324" cy="48"/>
              <a:chOff x="960" y="1920"/>
              <a:chExt cx="324" cy="48"/>
            </a:xfrm>
          </p:grpSpPr>
          <p:sp>
            <p:nvSpPr>
              <p:cNvPr id="33215" name="Line 11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6" name="Line 11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7" name="Line 12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8" name="Group 121"/>
            <p:cNvGrpSpPr>
              <a:grpSpLocks/>
            </p:cNvGrpSpPr>
            <p:nvPr/>
          </p:nvGrpSpPr>
          <p:grpSpPr bwMode="auto">
            <a:xfrm>
              <a:off x="2664" y="1776"/>
              <a:ext cx="324" cy="48"/>
              <a:chOff x="960" y="1920"/>
              <a:chExt cx="324" cy="48"/>
            </a:xfrm>
          </p:grpSpPr>
          <p:sp>
            <p:nvSpPr>
              <p:cNvPr id="33212" name="Line 12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3" name="Line 12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4" name="Line 12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09" name="Group 125"/>
            <p:cNvGrpSpPr>
              <a:grpSpLocks/>
            </p:cNvGrpSpPr>
            <p:nvPr/>
          </p:nvGrpSpPr>
          <p:grpSpPr bwMode="auto">
            <a:xfrm>
              <a:off x="2674" y="1536"/>
              <a:ext cx="324" cy="48"/>
              <a:chOff x="960" y="1920"/>
              <a:chExt cx="324" cy="48"/>
            </a:xfrm>
          </p:grpSpPr>
          <p:sp>
            <p:nvSpPr>
              <p:cNvPr id="33209" name="Line 12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0" name="Line 12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1" name="Line 12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0" name="Group 129"/>
            <p:cNvGrpSpPr>
              <a:grpSpLocks/>
            </p:cNvGrpSpPr>
            <p:nvPr/>
          </p:nvGrpSpPr>
          <p:grpSpPr bwMode="auto">
            <a:xfrm>
              <a:off x="2664" y="1872"/>
              <a:ext cx="324" cy="48"/>
              <a:chOff x="960" y="1920"/>
              <a:chExt cx="324" cy="48"/>
            </a:xfrm>
          </p:grpSpPr>
          <p:sp>
            <p:nvSpPr>
              <p:cNvPr id="33206" name="Line 13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7" name="Line 13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8" name="Line 13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1" name="Group 133"/>
            <p:cNvGrpSpPr>
              <a:grpSpLocks/>
            </p:cNvGrpSpPr>
            <p:nvPr/>
          </p:nvGrpSpPr>
          <p:grpSpPr bwMode="auto">
            <a:xfrm>
              <a:off x="2668" y="1632"/>
              <a:ext cx="324" cy="48"/>
              <a:chOff x="960" y="1920"/>
              <a:chExt cx="324" cy="48"/>
            </a:xfrm>
          </p:grpSpPr>
          <p:sp>
            <p:nvSpPr>
              <p:cNvPr id="33203" name="Line 13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4" name="Line 13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5" name="Line 13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12" name="Text Box 137"/>
            <p:cNvSpPr txBox="1">
              <a:spLocks noChangeArrowheads="1"/>
            </p:cNvSpPr>
            <p:nvPr/>
          </p:nvSpPr>
          <p:spPr bwMode="auto">
            <a:xfrm>
              <a:off x="2704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4</a:t>
              </a:r>
            </a:p>
          </p:txBody>
        </p:sp>
        <p:sp>
          <p:nvSpPr>
            <p:cNvPr id="32813" name="Text Box 138"/>
            <p:cNvSpPr txBox="1">
              <a:spLocks noChangeArrowheads="1"/>
            </p:cNvSpPr>
            <p:nvPr/>
          </p:nvSpPr>
          <p:spPr bwMode="auto">
            <a:xfrm>
              <a:off x="2640" y="1152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16</a:t>
              </a:r>
            </a:p>
          </p:txBody>
        </p:sp>
        <p:grpSp>
          <p:nvGrpSpPr>
            <p:cNvPr id="32814" name="Group 139"/>
            <p:cNvGrpSpPr>
              <a:grpSpLocks/>
            </p:cNvGrpSpPr>
            <p:nvPr/>
          </p:nvGrpSpPr>
          <p:grpSpPr bwMode="auto">
            <a:xfrm>
              <a:off x="3600" y="2352"/>
              <a:ext cx="324" cy="48"/>
              <a:chOff x="960" y="1920"/>
              <a:chExt cx="324" cy="48"/>
            </a:xfrm>
          </p:grpSpPr>
          <p:sp>
            <p:nvSpPr>
              <p:cNvPr id="33200" name="Line 14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1" name="Line 14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2" name="Line 14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5" name="Group 143"/>
            <p:cNvGrpSpPr>
              <a:grpSpLocks/>
            </p:cNvGrpSpPr>
            <p:nvPr/>
          </p:nvGrpSpPr>
          <p:grpSpPr bwMode="auto">
            <a:xfrm>
              <a:off x="3610" y="2112"/>
              <a:ext cx="324" cy="48"/>
              <a:chOff x="960" y="1920"/>
              <a:chExt cx="324" cy="48"/>
            </a:xfrm>
          </p:grpSpPr>
          <p:sp>
            <p:nvSpPr>
              <p:cNvPr id="33197" name="Line 14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8" name="Line 14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9" name="Line 14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6" name="Group 147"/>
            <p:cNvGrpSpPr>
              <a:grpSpLocks/>
            </p:cNvGrpSpPr>
            <p:nvPr/>
          </p:nvGrpSpPr>
          <p:grpSpPr bwMode="auto">
            <a:xfrm>
              <a:off x="3600" y="2448"/>
              <a:ext cx="324" cy="48"/>
              <a:chOff x="960" y="1920"/>
              <a:chExt cx="324" cy="48"/>
            </a:xfrm>
          </p:grpSpPr>
          <p:sp>
            <p:nvSpPr>
              <p:cNvPr id="33194" name="Line 14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5" name="Line 14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6" name="Line 15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7" name="Group 151"/>
            <p:cNvGrpSpPr>
              <a:grpSpLocks/>
            </p:cNvGrpSpPr>
            <p:nvPr/>
          </p:nvGrpSpPr>
          <p:grpSpPr bwMode="auto">
            <a:xfrm>
              <a:off x="3604" y="2208"/>
              <a:ext cx="324" cy="48"/>
              <a:chOff x="960" y="1920"/>
              <a:chExt cx="324" cy="48"/>
            </a:xfrm>
          </p:grpSpPr>
          <p:sp>
            <p:nvSpPr>
              <p:cNvPr id="33191" name="Line 15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2" name="Line 15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3" name="Line 15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8" name="Group 155"/>
            <p:cNvGrpSpPr>
              <a:grpSpLocks/>
            </p:cNvGrpSpPr>
            <p:nvPr/>
          </p:nvGrpSpPr>
          <p:grpSpPr bwMode="auto">
            <a:xfrm>
              <a:off x="3600" y="2880"/>
              <a:ext cx="324" cy="48"/>
              <a:chOff x="960" y="1920"/>
              <a:chExt cx="324" cy="48"/>
            </a:xfrm>
          </p:grpSpPr>
          <p:sp>
            <p:nvSpPr>
              <p:cNvPr id="33188" name="Line 15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9" name="Line 15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0" name="Line 15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19" name="Group 159"/>
            <p:cNvGrpSpPr>
              <a:grpSpLocks/>
            </p:cNvGrpSpPr>
            <p:nvPr/>
          </p:nvGrpSpPr>
          <p:grpSpPr bwMode="auto">
            <a:xfrm>
              <a:off x="3610" y="2640"/>
              <a:ext cx="324" cy="48"/>
              <a:chOff x="960" y="1920"/>
              <a:chExt cx="324" cy="48"/>
            </a:xfrm>
          </p:grpSpPr>
          <p:sp>
            <p:nvSpPr>
              <p:cNvPr id="33185" name="Line 16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6" name="Line 16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7" name="Line 16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0" name="Group 163"/>
            <p:cNvGrpSpPr>
              <a:grpSpLocks/>
            </p:cNvGrpSpPr>
            <p:nvPr/>
          </p:nvGrpSpPr>
          <p:grpSpPr bwMode="auto">
            <a:xfrm>
              <a:off x="3600" y="2976"/>
              <a:ext cx="324" cy="48"/>
              <a:chOff x="960" y="1920"/>
              <a:chExt cx="324" cy="48"/>
            </a:xfrm>
          </p:grpSpPr>
          <p:sp>
            <p:nvSpPr>
              <p:cNvPr id="33182" name="Line 16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3" name="Line 16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4" name="Line 16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1" name="Group 167"/>
            <p:cNvGrpSpPr>
              <a:grpSpLocks/>
            </p:cNvGrpSpPr>
            <p:nvPr/>
          </p:nvGrpSpPr>
          <p:grpSpPr bwMode="auto">
            <a:xfrm>
              <a:off x="3604" y="2736"/>
              <a:ext cx="324" cy="48"/>
              <a:chOff x="960" y="1920"/>
              <a:chExt cx="324" cy="48"/>
            </a:xfrm>
          </p:grpSpPr>
          <p:sp>
            <p:nvSpPr>
              <p:cNvPr id="33179" name="Line 16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0" name="Line 16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1" name="Line 17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2" name="Group 171"/>
            <p:cNvGrpSpPr>
              <a:grpSpLocks/>
            </p:cNvGrpSpPr>
            <p:nvPr/>
          </p:nvGrpSpPr>
          <p:grpSpPr bwMode="auto">
            <a:xfrm>
              <a:off x="3600" y="3456"/>
              <a:ext cx="324" cy="48"/>
              <a:chOff x="960" y="1920"/>
              <a:chExt cx="324" cy="48"/>
            </a:xfrm>
          </p:grpSpPr>
          <p:sp>
            <p:nvSpPr>
              <p:cNvPr id="33176" name="Line 17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7" name="Line 17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8" name="Line 17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3" name="Group 175"/>
            <p:cNvGrpSpPr>
              <a:grpSpLocks/>
            </p:cNvGrpSpPr>
            <p:nvPr/>
          </p:nvGrpSpPr>
          <p:grpSpPr bwMode="auto">
            <a:xfrm>
              <a:off x="3610" y="3216"/>
              <a:ext cx="324" cy="48"/>
              <a:chOff x="960" y="1920"/>
              <a:chExt cx="324" cy="48"/>
            </a:xfrm>
          </p:grpSpPr>
          <p:sp>
            <p:nvSpPr>
              <p:cNvPr id="33173" name="Line 17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4" name="Line 17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5" name="Line 17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4" name="Group 179"/>
            <p:cNvGrpSpPr>
              <a:grpSpLocks/>
            </p:cNvGrpSpPr>
            <p:nvPr/>
          </p:nvGrpSpPr>
          <p:grpSpPr bwMode="auto">
            <a:xfrm>
              <a:off x="3600" y="3552"/>
              <a:ext cx="324" cy="48"/>
              <a:chOff x="960" y="1920"/>
              <a:chExt cx="324" cy="48"/>
            </a:xfrm>
          </p:grpSpPr>
          <p:sp>
            <p:nvSpPr>
              <p:cNvPr id="33170" name="Line 18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1" name="Line 18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2" name="Line 18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5" name="Group 183"/>
            <p:cNvGrpSpPr>
              <a:grpSpLocks/>
            </p:cNvGrpSpPr>
            <p:nvPr/>
          </p:nvGrpSpPr>
          <p:grpSpPr bwMode="auto">
            <a:xfrm>
              <a:off x="3604" y="3312"/>
              <a:ext cx="324" cy="48"/>
              <a:chOff x="960" y="1920"/>
              <a:chExt cx="324" cy="48"/>
            </a:xfrm>
          </p:grpSpPr>
          <p:sp>
            <p:nvSpPr>
              <p:cNvPr id="33167" name="Line 18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8" name="Line 18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9" name="Line 18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6" name="Group 187"/>
            <p:cNvGrpSpPr>
              <a:grpSpLocks/>
            </p:cNvGrpSpPr>
            <p:nvPr/>
          </p:nvGrpSpPr>
          <p:grpSpPr bwMode="auto">
            <a:xfrm>
              <a:off x="3600" y="1776"/>
              <a:ext cx="324" cy="48"/>
              <a:chOff x="960" y="1920"/>
              <a:chExt cx="324" cy="48"/>
            </a:xfrm>
          </p:grpSpPr>
          <p:sp>
            <p:nvSpPr>
              <p:cNvPr id="33164" name="Line 18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5" name="Line 18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6" name="Line 19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7" name="Group 191"/>
            <p:cNvGrpSpPr>
              <a:grpSpLocks/>
            </p:cNvGrpSpPr>
            <p:nvPr/>
          </p:nvGrpSpPr>
          <p:grpSpPr bwMode="auto">
            <a:xfrm>
              <a:off x="3610" y="1536"/>
              <a:ext cx="324" cy="48"/>
              <a:chOff x="960" y="1920"/>
              <a:chExt cx="324" cy="48"/>
            </a:xfrm>
          </p:grpSpPr>
          <p:sp>
            <p:nvSpPr>
              <p:cNvPr id="33161" name="Line 19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2" name="Line 19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3" name="Line 19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8" name="Group 195"/>
            <p:cNvGrpSpPr>
              <a:grpSpLocks/>
            </p:cNvGrpSpPr>
            <p:nvPr/>
          </p:nvGrpSpPr>
          <p:grpSpPr bwMode="auto">
            <a:xfrm>
              <a:off x="3600" y="1872"/>
              <a:ext cx="324" cy="48"/>
              <a:chOff x="960" y="1920"/>
              <a:chExt cx="324" cy="48"/>
            </a:xfrm>
          </p:grpSpPr>
          <p:sp>
            <p:nvSpPr>
              <p:cNvPr id="33158" name="Line 19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9" name="Line 19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0" name="Line 19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29" name="Group 199"/>
            <p:cNvGrpSpPr>
              <a:grpSpLocks/>
            </p:cNvGrpSpPr>
            <p:nvPr/>
          </p:nvGrpSpPr>
          <p:grpSpPr bwMode="auto">
            <a:xfrm>
              <a:off x="3604" y="1632"/>
              <a:ext cx="324" cy="48"/>
              <a:chOff x="960" y="1920"/>
              <a:chExt cx="324" cy="48"/>
            </a:xfrm>
          </p:grpSpPr>
          <p:sp>
            <p:nvSpPr>
              <p:cNvPr id="33155" name="Line 20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6" name="Line 20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7" name="Line 20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0" name="Group 203"/>
            <p:cNvGrpSpPr>
              <a:grpSpLocks/>
            </p:cNvGrpSpPr>
            <p:nvPr/>
          </p:nvGrpSpPr>
          <p:grpSpPr bwMode="auto">
            <a:xfrm>
              <a:off x="3264" y="2352"/>
              <a:ext cx="324" cy="48"/>
              <a:chOff x="960" y="1920"/>
              <a:chExt cx="324" cy="48"/>
            </a:xfrm>
          </p:grpSpPr>
          <p:sp>
            <p:nvSpPr>
              <p:cNvPr id="33152" name="Line 20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3" name="Line 20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4" name="Line 20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1" name="Group 207"/>
            <p:cNvGrpSpPr>
              <a:grpSpLocks/>
            </p:cNvGrpSpPr>
            <p:nvPr/>
          </p:nvGrpSpPr>
          <p:grpSpPr bwMode="auto">
            <a:xfrm>
              <a:off x="3274" y="2112"/>
              <a:ext cx="324" cy="48"/>
              <a:chOff x="960" y="1920"/>
              <a:chExt cx="324" cy="48"/>
            </a:xfrm>
          </p:grpSpPr>
          <p:sp>
            <p:nvSpPr>
              <p:cNvPr id="33149" name="Line 20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0" name="Line 20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1" name="Line 21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2" name="Group 211"/>
            <p:cNvGrpSpPr>
              <a:grpSpLocks/>
            </p:cNvGrpSpPr>
            <p:nvPr/>
          </p:nvGrpSpPr>
          <p:grpSpPr bwMode="auto">
            <a:xfrm>
              <a:off x="3264" y="2448"/>
              <a:ext cx="324" cy="48"/>
              <a:chOff x="960" y="1920"/>
              <a:chExt cx="324" cy="48"/>
            </a:xfrm>
          </p:grpSpPr>
          <p:sp>
            <p:nvSpPr>
              <p:cNvPr id="33146" name="Line 21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7" name="Line 21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8" name="Line 21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3" name="Group 215"/>
            <p:cNvGrpSpPr>
              <a:grpSpLocks/>
            </p:cNvGrpSpPr>
            <p:nvPr/>
          </p:nvGrpSpPr>
          <p:grpSpPr bwMode="auto">
            <a:xfrm>
              <a:off x="3268" y="2208"/>
              <a:ext cx="324" cy="48"/>
              <a:chOff x="960" y="1920"/>
              <a:chExt cx="324" cy="48"/>
            </a:xfrm>
          </p:grpSpPr>
          <p:sp>
            <p:nvSpPr>
              <p:cNvPr id="33143" name="Line 21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4" name="Line 21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5" name="Line 21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4" name="Group 219"/>
            <p:cNvGrpSpPr>
              <a:grpSpLocks/>
            </p:cNvGrpSpPr>
            <p:nvPr/>
          </p:nvGrpSpPr>
          <p:grpSpPr bwMode="auto">
            <a:xfrm>
              <a:off x="3264" y="2880"/>
              <a:ext cx="324" cy="48"/>
              <a:chOff x="960" y="1920"/>
              <a:chExt cx="324" cy="48"/>
            </a:xfrm>
          </p:grpSpPr>
          <p:sp>
            <p:nvSpPr>
              <p:cNvPr id="33140" name="Line 22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1" name="Line 22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2" name="Line 22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5" name="Group 223"/>
            <p:cNvGrpSpPr>
              <a:grpSpLocks/>
            </p:cNvGrpSpPr>
            <p:nvPr/>
          </p:nvGrpSpPr>
          <p:grpSpPr bwMode="auto">
            <a:xfrm>
              <a:off x="3274" y="2640"/>
              <a:ext cx="324" cy="48"/>
              <a:chOff x="960" y="1920"/>
              <a:chExt cx="324" cy="48"/>
            </a:xfrm>
          </p:grpSpPr>
          <p:sp>
            <p:nvSpPr>
              <p:cNvPr id="33137" name="Line 22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8" name="Line 22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9" name="Line 22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6" name="Group 227"/>
            <p:cNvGrpSpPr>
              <a:grpSpLocks/>
            </p:cNvGrpSpPr>
            <p:nvPr/>
          </p:nvGrpSpPr>
          <p:grpSpPr bwMode="auto">
            <a:xfrm>
              <a:off x="3264" y="2976"/>
              <a:ext cx="324" cy="48"/>
              <a:chOff x="960" y="1920"/>
              <a:chExt cx="324" cy="48"/>
            </a:xfrm>
          </p:grpSpPr>
          <p:sp>
            <p:nvSpPr>
              <p:cNvPr id="33134" name="Line 22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5" name="Line 22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6" name="Line 23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7" name="Group 231"/>
            <p:cNvGrpSpPr>
              <a:grpSpLocks/>
            </p:cNvGrpSpPr>
            <p:nvPr/>
          </p:nvGrpSpPr>
          <p:grpSpPr bwMode="auto">
            <a:xfrm>
              <a:off x="3268" y="2736"/>
              <a:ext cx="324" cy="48"/>
              <a:chOff x="960" y="1920"/>
              <a:chExt cx="324" cy="48"/>
            </a:xfrm>
          </p:grpSpPr>
          <p:sp>
            <p:nvSpPr>
              <p:cNvPr id="33131" name="Line 23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2" name="Line 23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3" name="Line 23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8" name="Group 235"/>
            <p:cNvGrpSpPr>
              <a:grpSpLocks/>
            </p:cNvGrpSpPr>
            <p:nvPr/>
          </p:nvGrpSpPr>
          <p:grpSpPr bwMode="auto">
            <a:xfrm>
              <a:off x="3264" y="3456"/>
              <a:ext cx="324" cy="48"/>
              <a:chOff x="960" y="1920"/>
              <a:chExt cx="324" cy="48"/>
            </a:xfrm>
          </p:grpSpPr>
          <p:sp>
            <p:nvSpPr>
              <p:cNvPr id="33128" name="Line 23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9" name="Line 23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0" name="Line 23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39" name="Group 239"/>
            <p:cNvGrpSpPr>
              <a:grpSpLocks/>
            </p:cNvGrpSpPr>
            <p:nvPr/>
          </p:nvGrpSpPr>
          <p:grpSpPr bwMode="auto">
            <a:xfrm>
              <a:off x="3274" y="3216"/>
              <a:ext cx="324" cy="48"/>
              <a:chOff x="960" y="1920"/>
              <a:chExt cx="324" cy="48"/>
            </a:xfrm>
          </p:grpSpPr>
          <p:sp>
            <p:nvSpPr>
              <p:cNvPr id="33125" name="Line 24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6" name="Line 24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7" name="Line 24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0" name="Group 243"/>
            <p:cNvGrpSpPr>
              <a:grpSpLocks/>
            </p:cNvGrpSpPr>
            <p:nvPr/>
          </p:nvGrpSpPr>
          <p:grpSpPr bwMode="auto">
            <a:xfrm>
              <a:off x="3264" y="3552"/>
              <a:ext cx="324" cy="48"/>
              <a:chOff x="960" y="1920"/>
              <a:chExt cx="324" cy="48"/>
            </a:xfrm>
          </p:grpSpPr>
          <p:sp>
            <p:nvSpPr>
              <p:cNvPr id="33122" name="Line 24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3" name="Line 24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4" name="Line 24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1" name="Group 247"/>
            <p:cNvGrpSpPr>
              <a:grpSpLocks/>
            </p:cNvGrpSpPr>
            <p:nvPr/>
          </p:nvGrpSpPr>
          <p:grpSpPr bwMode="auto">
            <a:xfrm>
              <a:off x="3268" y="3312"/>
              <a:ext cx="324" cy="48"/>
              <a:chOff x="960" y="1920"/>
              <a:chExt cx="324" cy="48"/>
            </a:xfrm>
          </p:grpSpPr>
          <p:sp>
            <p:nvSpPr>
              <p:cNvPr id="33119" name="Line 24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0" name="Line 24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1" name="Line 25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2" name="Group 251"/>
            <p:cNvGrpSpPr>
              <a:grpSpLocks/>
            </p:cNvGrpSpPr>
            <p:nvPr/>
          </p:nvGrpSpPr>
          <p:grpSpPr bwMode="auto">
            <a:xfrm>
              <a:off x="3264" y="1776"/>
              <a:ext cx="324" cy="48"/>
              <a:chOff x="960" y="1920"/>
              <a:chExt cx="324" cy="48"/>
            </a:xfrm>
          </p:grpSpPr>
          <p:sp>
            <p:nvSpPr>
              <p:cNvPr id="33116" name="Line 25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7" name="Line 25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8" name="Line 25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3" name="Group 255"/>
            <p:cNvGrpSpPr>
              <a:grpSpLocks/>
            </p:cNvGrpSpPr>
            <p:nvPr/>
          </p:nvGrpSpPr>
          <p:grpSpPr bwMode="auto">
            <a:xfrm>
              <a:off x="3274" y="1536"/>
              <a:ext cx="324" cy="48"/>
              <a:chOff x="960" y="1920"/>
              <a:chExt cx="324" cy="48"/>
            </a:xfrm>
          </p:grpSpPr>
          <p:sp>
            <p:nvSpPr>
              <p:cNvPr id="33113" name="Line 25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4" name="Line 25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5" name="Line 25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4" name="Group 259"/>
            <p:cNvGrpSpPr>
              <a:grpSpLocks/>
            </p:cNvGrpSpPr>
            <p:nvPr/>
          </p:nvGrpSpPr>
          <p:grpSpPr bwMode="auto">
            <a:xfrm>
              <a:off x="3264" y="1872"/>
              <a:ext cx="324" cy="48"/>
              <a:chOff x="960" y="1920"/>
              <a:chExt cx="324" cy="48"/>
            </a:xfrm>
          </p:grpSpPr>
          <p:sp>
            <p:nvSpPr>
              <p:cNvPr id="33110" name="Line 26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1" name="Line 26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2" name="Line 26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5" name="Group 263"/>
            <p:cNvGrpSpPr>
              <a:grpSpLocks/>
            </p:cNvGrpSpPr>
            <p:nvPr/>
          </p:nvGrpSpPr>
          <p:grpSpPr bwMode="auto">
            <a:xfrm>
              <a:off x="3268" y="1632"/>
              <a:ext cx="324" cy="48"/>
              <a:chOff x="960" y="1920"/>
              <a:chExt cx="324" cy="48"/>
            </a:xfrm>
          </p:grpSpPr>
          <p:sp>
            <p:nvSpPr>
              <p:cNvPr id="33107" name="Line 26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8" name="Line 26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9" name="Line 26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46" name="Text Box 267"/>
            <p:cNvSpPr txBox="1">
              <a:spLocks noChangeArrowheads="1"/>
            </p:cNvSpPr>
            <p:nvPr/>
          </p:nvSpPr>
          <p:spPr bwMode="auto">
            <a:xfrm>
              <a:off x="3480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32847" name="Text Box 268"/>
            <p:cNvSpPr txBox="1">
              <a:spLocks noChangeArrowheads="1"/>
            </p:cNvSpPr>
            <p:nvPr/>
          </p:nvSpPr>
          <p:spPr bwMode="auto">
            <a:xfrm>
              <a:off x="3369" y="1152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32</a:t>
              </a:r>
            </a:p>
          </p:txBody>
        </p:sp>
        <p:grpSp>
          <p:nvGrpSpPr>
            <p:cNvPr id="32848" name="Group 269"/>
            <p:cNvGrpSpPr>
              <a:grpSpLocks/>
            </p:cNvGrpSpPr>
            <p:nvPr/>
          </p:nvGrpSpPr>
          <p:grpSpPr bwMode="auto">
            <a:xfrm>
              <a:off x="5232" y="2352"/>
              <a:ext cx="324" cy="48"/>
              <a:chOff x="960" y="1920"/>
              <a:chExt cx="324" cy="48"/>
            </a:xfrm>
          </p:grpSpPr>
          <p:sp>
            <p:nvSpPr>
              <p:cNvPr id="33104" name="Line 27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5" name="Line 27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6" name="Line 27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49" name="Group 273"/>
            <p:cNvGrpSpPr>
              <a:grpSpLocks/>
            </p:cNvGrpSpPr>
            <p:nvPr/>
          </p:nvGrpSpPr>
          <p:grpSpPr bwMode="auto">
            <a:xfrm>
              <a:off x="5242" y="2112"/>
              <a:ext cx="324" cy="48"/>
              <a:chOff x="960" y="1920"/>
              <a:chExt cx="324" cy="48"/>
            </a:xfrm>
          </p:grpSpPr>
          <p:sp>
            <p:nvSpPr>
              <p:cNvPr id="33101" name="Line 27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2" name="Line 27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3" name="Line 27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0" name="Group 277"/>
            <p:cNvGrpSpPr>
              <a:grpSpLocks/>
            </p:cNvGrpSpPr>
            <p:nvPr/>
          </p:nvGrpSpPr>
          <p:grpSpPr bwMode="auto">
            <a:xfrm>
              <a:off x="5232" y="2448"/>
              <a:ext cx="324" cy="48"/>
              <a:chOff x="960" y="1920"/>
              <a:chExt cx="324" cy="48"/>
            </a:xfrm>
          </p:grpSpPr>
          <p:sp>
            <p:nvSpPr>
              <p:cNvPr id="33098" name="Line 27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9" name="Line 27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0" name="Line 2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1" name="Group 281"/>
            <p:cNvGrpSpPr>
              <a:grpSpLocks/>
            </p:cNvGrpSpPr>
            <p:nvPr/>
          </p:nvGrpSpPr>
          <p:grpSpPr bwMode="auto">
            <a:xfrm>
              <a:off x="5236" y="2208"/>
              <a:ext cx="324" cy="48"/>
              <a:chOff x="960" y="1920"/>
              <a:chExt cx="324" cy="48"/>
            </a:xfrm>
          </p:grpSpPr>
          <p:sp>
            <p:nvSpPr>
              <p:cNvPr id="33095" name="Line 28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6" name="Line 28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7" name="Line 28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2" name="Group 285"/>
            <p:cNvGrpSpPr>
              <a:grpSpLocks/>
            </p:cNvGrpSpPr>
            <p:nvPr/>
          </p:nvGrpSpPr>
          <p:grpSpPr bwMode="auto">
            <a:xfrm>
              <a:off x="5232" y="2880"/>
              <a:ext cx="324" cy="48"/>
              <a:chOff x="960" y="1920"/>
              <a:chExt cx="324" cy="48"/>
            </a:xfrm>
          </p:grpSpPr>
          <p:sp>
            <p:nvSpPr>
              <p:cNvPr id="33092" name="Line 28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3" name="Line 28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4" name="Line 28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3" name="Group 289"/>
            <p:cNvGrpSpPr>
              <a:grpSpLocks/>
            </p:cNvGrpSpPr>
            <p:nvPr/>
          </p:nvGrpSpPr>
          <p:grpSpPr bwMode="auto">
            <a:xfrm>
              <a:off x="5242" y="2640"/>
              <a:ext cx="324" cy="48"/>
              <a:chOff x="960" y="1920"/>
              <a:chExt cx="324" cy="48"/>
            </a:xfrm>
          </p:grpSpPr>
          <p:sp>
            <p:nvSpPr>
              <p:cNvPr id="33089" name="Line 29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0" name="Line 29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1" name="Line 29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4" name="Group 293"/>
            <p:cNvGrpSpPr>
              <a:grpSpLocks/>
            </p:cNvGrpSpPr>
            <p:nvPr/>
          </p:nvGrpSpPr>
          <p:grpSpPr bwMode="auto">
            <a:xfrm>
              <a:off x="5232" y="2976"/>
              <a:ext cx="324" cy="48"/>
              <a:chOff x="960" y="1920"/>
              <a:chExt cx="324" cy="48"/>
            </a:xfrm>
          </p:grpSpPr>
          <p:sp>
            <p:nvSpPr>
              <p:cNvPr id="33086" name="Line 29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7" name="Line 29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8" name="Line 29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5" name="Group 297"/>
            <p:cNvGrpSpPr>
              <a:grpSpLocks/>
            </p:cNvGrpSpPr>
            <p:nvPr/>
          </p:nvGrpSpPr>
          <p:grpSpPr bwMode="auto">
            <a:xfrm>
              <a:off x="5236" y="2736"/>
              <a:ext cx="324" cy="48"/>
              <a:chOff x="960" y="1920"/>
              <a:chExt cx="324" cy="48"/>
            </a:xfrm>
          </p:grpSpPr>
          <p:sp>
            <p:nvSpPr>
              <p:cNvPr id="33083" name="Line 29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4" name="Line 29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5" name="Line 30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6" name="Group 301"/>
            <p:cNvGrpSpPr>
              <a:grpSpLocks/>
            </p:cNvGrpSpPr>
            <p:nvPr/>
          </p:nvGrpSpPr>
          <p:grpSpPr bwMode="auto">
            <a:xfrm>
              <a:off x="5232" y="3456"/>
              <a:ext cx="324" cy="48"/>
              <a:chOff x="960" y="1920"/>
              <a:chExt cx="324" cy="48"/>
            </a:xfrm>
          </p:grpSpPr>
          <p:sp>
            <p:nvSpPr>
              <p:cNvPr id="33080" name="Line 30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1" name="Line 30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2" name="Line 30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7" name="Group 305"/>
            <p:cNvGrpSpPr>
              <a:grpSpLocks/>
            </p:cNvGrpSpPr>
            <p:nvPr/>
          </p:nvGrpSpPr>
          <p:grpSpPr bwMode="auto">
            <a:xfrm>
              <a:off x="5242" y="3216"/>
              <a:ext cx="324" cy="48"/>
              <a:chOff x="960" y="1920"/>
              <a:chExt cx="324" cy="48"/>
            </a:xfrm>
          </p:grpSpPr>
          <p:sp>
            <p:nvSpPr>
              <p:cNvPr id="33077" name="Line 30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8" name="Line 30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9" name="Line 30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8" name="Group 309"/>
            <p:cNvGrpSpPr>
              <a:grpSpLocks/>
            </p:cNvGrpSpPr>
            <p:nvPr/>
          </p:nvGrpSpPr>
          <p:grpSpPr bwMode="auto">
            <a:xfrm>
              <a:off x="5232" y="3552"/>
              <a:ext cx="324" cy="48"/>
              <a:chOff x="960" y="1920"/>
              <a:chExt cx="324" cy="48"/>
            </a:xfrm>
          </p:grpSpPr>
          <p:sp>
            <p:nvSpPr>
              <p:cNvPr id="33074" name="Line 31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5" name="Line 31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6" name="Line 31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59" name="Group 313"/>
            <p:cNvGrpSpPr>
              <a:grpSpLocks/>
            </p:cNvGrpSpPr>
            <p:nvPr/>
          </p:nvGrpSpPr>
          <p:grpSpPr bwMode="auto">
            <a:xfrm>
              <a:off x="5236" y="3312"/>
              <a:ext cx="324" cy="48"/>
              <a:chOff x="960" y="1920"/>
              <a:chExt cx="324" cy="48"/>
            </a:xfrm>
          </p:grpSpPr>
          <p:sp>
            <p:nvSpPr>
              <p:cNvPr id="33071" name="Line 31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2" name="Line 31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3" name="Line 31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0" name="Group 317"/>
            <p:cNvGrpSpPr>
              <a:grpSpLocks/>
            </p:cNvGrpSpPr>
            <p:nvPr/>
          </p:nvGrpSpPr>
          <p:grpSpPr bwMode="auto">
            <a:xfrm>
              <a:off x="5232" y="1776"/>
              <a:ext cx="324" cy="48"/>
              <a:chOff x="960" y="1920"/>
              <a:chExt cx="324" cy="48"/>
            </a:xfrm>
          </p:grpSpPr>
          <p:sp>
            <p:nvSpPr>
              <p:cNvPr id="33068" name="Line 31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9" name="Line 31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0" name="Line 32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1" name="Group 321"/>
            <p:cNvGrpSpPr>
              <a:grpSpLocks/>
            </p:cNvGrpSpPr>
            <p:nvPr/>
          </p:nvGrpSpPr>
          <p:grpSpPr bwMode="auto">
            <a:xfrm>
              <a:off x="5242" y="1536"/>
              <a:ext cx="324" cy="48"/>
              <a:chOff x="960" y="1920"/>
              <a:chExt cx="324" cy="48"/>
            </a:xfrm>
          </p:grpSpPr>
          <p:sp>
            <p:nvSpPr>
              <p:cNvPr id="33065" name="Line 32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6" name="Line 32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7" name="Line 32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2" name="Group 325"/>
            <p:cNvGrpSpPr>
              <a:grpSpLocks/>
            </p:cNvGrpSpPr>
            <p:nvPr/>
          </p:nvGrpSpPr>
          <p:grpSpPr bwMode="auto">
            <a:xfrm>
              <a:off x="5232" y="1872"/>
              <a:ext cx="324" cy="48"/>
              <a:chOff x="960" y="1920"/>
              <a:chExt cx="324" cy="48"/>
            </a:xfrm>
          </p:grpSpPr>
          <p:sp>
            <p:nvSpPr>
              <p:cNvPr id="33062" name="Line 32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3" name="Line 32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4" name="Line 32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3" name="Group 329"/>
            <p:cNvGrpSpPr>
              <a:grpSpLocks/>
            </p:cNvGrpSpPr>
            <p:nvPr/>
          </p:nvGrpSpPr>
          <p:grpSpPr bwMode="auto">
            <a:xfrm>
              <a:off x="5236" y="1632"/>
              <a:ext cx="324" cy="48"/>
              <a:chOff x="960" y="1920"/>
              <a:chExt cx="324" cy="48"/>
            </a:xfrm>
          </p:grpSpPr>
          <p:sp>
            <p:nvSpPr>
              <p:cNvPr id="33059" name="Line 33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0" name="Line 33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1" name="Line 33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4" name="Group 333"/>
            <p:cNvGrpSpPr>
              <a:grpSpLocks/>
            </p:cNvGrpSpPr>
            <p:nvPr/>
          </p:nvGrpSpPr>
          <p:grpSpPr bwMode="auto">
            <a:xfrm>
              <a:off x="4896" y="2352"/>
              <a:ext cx="324" cy="48"/>
              <a:chOff x="960" y="1920"/>
              <a:chExt cx="324" cy="48"/>
            </a:xfrm>
          </p:grpSpPr>
          <p:sp>
            <p:nvSpPr>
              <p:cNvPr id="33056" name="Line 33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7" name="Line 33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8" name="Line 33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5" name="Group 337"/>
            <p:cNvGrpSpPr>
              <a:grpSpLocks/>
            </p:cNvGrpSpPr>
            <p:nvPr/>
          </p:nvGrpSpPr>
          <p:grpSpPr bwMode="auto">
            <a:xfrm>
              <a:off x="4906" y="2112"/>
              <a:ext cx="324" cy="48"/>
              <a:chOff x="960" y="1920"/>
              <a:chExt cx="324" cy="48"/>
            </a:xfrm>
          </p:grpSpPr>
          <p:sp>
            <p:nvSpPr>
              <p:cNvPr id="33053" name="Line 33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4" name="Line 33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5" name="Line 34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6" name="Group 341"/>
            <p:cNvGrpSpPr>
              <a:grpSpLocks/>
            </p:cNvGrpSpPr>
            <p:nvPr/>
          </p:nvGrpSpPr>
          <p:grpSpPr bwMode="auto">
            <a:xfrm>
              <a:off x="4896" y="2448"/>
              <a:ext cx="324" cy="48"/>
              <a:chOff x="960" y="1920"/>
              <a:chExt cx="324" cy="48"/>
            </a:xfrm>
          </p:grpSpPr>
          <p:sp>
            <p:nvSpPr>
              <p:cNvPr id="33050" name="Line 34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1" name="Line 34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2" name="Line 34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7" name="Group 345"/>
            <p:cNvGrpSpPr>
              <a:grpSpLocks/>
            </p:cNvGrpSpPr>
            <p:nvPr/>
          </p:nvGrpSpPr>
          <p:grpSpPr bwMode="auto">
            <a:xfrm>
              <a:off x="4900" y="2208"/>
              <a:ext cx="324" cy="48"/>
              <a:chOff x="960" y="1920"/>
              <a:chExt cx="324" cy="48"/>
            </a:xfrm>
          </p:grpSpPr>
          <p:sp>
            <p:nvSpPr>
              <p:cNvPr id="33047" name="Line 34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8" name="Line 34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9" name="Line 34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8" name="Group 349"/>
            <p:cNvGrpSpPr>
              <a:grpSpLocks/>
            </p:cNvGrpSpPr>
            <p:nvPr/>
          </p:nvGrpSpPr>
          <p:grpSpPr bwMode="auto">
            <a:xfrm>
              <a:off x="4896" y="2880"/>
              <a:ext cx="324" cy="48"/>
              <a:chOff x="960" y="1920"/>
              <a:chExt cx="324" cy="48"/>
            </a:xfrm>
          </p:grpSpPr>
          <p:sp>
            <p:nvSpPr>
              <p:cNvPr id="33044" name="Line 35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5" name="Line 35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6" name="Line 35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69" name="Group 353"/>
            <p:cNvGrpSpPr>
              <a:grpSpLocks/>
            </p:cNvGrpSpPr>
            <p:nvPr/>
          </p:nvGrpSpPr>
          <p:grpSpPr bwMode="auto">
            <a:xfrm>
              <a:off x="4906" y="2640"/>
              <a:ext cx="324" cy="48"/>
              <a:chOff x="960" y="1920"/>
              <a:chExt cx="324" cy="48"/>
            </a:xfrm>
          </p:grpSpPr>
          <p:sp>
            <p:nvSpPr>
              <p:cNvPr id="33041" name="Line 35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2" name="Line 35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3" name="Line 35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0" name="Group 357"/>
            <p:cNvGrpSpPr>
              <a:grpSpLocks/>
            </p:cNvGrpSpPr>
            <p:nvPr/>
          </p:nvGrpSpPr>
          <p:grpSpPr bwMode="auto">
            <a:xfrm>
              <a:off x="4896" y="2976"/>
              <a:ext cx="324" cy="48"/>
              <a:chOff x="960" y="1920"/>
              <a:chExt cx="324" cy="48"/>
            </a:xfrm>
          </p:grpSpPr>
          <p:sp>
            <p:nvSpPr>
              <p:cNvPr id="33038" name="Line 35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9" name="Line 35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0" name="Line 36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1" name="Group 361"/>
            <p:cNvGrpSpPr>
              <a:grpSpLocks/>
            </p:cNvGrpSpPr>
            <p:nvPr/>
          </p:nvGrpSpPr>
          <p:grpSpPr bwMode="auto">
            <a:xfrm>
              <a:off x="4900" y="2736"/>
              <a:ext cx="324" cy="48"/>
              <a:chOff x="960" y="1920"/>
              <a:chExt cx="324" cy="48"/>
            </a:xfrm>
          </p:grpSpPr>
          <p:sp>
            <p:nvSpPr>
              <p:cNvPr id="33035" name="Line 36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6" name="Line 36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7" name="Line 36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2" name="Group 365"/>
            <p:cNvGrpSpPr>
              <a:grpSpLocks/>
            </p:cNvGrpSpPr>
            <p:nvPr/>
          </p:nvGrpSpPr>
          <p:grpSpPr bwMode="auto">
            <a:xfrm>
              <a:off x="4896" y="3456"/>
              <a:ext cx="324" cy="48"/>
              <a:chOff x="960" y="1920"/>
              <a:chExt cx="324" cy="48"/>
            </a:xfrm>
          </p:grpSpPr>
          <p:sp>
            <p:nvSpPr>
              <p:cNvPr id="33032" name="Line 36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3" name="Line 36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4" name="Line 36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3" name="Group 369"/>
            <p:cNvGrpSpPr>
              <a:grpSpLocks/>
            </p:cNvGrpSpPr>
            <p:nvPr/>
          </p:nvGrpSpPr>
          <p:grpSpPr bwMode="auto">
            <a:xfrm>
              <a:off x="4906" y="3216"/>
              <a:ext cx="324" cy="48"/>
              <a:chOff x="960" y="1920"/>
              <a:chExt cx="324" cy="48"/>
            </a:xfrm>
          </p:grpSpPr>
          <p:sp>
            <p:nvSpPr>
              <p:cNvPr id="33029" name="Line 37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0" name="Line 37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1" name="Line 37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4" name="Group 373"/>
            <p:cNvGrpSpPr>
              <a:grpSpLocks/>
            </p:cNvGrpSpPr>
            <p:nvPr/>
          </p:nvGrpSpPr>
          <p:grpSpPr bwMode="auto">
            <a:xfrm>
              <a:off x="4896" y="3552"/>
              <a:ext cx="324" cy="48"/>
              <a:chOff x="960" y="1920"/>
              <a:chExt cx="324" cy="48"/>
            </a:xfrm>
          </p:grpSpPr>
          <p:sp>
            <p:nvSpPr>
              <p:cNvPr id="33026" name="Line 37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7" name="Line 37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8" name="Line 37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5" name="Group 377"/>
            <p:cNvGrpSpPr>
              <a:grpSpLocks/>
            </p:cNvGrpSpPr>
            <p:nvPr/>
          </p:nvGrpSpPr>
          <p:grpSpPr bwMode="auto">
            <a:xfrm>
              <a:off x="4900" y="3312"/>
              <a:ext cx="324" cy="48"/>
              <a:chOff x="960" y="1920"/>
              <a:chExt cx="324" cy="48"/>
            </a:xfrm>
          </p:grpSpPr>
          <p:sp>
            <p:nvSpPr>
              <p:cNvPr id="33023" name="Line 378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4" name="Line 379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5" name="Line 380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6" name="Group 381"/>
            <p:cNvGrpSpPr>
              <a:grpSpLocks/>
            </p:cNvGrpSpPr>
            <p:nvPr/>
          </p:nvGrpSpPr>
          <p:grpSpPr bwMode="auto">
            <a:xfrm>
              <a:off x="4896" y="1776"/>
              <a:ext cx="324" cy="48"/>
              <a:chOff x="960" y="1920"/>
              <a:chExt cx="324" cy="48"/>
            </a:xfrm>
          </p:grpSpPr>
          <p:sp>
            <p:nvSpPr>
              <p:cNvPr id="33020" name="Line 382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1" name="Line 383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2" name="Line 384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7" name="Group 385"/>
            <p:cNvGrpSpPr>
              <a:grpSpLocks/>
            </p:cNvGrpSpPr>
            <p:nvPr/>
          </p:nvGrpSpPr>
          <p:grpSpPr bwMode="auto">
            <a:xfrm>
              <a:off x="4906" y="1536"/>
              <a:ext cx="324" cy="48"/>
              <a:chOff x="960" y="1920"/>
              <a:chExt cx="324" cy="48"/>
            </a:xfrm>
          </p:grpSpPr>
          <p:sp>
            <p:nvSpPr>
              <p:cNvPr id="33017" name="Line 386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8" name="Line 387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9" name="Line 38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8" name="Group 389"/>
            <p:cNvGrpSpPr>
              <a:grpSpLocks/>
            </p:cNvGrpSpPr>
            <p:nvPr/>
          </p:nvGrpSpPr>
          <p:grpSpPr bwMode="auto">
            <a:xfrm>
              <a:off x="4896" y="1872"/>
              <a:ext cx="324" cy="48"/>
              <a:chOff x="960" y="1920"/>
              <a:chExt cx="324" cy="48"/>
            </a:xfrm>
          </p:grpSpPr>
          <p:sp>
            <p:nvSpPr>
              <p:cNvPr id="33014" name="Line 390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5" name="Line 391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6" name="Line 392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79" name="Group 393"/>
            <p:cNvGrpSpPr>
              <a:grpSpLocks/>
            </p:cNvGrpSpPr>
            <p:nvPr/>
          </p:nvGrpSpPr>
          <p:grpSpPr bwMode="auto">
            <a:xfrm>
              <a:off x="4900" y="1632"/>
              <a:ext cx="324" cy="48"/>
              <a:chOff x="960" y="1920"/>
              <a:chExt cx="324" cy="48"/>
            </a:xfrm>
          </p:grpSpPr>
          <p:sp>
            <p:nvSpPr>
              <p:cNvPr id="33011" name="Line 394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2" name="Line 395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3" name="Line 396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80" name="Text Box 397"/>
            <p:cNvSpPr txBox="1">
              <a:spLocks noChangeArrowheads="1"/>
            </p:cNvSpPr>
            <p:nvPr/>
          </p:nvSpPr>
          <p:spPr bwMode="auto">
            <a:xfrm>
              <a:off x="4752" y="3600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FFFFFF"/>
                  </a:solidFill>
                  <a:latin typeface="Times" pitchFamily="18" charset="0"/>
                </a:rPr>
                <a:t>6</a:t>
              </a:r>
            </a:p>
          </p:txBody>
        </p:sp>
        <p:grpSp>
          <p:nvGrpSpPr>
            <p:cNvPr id="32881" name="Group 398"/>
            <p:cNvGrpSpPr>
              <a:grpSpLocks/>
            </p:cNvGrpSpPr>
            <p:nvPr/>
          </p:nvGrpSpPr>
          <p:grpSpPr bwMode="auto">
            <a:xfrm>
              <a:off x="4560" y="2352"/>
              <a:ext cx="324" cy="48"/>
              <a:chOff x="960" y="1920"/>
              <a:chExt cx="324" cy="48"/>
            </a:xfrm>
          </p:grpSpPr>
          <p:sp>
            <p:nvSpPr>
              <p:cNvPr id="33008" name="Line 39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9" name="Line 40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0" name="Line 40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2" name="Group 402"/>
            <p:cNvGrpSpPr>
              <a:grpSpLocks/>
            </p:cNvGrpSpPr>
            <p:nvPr/>
          </p:nvGrpSpPr>
          <p:grpSpPr bwMode="auto">
            <a:xfrm>
              <a:off x="4570" y="2112"/>
              <a:ext cx="324" cy="48"/>
              <a:chOff x="960" y="1920"/>
              <a:chExt cx="324" cy="48"/>
            </a:xfrm>
          </p:grpSpPr>
          <p:sp>
            <p:nvSpPr>
              <p:cNvPr id="33005" name="Line 40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6" name="Line 40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7" name="Line 40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3" name="Group 406"/>
            <p:cNvGrpSpPr>
              <a:grpSpLocks/>
            </p:cNvGrpSpPr>
            <p:nvPr/>
          </p:nvGrpSpPr>
          <p:grpSpPr bwMode="auto">
            <a:xfrm>
              <a:off x="4560" y="2448"/>
              <a:ext cx="324" cy="48"/>
              <a:chOff x="960" y="1920"/>
              <a:chExt cx="324" cy="48"/>
            </a:xfrm>
          </p:grpSpPr>
          <p:sp>
            <p:nvSpPr>
              <p:cNvPr id="33002" name="Line 40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3" name="Line 40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4" name="Line 40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4" name="Group 410"/>
            <p:cNvGrpSpPr>
              <a:grpSpLocks/>
            </p:cNvGrpSpPr>
            <p:nvPr/>
          </p:nvGrpSpPr>
          <p:grpSpPr bwMode="auto">
            <a:xfrm>
              <a:off x="4564" y="2208"/>
              <a:ext cx="324" cy="48"/>
              <a:chOff x="960" y="1920"/>
              <a:chExt cx="324" cy="48"/>
            </a:xfrm>
          </p:grpSpPr>
          <p:sp>
            <p:nvSpPr>
              <p:cNvPr id="32999" name="Line 41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0" name="Line 41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1" name="Line 41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5" name="Group 414"/>
            <p:cNvGrpSpPr>
              <a:grpSpLocks/>
            </p:cNvGrpSpPr>
            <p:nvPr/>
          </p:nvGrpSpPr>
          <p:grpSpPr bwMode="auto">
            <a:xfrm>
              <a:off x="4560" y="2880"/>
              <a:ext cx="324" cy="48"/>
              <a:chOff x="960" y="1920"/>
              <a:chExt cx="324" cy="48"/>
            </a:xfrm>
          </p:grpSpPr>
          <p:sp>
            <p:nvSpPr>
              <p:cNvPr id="32996" name="Line 41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7" name="Line 41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8" name="Line 41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6" name="Group 418"/>
            <p:cNvGrpSpPr>
              <a:grpSpLocks/>
            </p:cNvGrpSpPr>
            <p:nvPr/>
          </p:nvGrpSpPr>
          <p:grpSpPr bwMode="auto">
            <a:xfrm>
              <a:off x="4570" y="2640"/>
              <a:ext cx="324" cy="48"/>
              <a:chOff x="960" y="1920"/>
              <a:chExt cx="324" cy="48"/>
            </a:xfrm>
          </p:grpSpPr>
          <p:sp>
            <p:nvSpPr>
              <p:cNvPr id="32993" name="Line 41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4" name="Line 42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5" name="Line 42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7" name="Group 422"/>
            <p:cNvGrpSpPr>
              <a:grpSpLocks/>
            </p:cNvGrpSpPr>
            <p:nvPr/>
          </p:nvGrpSpPr>
          <p:grpSpPr bwMode="auto">
            <a:xfrm>
              <a:off x="4560" y="2976"/>
              <a:ext cx="324" cy="48"/>
              <a:chOff x="960" y="1920"/>
              <a:chExt cx="324" cy="48"/>
            </a:xfrm>
          </p:grpSpPr>
          <p:sp>
            <p:nvSpPr>
              <p:cNvPr id="32990" name="Line 42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1" name="Line 42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2" name="Line 42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8" name="Group 426"/>
            <p:cNvGrpSpPr>
              <a:grpSpLocks/>
            </p:cNvGrpSpPr>
            <p:nvPr/>
          </p:nvGrpSpPr>
          <p:grpSpPr bwMode="auto">
            <a:xfrm>
              <a:off x="4564" y="2736"/>
              <a:ext cx="324" cy="48"/>
              <a:chOff x="960" y="1920"/>
              <a:chExt cx="324" cy="48"/>
            </a:xfrm>
          </p:grpSpPr>
          <p:sp>
            <p:nvSpPr>
              <p:cNvPr id="32987" name="Line 42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8" name="Line 42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9" name="Line 42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89" name="Group 430"/>
            <p:cNvGrpSpPr>
              <a:grpSpLocks/>
            </p:cNvGrpSpPr>
            <p:nvPr/>
          </p:nvGrpSpPr>
          <p:grpSpPr bwMode="auto">
            <a:xfrm>
              <a:off x="4560" y="3456"/>
              <a:ext cx="324" cy="48"/>
              <a:chOff x="960" y="1920"/>
              <a:chExt cx="324" cy="48"/>
            </a:xfrm>
          </p:grpSpPr>
          <p:sp>
            <p:nvSpPr>
              <p:cNvPr id="32984" name="Line 43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5" name="Line 43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6" name="Line 43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0" name="Group 434"/>
            <p:cNvGrpSpPr>
              <a:grpSpLocks/>
            </p:cNvGrpSpPr>
            <p:nvPr/>
          </p:nvGrpSpPr>
          <p:grpSpPr bwMode="auto">
            <a:xfrm>
              <a:off x="4570" y="3216"/>
              <a:ext cx="324" cy="48"/>
              <a:chOff x="960" y="1920"/>
              <a:chExt cx="324" cy="48"/>
            </a:xfrm>
          </p:grpSpPr>
          <p:sp>
            <p:nvSpPr>
              <p:cNvPr id="32981" name="Line 43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2" name="Line 43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3" name="Line 43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1" name="Group 438"/>
            <p:cNvGrpSpPr>
              <a:grpSpLocks/>
            </p:cNvGrpSpPr>
            <p:nvPr/>
          </p:nvGrpSpPr>
          <p:grpSpPr bwMode="auto">
            <a:xfrm>
              <a:off x="4560" y="3552"/>
              <a:ext cx="324" cy="48"/>
              <a:chOff x="960" y="1920"/>
              <a:chExt cx="324" cy="48"/>
            </a:xfrm>
          </p:grpSpPr>
          <p:sp>
            <p:nvSpPr>
              <p:cNvPr id="32978" name="Line 43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9" name="Line 44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0" name="Line 44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2" name="Group 442"/>
            <p:cNvGrpSpPr>
              <a:grpSpLocks/>
            </p:cNvGrpSpPr>
            <p:nvPr/>
          </p:nvGrpSpPr>
          <p:grpSpPr bwMode="auto">
            <a:xfrm>
              <a:off x="4564" y="3312"/>
              <a:ext cx="324" cy="48"/>
              <a:chOff x="960" y="1920"/>
              <a:chExt cx="324" cy="48"/>
            </a:xfrm>
          </p:grpSpPr>
          <p:sp>
            <p:nvSpPr>
              <p:cNvPr id="32975" name="Line 44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6" name="Line 44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7" name="Line 44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3" name="Group 446"/>
            <p:cNvGrpSpPr>
              <a:grpSpLocks/>
            </p:cNvGrpSpPr>
            <p:nvPr/>
          </p:nvGrpSpPr>
          <p:grpSpPr bwMode="auto">
            <a:xfrm>
              <a:off x="4560" y="1776"/>
              <a:ext cx="324" cy="48"/>
              <a:chOff x="960" y="1920"/>
              <a:chExt cx="324" cy="48"/>
            </a:xfrm>
          </p:grpSpPr>
          <p:sp>
            <p:nvSpPr>
              <p:cNvPr id="32972" name="Line 44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3" name="Line 44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4" name="Line 44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4" name="Group 450"/>
            <p:cNvGrpSpPr>
              <a:grpSpLocks/>
            </p:cNvGrpSpPr>
            <p:nvPr/>
          </p:nvGrpSpPr>
          <p:grpSpPr bwMode="auto">
            <a:xfrm>
              <a:off x="4570" y="1536"/>
              <a:ext cx="324" cy="48"/>
              <a:chOff x="960" y="1920"/>
              <a:chExt cx="324" cy="48"/>
            </a:xfrm>
          </p:grpSpPr>
          <p:sp>
            <p:nvSpPr>
              <p:cNvPr id="32969" name="Line 45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0" name="Line 45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1" name="Line 45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5" name="Group 454"/>
            <p:cNvGrpSpPr>
              <a:grpSpLocks/>
            </p:cNvGrpSpPr>
            <p:nvPr/>
          </p:nvGrpSpPr>
          <p:grpSpPr bwMode="auto">
            <a:xfrm>
              <a:off x="4560" y="1872"/>
              <a:ext cx="324" cy="48"/>
              <a:chOff x="960" y="1920"/>
              <a:chExt cx="324" cy="48"/>
            </a:xfrm>
          </p:grpSpPr>
          <p:sp>
            <p:nvSpPr>
              <p:cNvPr id="32966" name="Line 45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7" name="Line 45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8" name="Line 45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6" name="Group 458"/>
            <p:cNvGrpSpPr>
              <a:grpSpLocks/>
            </p:cNvGrpSpPr>
            <p:nvPr/>
          </p:nvGrpSpPr>
          <p:grpSpPr bwMode="auto">
            <a:xfrm>
              <a:off x="4564" y="1632"/>
              <a:ext cx="324" cy="48"/>
              <a:chOff x="960" y="1920"/>
              <a:chExt cx="324" cy="48"/>
            </a:xfrm>
          </p:grpSpPr>
          <p:sp>
            <p:nvSpPr>
              <p:cNvPr id="32963" name="Line 45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4" name="Line 46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5" name="Line 46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7" name="Group 462"/>
            <p:cNvGrpSpPr>
              <a:grpSpLocks/>
            </p:cNvGrpSpPr>
            <p:nvPr/>
          </p:nvGrpSpPr>
          <p:grpSpPr bwMode="auto">
            <a:xfrm>
              <a:off x="4224" y="2352"/>
              <a:ext cx="324" cy="48"/>
              <a:chOff x="960" y="1920"/>
              <a:chExt cx="324" cy="48"/>
            </a:xfrm>
          </p:grpSpPr>
          <p:sp>
            <p:nvSpPr>
              <p:cNvPr id="32960" name="Line 46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1" name="Line 46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2" name="Line 46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8" name="Group 466"/>
            <p:cNvGrpSpPr>
              <a:grpSpLocks/>
            </p:cNvGrpSpPr>
            <p:nvPr/>
          </p:nvGrpSpPr>
          <p:grpSpPr bwMode="auto">
            <a:xfrm>
              <a:off x="4234" y="2112"/>
              <a:ext cx="324" cy="48"/>
              <a:chOff x="960" y="1920"/>
              <a:chExt cx="324" cy="48"/>
            </a:xfrm>
          </p:grpSpPr>
          <p:sp>
            <p:nvSpPr>
              <p:cNvPr id="32957" name="Line 46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8" name="Line 46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9" name="Line 46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899" name="Group 470"/>
            <p:cNvGrpSpPr>
              <a:grpSpLocks/>
            </p:cNvGrpSpPr>
            <p:nvPr/>
          </p:nvGrpSpPr>
          <p:grpSpPr bwMode="auto">
            <a:xfrm>
              <a:off x="4224" y="2448"/>
              <a:ext cx="324" cy="48"/>
              <a:chOff x="960" y="1920"/>
              <a:chExt cx="324" cy="48"/>
            </a:xfrm>
          </p:grpSpPr>
          <p:sp>
            <p:nvSpPr>
              <p:cNvPr id="32954" name="Line 47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5" name="Line 47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6" name="Line 47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0" name="Group 474"/>
            <p:cNvGrpSpPr>
              <a:grpSpLocks/>
            </p:cNvGrpSpPr>
            <p:nvPr/>
          </p:nvGrpSpPr>
          <p:grpSpPr bwMode="auto">
            <a:xfrm>
              <a:off x="4228" y="2208"/>
              <a:ext cx="324" cy="48"/>
              <a:chOff x="960" y="1920"/>
              <a:chExt cx="324" cy="48"/>
            </a:xfrm>
          </p:grpSpPr>
          <p:sp>
            <p:nvSpPr>
              <p:cNvPr id="32951" name="Line 47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2" name="Line 47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3" name="Line 47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1" name="Group 478"/>
            <p:cNvGrpSpPr>
              <a:grpSpLocks/>
            </p:cNvGrpSpPr>
            <p:nvPr/>
          </p:nvGrpSpPr>
          <p:grpSpPr bwMode="auto">
            <a:xfrm>
              <a:off x="4224" y="2880"/>
              <a:ext cx="324" cy="48"/>
              <a:chOff x="960" y="1920"/>
              <a:chExt cx="324" cy="48"/>
            </a:xfrm>
          </p:grpSpPr>
          <p:sp>
            <p:nvSpPr>
              <p:cNvPr id="32948" name="Line 47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9" name="Line 48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0" name="Line 48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2" name="Group 482"/>
            <p:cNvGrpSpPr>
              <a:grpSpLocks/>
            </p:cNvGrpSpPr>
            <p:nvPr/>
          </p:nvGrpSpPr>
          <p:grpSpPr bwMode="auto">
            <a:xfrm>
              <a:off x="4234" y="2640"/>
              <a:ext cx="324" cy="48"/>
              <a:chOff x="960" y="1920"/>
              <a:chExt cx="324" cy="48"/>
            </a:xfrm>
          </p:grpSpPr>
          <p:sp>
            <p:nvSpPr>
              <p:cNvPr id="32945" name="Line 48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6" name="Line 48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7" name="Line 48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3" name="Group 486"/>
            <p:cNvGrpSpPr>
              <a:grpSpLocks/>
            </p:cNvGrpSpPr>
            <p:nvPr/>
          </p:nvGrpSpPr>
          <p:grpSpPr bwMode="auto">
            <a:xfrm>
              <a:off x="4224" y="2976"/>
              <a:ext cx="324" cy="48"/>
              <a:chOff x="960" y="1920"/>
              <a:chExt cx="324" cy="48"/>
            </a:xfrm>
          </p:grpSpPr>
          <p:sp>
            <p:nvSpPr>
              <p:cNvPr id="32942" name="Line 48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3" name="Line 48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4" name="Line 48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4" name="Group 490"/>
            <p:cNvGrpSpPr>
              <a:grpSpLocks/>
            </p:cNvGrpSpPr>
            <p:nvPr/>
          </p:nvGrpSpPr>
          <p:grpSpPr bwMode="auto">
            <a:xfrm>
              <a:off x="4228" y="2736"/>
              <a:ext cx="324" cy="48"/>
              <a:chOff x="960" y="1920"/>
              <a:chExt cx="324" cy="48"/>
            </a:xfrm>
          </p:grpSpPr>
          <p:sp>
            <p:nvSpPr>
              <p:cNvPr id="32939" name="Line 49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0" name="Line 49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1" name="Line 49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5" name="Group 494"/>
            <p:cNvGrpSpPr>
              <a:grpSpLocks/>
            </p:cNvGrpSpPr>
            <p:nvPr/>
          </p:nvGrpSpPr>
          <p:grpSpPr bwMode="auto">
            <a:xfrm>
              <a:off x="4224" y="3456"/>
              <a:ext cx="324" cy="48"/>
              <a:chOff x="960" y="1920"/>
              <a:chExt cx="324" cy="48"/>
            </a:xfrm>
          </p:grpSpPr>
          <p:sp>
            <p:nvSpPr>
              <p:cNvPr id="32936" name="Line 49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7" name="Line 49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8" name="Line 49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6" name="Group 498"/>
            <p:cNvGrpSpPr>
              <a:grpSpLocks/>
            </p:cNvGrpSpPr>
            <p:nvPr/>
          </p:nvGrpSpPr>
          <p:grpSpPr bwMode="auto">
            <a:xfrm>
              <a:off x="4234" y="3216"/>
              <a:ext cx="324" cy="48"/>
              <a:chOff x="960" y="1920"/>
              <a:chExt cx="324" cy="48"/>
            </a:xfrm>
          </p:grpSpPr>
          <p:sp>
            <p:nvSpPr>
              <p:cNvPr id="32933" name="Line 49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4" name="Line 50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5" name="Line 50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7" name="Group 502"/>
            <p:cNvGrpSpPr>
              <a:grpSpLocks/>
            </p:cNvGrpSpPr>
            <p:nvPr/>
          </p:nvGrpSpPr>
          <p:grpSpPr bwMode="auto">
            <a:xfrm>
              <a:off x="4224" y="3552"/>
              <a:ext cx="324" cy="48"/>
              <a:chOff x="960" y="1920"/>
              <a:chExt cx="324" cy="48"/>
            </a:xfrm>
          </p:grpSpPr>
          <p:sp>
            <p:nvSpPr>
              <p:cNvPr id="32930" name="Line 50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1" name="Line 50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2" name="Line 50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8" name="Group 506"/>
            <p:cNvGrpSpPr>
              <a:grpSpLocks/>
            </p:cNvGrpSpPr>
            <p:nvPr/>
          </p:nvGrpSpPr>
          <p:grpSpPr bwMode="auto">
            <a:xfrm>
              <a:off x="4228" y="3312"/>
              <a:ext cx="324" cy="48"/>
              <a:chOff x="960" y="1920"/>
              <a:chExt cx="324" cy="48"/>
            </a:xfrm>
          </p:grpSpPr>
          <p:sp>
            <p:nvSpPr>
              <p:cNvPr id="32927" name="Line 50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8" name="Line 508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9" name="Line 509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09" name="Group 510"/>
            <p:cNvGrpSpPr>
              <a:grpSpLocks/>
            </p:cNvGrpSpPr>
            <p:nvPr/>
          </p:nvGrpSpPr>
          <p:grpSpPr bwMode="auto">
            <a:xfrm>
              <a:off x="4224" y="1776"/>
              <a:ext cx="324" cy="48"/>
              <a:chOff x="960" y="1920"/>
              <a:chExt cx="324" cy="48"/>
            </a:xfrm>
          </p:grpSpPr>
          <p:sp>
            <p:nvSpPr>
              <p:cNvPr id="32924" name="Line 511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5" name="Line 512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6" name="Line 513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10" name="Group 514"/>
            <p:cNvGrpSpPr>
              <a:grpSpLocks/>
            </p:cNvGrpSpPr>
            <p:nvPr/>
          </p:nvGrpSpPr>
          <p:grpSpPr bwMode="auto">
            <a:xfrm>
              <a:off x="4234" y="1536"/>
              <a:ext cx="324" cy="48"/>
              <a:chOff x="960" y="1920"/>
              <a:chExt cx="324" cy="48"/>
            </a:xfrm>
          </p:grpSpPr>
          <p:sp>
            <p:nvSpPr>
              <p:cNvPr id="32921" name="Line 515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2" name="Line 516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3" name="Line 517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11" name="Group 518"/>
            <p:cNvGrpSpPr>
              <a:grpSpLocks/>
            </p:cNvGrpSpPr>
            <p:nvPr/>
          </p:nvGrpSpPr>
          <p:grpSpPr bwMode="auto">
            <a:xfrm>
              <a:off x="4224" y="1872"/>
              <a:ext cx="324" cy="48"/>
              <a:chOff x="960" y="1920"/>
              <a:chExt cx="324" cy="48"/>
            </a:xfrm>
          </p:grpSpPr>
          <p:sp>
            <p:nvSpPr>
              <p:cNvPr id="32918" name="Line 51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19" name="Line 520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0" name="Line 521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912" name="Group 522"/>
            <p:cNvGrpSpPr>
              <a:grpSpLocks/>
            </p:cNvGrpSpPr>
            <p:nvPr/>
          </p:nvGrpSpPr>
          <p:grpSpPr bwMode="auto">
            <a:xfrm>
              <a:off x="4228" y="1632"/>
              <a:ext cx="324" cy="48"/>
              <a:chOff x="960" y="1920"/>
              <a:chExt cx="324" cy="48"/>
            </a:xfrm>
          </p:grpSpPr>
          <p:sp>
            <p:nvSpPr>
              <p:cNvPr id="32915" name="Line 523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16" name="Line 524"/>
              <p:cNvSpPr>
                <a:spLocks noChangeShapeType="1"/>
              </p:cNvSpPr>
              <p:nvPr/>
            </p:nvSpPr>
            <p:spPr bwMode="auto">
              <a:xfrm>
                <a:off x="996" y="1944"/>
                <a:ext cx="288" cy="0"/>
              </a:xfrm>
              <a:prstGeom prst="line">
                <a:avLst/>
              </a:prstGeom>
              <a:noFill/>
              <a:ln w="5715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32917" name="Line 525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913" name="Text Box 526"/>
            <p:cNvSpPr txBox="1">
              <a:spLocks noChangeArrowheads="1"/>
            </p:cNvSpPr>
            <p:nvPr/>
          </p:nvSpPr>
          <p:spPr bwMode="auto">
            <a:xfrm>
              <a:off x="4704" y="1152"/>
              <a:ext cx="3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>
                  <a:solidFill>
                    <a:srgbClr val="FFFFFF"/>
                  </a:solidFill>
                  <a:latin typeface="Times" pitchFamily="18" charset="0"/>
                </a:rPr>
                <a:t>64</a:t>
              </a:r>
            </a:p>
          </p:txBody>
        </p:sp>
        <p:sp>
          <p:nvSpPr>
            <p:cNvPr id="91663" name="Rectangle 527"/>
            <p:cNvSpPr>
              <a:spLocks noChangeArrowheads="1"/>
            </p:cNvSpPr>
            <p:nvPr/>
          </p:nvSpPr>
          <p:spPr bwMode="auto">
            <a:xfrm>
              <a:off x="1056" y="384"/>
              <a:ext cx="4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DNA Between The Primers Doubles With Each Thermal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72017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27650" cy="140053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The ongoing evolution of </a:t>
            </a:r>
            <a:r>
              <a:rPr lang="en-US" sz="3600" b="1" dirty="0" err="1">
                <a:solidFill>
                  <a:srgbClr val="FFFF00"/>
                </a:solidFill>
              </a:rPr>
              <a:t>qPCR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ar-IQ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9654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The polymerase chain reaction (PCR) is usually described as a simple, sensitive and rapid technique that uses oligonucleotide primers, </a:t>
            </a:r>
            <a:r>
              <a:rPr lang="en-US" dirty="0" err="1"/>
              <a:t>dNTPs</a:t>
            </a:r>
            <a:r>
              <a:rPr lang="en-US" dirty="0"/>
              <a:t> and a heat stable </a:t>
            </a:r>
            <a:r>
              <a:rPr lang="en-US" dirty="0" err="1"/>
              <a:t>Taq</a:t>
            </a:r>
            <a:r>
              <a:rPr lang="en-US" dirty="0"/>
              <a:t> polymerase to amplify DNA.</a:t>
            </a:r>
          </a:p>
          <a:p>
            <a:pPr algn="l" rtl="0"/>
            <a:r>
              <a:rPr lang="en-US" dirty="0"/>
              <a:t>It was invented </a:t>
            </a:r>
            <a:r>
              <a:rPr lang="en-US" dirty="0">
                <a:solidFill>
                  <a:schemeClr val="accent2"/>
                </a:solidFill>
              </a:rPr>
              <a:t>by </a:t>
            </a:r>
            <a:r>
              <a:rPr lang="en-US" dirty="0" err="1">
                <a:solidFill>
                  <a:schemeClr val="accent2"/>
                </a:solidFill>
              </a:rPr>
              <a:t>Kary</a:t>
            </a:r>
            <a:r>
              <a:rPr lang="en-US" dirty="0">
                <a:solidFill>
                  <a:schemeClr val="accent2"/>
                </a:solidFill>
              </a:rPr>
              <a:t> B. Mullis and co-workers in the early eighties, who were awarded the 1993 Nobel Prize for chemistry for </a:t>
            </a:r>
            <a:r>
              <a:rPr lang="en-US" dirty="0"/>
              <a:t>this discovery. </a:t>
            </a:r>
          </a:p>
          <a:p>
            <a:pPr algn="l" rtl="0"/>
            <a:r>
              <a:rPr lang="en-US" dirty="0"/>
              <a:t>With the discovery of real-time PCR in the nineties the method took an important hurdle towards becoming “</a:t>
            </a:r>
            <a:r>
              <a:rPr lang="en-US" dirty="0">
                <a:solidFill>
                  <a:srgbClr val="FF0000"/>
                </a:solidFill>
              </a:rPr>
              <a:t>fully quantitative</a:t>
            </a:r>
            <a:r>
              <a:rPr lang="en-US" dirty="0"/>
              <a:t>”. </a:t>
            </a:r>
          </a:p>
          <a:p>
            <a:pPr algn="l" rtl="0"/>
            <a:r>
              <a:rPr lang="en-US" dirty="0"/>
              <a:t>The addition of an initial </a:t>
            </a:r>
            <a:r>
              <a:rPr lang="en-US" dirty="0">
                <a:solidFill>
                  <a:srgbClr val="FF0000"/>
                </a:solidFill>
              </a:rPr>
              <a:t>reverse-transcription (RT) step </a:t>
            </a:r>
            <a:r>
              <a:rPr lang="en-US" dirty="0"/>
              <a:t>produced the complementary RT-PCR, a powerful means of amplifying any type of RNA. </a:t>
            </a:r>
          </a:p>
          <a:p>
            <a:pPr algn="l" rtl="0"/>
            <a:r>
              <a:rPr lang="en-US" dirty="0"/>
              <a:t>It monitors the amplification of a targeted DNA molecule during the PCR, i.e. </a:t>
            </a:r>
            <a:r>
              <a:rPr lang="en-US" dirty="0">
                <a:solidFill>
                  <a:srgbClr val="FF0000"/>
                </a:solidFill>
              </a:rPr>
              <a:t>in real-time, and not at its end,</a:t>
            </a:r>
            <a:r>
              <a:rPr lang="en-US" dirty="0"/>
              <a:t> as in conventional PCR. </a:t>
            </a:r>
          </a:p>
          <a:p>
            <a:pPr algn="l" rtl="0"/>
            <a:r>
              <a:rPr lang="en-US" dirty="0"/>
              <a:t>Real-time PCR can be used quantitatively (quantitative real-time PCR), and semi-quantitatively, i.e. above/below a certain amount of DNA molecules (semi quantitative real-time PCR).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974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3333CC"/>
                </a:solidFill>
              </a:rPr>
              <a:t>Theoretical Yield Of PCR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2103438" y="1019175"/>
            <a:ext cx="4881562" cy="186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" pitchFamily="18" charset="0"/>
              </a:rPr>
              <a:t>Theoretical yield = 2</a:t>
            </a:r>
            <a:r>
              <a:rPr lang="en-US" sz="3200" b="1" baseline="30000" dirty="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en-US" sz="3200" b="1" dirty="0">
                <a:solidFill>
                  <a:srgbClr val="FF0000"/>
                </a:solidFill>
                <a:latin typeface="Helvetica" pitchFamily="34" charset="0"/>
              </a:rPr>
              <a:t> x </a:t>
            </a:r>
            <a:r>
              <a:rPr lang="en-US" sz="3200" b="1" dirty="0">
                <a:solidFill>
                  <a:srgbClr val="FF0000"/>
                </a:solidFill>
                <a:latin typeface="Times" pitchFamily="18" charset="0"/>
              </a:rPr>
              <a:t>y</a:t>
            </a:r>
            <a:endParaRPr lang="en-US" sz="2800" dirty="0">
              <a:solidFill>
                <a:srgbClr val="FF0000"/>
              </a:solidFill>
              <a:latin typeface="Times" pitchFamily="18" charset="0"/>
            </a:endParaRP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Where y = the starting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number of copies and 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n = the number of thermal cycles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968625" y="5867400"/>
            <a:ext cx="32607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= 107,374,182,400</a:t>
            </a: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09600" y="2849563"/>
            <a:ext cx="8077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" pitchFamily="18" charset="0"/>
              </a:rPr>
              <a:t>If you start with 100 copies, how many copies are made in 30 cycles?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667000" y="3733800"/>
            <a:ext cx="12461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3200" b="1" baseline="30000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 x y 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2971800" y="4419600"/>
            <a:ext cx="21050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= 2</a:t>
            </a:r>
            <a:r>
              <a:rPr lang="en-US" sz="3200" b="1" baseline="30000">
                <a:solidFill>
                  <a:srgbClr val="FF0000"/>
                </a:solidFill>
                <a:latin typeface="Times" pitchFamily="18" charset="0"/>
              </a:rPr>
              <a:t>30</a:t>
            </a: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 x 100 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2971800" y="5105400"/>
            <a:ext cx="387032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" pitchFamily="18" charset="0"/>
              </a:rPr>
              <a:t>= 1,073,741,824 x 100</a:t>
            </a:r>
          </a:p>
        </p:txBody>
      </p:sp>
    </p:spTree>
    <p:extLst>
      <p:ext uri="{BB962C8B-B14F-4D97-AF65-F5344CB8AC3E}">
        <p14:creationId xmlns:p14="http://schemas.microsoft.com/office/powerpoint/2010/main" val="406713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  <p:bldP spid="176134" grpId="0" autoUpdateAnimBg="0"/>
      <p:bldP spid="176135" grpId="0" autoUpdateAnimBg="0"/>
      <p:bldP spid="176136" grpId="0" autoUpdateAnimBg="0"/>
      <p:bldP spid="176137" grpId="0" autoUpdateAnimBg="0"/>
      <p:bldP spid="1761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C5FB-30D1-4000-B590-2403D051E74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9144000" cy="6629400"/>
            <a:chOff x="0" y="0"/>
            <a:chExt cx="5760" cy="4176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2"/>
            <a:srcRect t="89618"/>
            <a:stretch>
              <a:fillRect/>
            </a:stretch>
          </p:blipFill>
          <p:spPr bwMode="auto">
            <a:xfrm>
              <a:off x="0" y="3744"/>
              <a:ext cx="576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79" name="Text Box 3"/>
            <p:cNvSpPr txBox="1">
              <a:spLocks noChangeArrowheads="1"/>
            </p:cNvSpPr>
            <p:nvPr/>
          </p:nvSpPr>
          <p:spPr bwMode="auto">
            <a:xfrm>
              <a:off x="4608" y="3984"/>
              <a:ext cx="9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b="1">
                  <a:solidFill>
                    <a:prstClr val="black"/>
                  </a:solidFill>
                </a:rPr>
                <a:t>www.biorad.com</a:t>
              </a:r>
            </a:p>
          </p:txBody>
        </p:sp>
        <p:pic>
          <p:nvPicPr>
            <p:cNvPr id="178181" name="Picture 5"/>
            <p:cNvPicPr>
              <a:picLocks noChangeAspect="1" noChangeArrowheads="1"/>
            </p:cNvPicPr>
            <p:nvPr/>
          </p:nvPicPr>
          <p:blipFill>
            <a:blip r:embed="rId3"/>
            <a:srcRect l="32031" t="37111" r="30469" b="38474"/>
            <a:stretch>
              <a:fillRect/>
            </a:stretch>
          </p:blipFill>
          <p:spPr bwMode="auto">
            <a:xfrm>
              <a:off x="0" y="0"/>
              <a:ext cx="5760" cy="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82" name="Text Box 6"/>
            <p:cNvSpPr txBox="1">
              <a:spLocks noChangeArrowheads="1"/>
            </p:cNvSpPr>
            <p:nvPr/>
          </p:nvSpPr>
          <p:spPr bwMode="auto">
            <a:xfrm>
              <a:off x="912" y="2688"/>
              <a:ext cx="10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 dirty="0">
                  <a:solidFill>
                    <a:prstClr val="black"/>
                  </a:solidFill>
                </a:rPr>
                <a:t>2a. excitation filters</a:t>
              </a:r>
            </a:p>
          </p:txBody>
        </p:sp>
        <p:sp>
          <p:nvSpPr>
            <p:cNvPr id="178183" name="Text Box 7"/>
            <p:cNvSpPr txBox="1">
              <a:spLocks noChangeArrowheads="1"/>
            </p:cNvSpPr>
            <p:nvPr/>
          </p:nvSpPr>
          <p:spPr bwMode="auto">
            <a:xfrm>
              <a:off x="3312" y="1872"/>
              <a:ext cx="10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 dirty="0">
                  <a:solidFill>
                    <a:prstClr val="black"/>
                  </a:solidFill>
                </a:rPr>
                <a:t>2b. emission filters</a:t>
              </a:r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0" y="1680"/>
              <a:ext cx="109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>
                  <a:solidFill>
                    <a:prstClr val="black"/>
                  </a:solidFill>
                </a:rPr>
                <a:t>1. halogen tungsten lamp</a:t>
              </a:r>
            </a:p>
          </p:txBody>
        </p:sp>
        <p:sp>
          <p:nvSpPr>
            <p:cNvPr id="178186" name="Text Box 10"/>
            <p:cNvSpPr txBox="1">
              <a:spLocks noChangeArrowheads="1"/>
            </p:cNvSpPr>
            <p:nvPr/>
          </p:nvSpPr>
          <p:spPr bwMode="auto">
            <a:xfrm>
              <a:off x="2352" y="2976"/>
              <a:ext cx="10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>
                  <a:solidFill>
                    <a:prstClr val="black"/>
                  </a:solidFill>
                </a:rPr>
                <a:t>4. sample plate</a:t>
              </a:r>
            </a:p>
          </p:txBody>
        </p:sp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4080" y="1344"/>
              <a:ext cx="816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>
                  <a:solidFill>
                    <a:prstClr val="black"/>
                  </a:solidFill>
                </a:rPr>
                <a:t>3. intensifier</a:t>
              </a:r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4938" y="1440"/>
              <a:ext cx="630" cy="6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600" b="1">
                  <a:solidFill>
                    <a:prstClr val="black"/>
                  </a:solidFill>
                </a:rPr>
                <a:t>5. ccd detector 350,000 pixels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304800"/>
            <a:ext cx="4093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GB" sz="2400" b="1" dirty="0">
                <a:solidFill>
                  <a:srgbClr val="000066"/>
                </a:solidFill>
                <a:cs typeface="Times New Roman" pitchFamily="18" charset="0"/>
              </a:rPr>
              <a:t>Real-Time PCR machine design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924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63" t="14848" r="20401" b="12915"/>
          <a:stretch/>
        </p:blipFill>
        <p:spPr>
          <a:xfrm>
            <a:off x="251520" y="133840"/>
            <a:ext cx="8758124" cy="63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63" t="14848" r="20401" b="12915"/>
          <a:stretch/>
        </p:blipFill>
        <p:spPr>
          <a:xfrm>
            <a:off x="251520" y="188639"/>
            <a:ext cx="8640960" cy="62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1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47" t="17475" r="21694" b="13571"/>
          <a:stretch/>
        </p:blipFill>
        <p:spPr>
          <a:xfrm>
            <a:off x="251520" y="188639"/>
            <a:ext cx="8640960" cy="61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2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40" t="14520" r="23909" b="15214"/>
          <a:stretch/>
        </p:blipFill>
        <p:spPr>
          <a:xfrm>
            <a:off x="179512" y="188640"/>
            <a:ext cx="8640960" cy="66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32" t="14520" r="25201" b="15870"/>
          <a:stretch/>
        </p:blipFill>
        <p:spPr>
          <a:xfrm>
            <a:off x="467544" y="238197"/>
            <a:ext cx="7886700" cy="63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78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02" t="15177" r="22432" b="13572"/>
          <a:stretch/>
        </p:blipFill>
        <p:spPr>
          <a:xfrm>
            <a:off x="306438" y="307687"/>
            <a:ext cx="8208912" cy="61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64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40" t="13207" r="24648" b="18825"/>
          <a:stretch/>
        </p:blipFill>
        <p:spPr>
          <a:xfrm>
            <a:off x="512093" y="184207"/>
            <a:ext cx="8119814" cy="64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4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10" t="14520" r="24278" b="17183"/>
          <a:stretch/>
        </p:blipFill>
        <p:spPr>
          <a:xfrm>
            <a:off x="179511" y="260648"/>
            <a:ext cx="8928861" cy="623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000" dirty="0">
                <a:solidFill>
                  <a:prstClr val="black"/>
                </a:solidFill>
              </a:rPr>
              <a:t>Today quantitative PCR (</a:t>
            </a:r>
            <a:r>
              <a:rPr lang="en-US" sz="2000" dirty="0" err="1">
                <a:solidFill>
                  <a:prstClr val="black"/>
                </a:solidFill>
              </a:rPr>
              <a:t>qPCR</a:t>
            </a:r>
            <a:r>
              <a:rPr lang="en-US" sz="2000" dirty="0">
                <a:solidFill>
                  <a:prstClr val="black"/>
                </a:solidFill>
              </a:rPr>
              <a:t>) is </a:t>
            </a:r>
            <a:r>
              <a:rPr lang="en-US" sz="2000" dirty="0">
                <a:solidFill>
                  <a:srgbClr val="FF0000"/>
                </a:solidFill>
              </a:rPr>
              <a:t>widely used in </a:t>
            </a:r>
            <a:r>
              <a:rPr lang="en-US" sz="2000" dirty="0">
                <a:solidFill>
                  <a:prstClr val="black"/>
                </a:solidFill>
              </a:rPr>
              <a:t>research and diagnostics, with numerous scientists contributing to the pre-eminence of PCR in a huge range of DNA-, RNA- (coding and non-coding) based applications.</a:t>
            </a:r>
          </a:p>
          <a:p>
            <a:pPr lvl="0" algn="l" rtl="0"/>
            <a:r>
              <a:rPr lang="en-US" sz="2000" dirty="0">
                <a:solidFill>
                  <a:prstClr val="black"/>
                </a:solidFill>
              </a:rPr>
              <a:t>PCR was regarded as the “</a:t>
            </a:r>
            <a:r>
              <a:rPr lang="en-US" sz="2000" dirty="0">
                <a:solidFill>
                  <a:srgbClr val="FF0000"/>
                </a:solidFill>
              </a:rPr>
              <a:t>gold standard</a:t>
            </a:r>
            <a:r>
              <a:rPr lang="en-US" sz="2000" dirty="0">
                <a:solidFill>
                  <a:prstClr val="black"/>
                </a:solidFill>
              </a:rPr>
              <a:t>” in </a:t>
            </a:r>
            <a:r>
              <a:rPr lang="en-US" sz="2000" dirty="0">
                <a:solidFill>
                  <a:srgbClr val="FF0000"/>
                </a:solidFill>
              </a:rPr>
              <a:t>the quantitative </a:t>
            </a:r>
            <a:r>
              <a:rPr lang="en-US" sz="2000" dirty="0">
                <a:solidFill>
                  <a:prstClr val="black"/>
                </a:solidFill>
              </a:rPr>
              <a:t>analysis of nucleic acid, because of its high sensitivity, good reproducibility, broad dynamic quantification range, easy use and reasonable good value for money .</a:t>
            </a:r>
          </a:p>
          <a:p>
            <a:pPr lvl="0" algn="l" rtl="0"/>
            <a:r>
              <a:rPr lang="en-US" sz="2000" dirty="0" err="1">
                <a:solidFill>
                  <a:prstClr val="black"/>
                </a:solidFill>
              </a:rPr>
              <a:t>qPCR</a:t>
            </a:r>
            <a:r>
              <a:rPr lang="en-US" sz="2000" dirty="0">
                <a:solidFill>
                  <a:prstClr val="black"/>
                </a:solidFill>
              </a:rPr>
              <a:t> has substantial advantages in </a:t>
            </a:r>
            <a:r>
              <a:rPr lang="en-US" sz="2000" dirty="0">
                <a:solidFill>
                  <a:srgbClr val="FF0000"/>
                </a:solidFill>
              </a:rPr>
              <a:t>quantifying low target copy </a:t>
            </a:r>
            <a:r>
              <a:rPr lang="en-US" sz="2000" dirty="0">
                <a:solidFill>
                  <a:prstClr val="black"/>
                </a:solidFill>
              </a:rPr>
              <a:t>numbers from limited amounts of tissue or identifying minor changes in mRNA or microRNA expression levels in samples with low RNA concentrations or from single cells analysis. </a:t>
            </a:r>
          </a:p>
          <a:p>
            <a:pPr lvl="0" algn="l" rtl="0"/>
            <a:r>
              <a:rPr lang="en-US" sz="2000" dirty="0">
                <a:solidFill>
                  <a:prstClr val="black"/>
                </a:solidFill>
              </a:rPr>
              <a:t>The extensive potential to quantify nucleic acids in any kind of biological matrix has kept </a:t>
            </a:r>
            <a:r>
              <a:rPr lang="en-US" sz="2000" dirty="0" err="1">
                <a:solidFill>
                  <a:prstClr val="black"/>
                </a:solidFill>
              </a:rPr>
              <a:t>qPCR</a:t>
            </a:r>
            <a:r>
              <a:rPr lang="en-US" sz="2000" dirty="0">
                <a:solidFill>
                  <a:prstClr val="black"/>
                </a:solidFill>
              </a:rPr>
              <a:t> at the forefront of extensive research efforts aimed at developing new or improved applications. 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96885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17" t="11893" r="18556" b="16527"/>
          <a:stretch/>
        </p:blipFill>
        <p:spPr>
          <a:xfrm>
            <a:off x="133528" y="365126"/>
            <a:ext cx="8913913" cy="60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4" t="15505" r="21324" b="14557"/>
          <a:stretch/>
        </p:blipFill>
        <p:spPr>
          <a:xfrm>
            <a:off x="259962" y="365126"/>
            <a:ext cx="8624076" cy="5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4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63" t="12222" r="18740" b="19153"/>
          <a:stretch/>
        </p:blipFill>
        <p:spPr>
          <a:xfrm>
            <a:off x="449290" y="548680"/>
            <a:ext cx="8694710" cy="55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10" t="12222" r="30555" b="12915"/>
          <a:stretch/>
        </p:blipFill>
        <p:spPr>
          <a:xfrm>
            <a:off x="1115616" y="213544"/>
            <a:ext cx="6912768" cy="62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1" t="12550" r="20771" b="14228"/>
          <a:stretch/>
        </p:blipFill>
        <p:spPr>
          <a:xfrm>
            <a:off x="251520" y="188639"/>
            <a:ext cx="8640960" cy="62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9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94" t="14848" r="21879" b="19482"/>
          <a:stretch/>
        </p:blipFill>
        <p:spPr>
          <a:xfrm>
            <a:off x="179512" y="260648"/>
            <a:ext cx="887534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8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1" t="14192" r="20401" b="30317"/>
          <a:stretch/>
        </p:blipFill>
        <p:spPr>
          <a:xfrm>
            <a:off x="251520" y="365126"/>
            <a:ext cx="8713958" cy="47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90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4" t="11565" r="20217" b="15213"/>
          <a:stretch/>
        </p:blipFill>
        <p:spPr>
          <a:xfrm>
            <a:off x="179511" y="138720"/>
            <a:ext cx="9089575" cy="63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9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8E789D-F5E4-2AB3-00E9-115891B5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84" y="533400"/>
            <a:ext cx="887623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858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program 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Allelic Discrimination (AD).</a:t>
            </a:r>
          </a:p>
          <a:p>
            <a:pPr algn="l" rtl="0"/>
            <a:r>
              <a:rPr lang="en-US" b="1" dirty="0"/>
              <a:t>Isothermal Assays.</a:t>
            </a:r>
          </a:p>
          <a:p>
            <a:pPr algn="l" rtl="0"/>
            <a:r>
              <a:rPr lang="en-US" b="1" dirty="0"/>
              <a:t>Dissociation.</a:t>
            </a:r>
          </a:p>
          <a:p>
            <a:pPr algn="l" rtl="0"/>
            <a:r>
              <a:rPr lang="en-US" b="1" dirty="0"/>
              <a:t>Absolute Quantification (AQ).</a:t>
            </a:r>
          </a:p>
          <a:p>
            <a:pPr algn="l" rtl="0"/>
            <a:r>
              <a:rPr lang="en-US" b="1" dirty="0"/>
              <a:t>Relative Quantification (RQ).</a:t>
            </a:r>
          </a:p>
          <a:p>
            <a:pPr algn="l" rtl="0"/>
            <a:r>
              <a:rPr lang="en-US" b="1" dirty="0"/>
              <a:t>Plus/Minus Assays.</a:t>
            </a:r>
          </a:p>
          <a:p>
            <a:pPr algn="l" rtl="0"/>
            <a:r>
              <a:rPr lang="en-US" b="1" dirty="0"/>
              <a:t>Back Ground.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831706" cy="1248090"/>
          </a:xfrm>
        </p:spPr>
        <p:txBody>
          <a:bodyPr/>
          <a:lstStyle/>
          <a:p>
            <a:pPr algn="l" rtl="0"/>
            <a:r>
              <a:rPr lang="en-US" sz="4000" dirty="0">
                <a:solidFill>
                  <a:srgbClr val="FFFF00"/>
                </a:solidFill>
              </a:rPr>
              <a:t>Methods for the detection of PCR products in real-time PCR </a:t>
            </a:r>
            <a:endParaRPr lang="ar-IQ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non-specific fluorescent </a:t>
            </a:r>
            <a:r>
              <a:rPr lang="en-US" dirty="0"/>
              <a:t>dyes that intercalate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en-US" dirty="0"/>
              <a:t> double-stranded DNA,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SYBR green</a:t>
            </a:r>
          </a:p>
          <a:p>
            <a:pPr marL="457200" indent="-457200" algn="l" rtl="0"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sequence-specific DNA probes </a:t>
            </a:r>
            <a:r>
              <a:rPr lang="en-US" dirty="0"/>
              <a:t>consisting of oligonucleotides that are labelled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fluorescent reporter </a:t>
            </a:r>
            <a:r>
              <a:rPr lang="en-US" dirty="0"/>
              <a:t>which permits detection only after hybridization of the probe with its complementary sequence,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Taqman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probe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Allelic Discrimination (AD) 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Clr>
                <a:srgbClr val="FF0000"/>
              </a:buClr>
              <a:buFont typeface="Calibri" panose="020F0502020204030204" pitchFamily="34" charset="0"/>
              <a:buChar char="ᴥ"/>
            </a:pPr>
            <a:r>
              <a:rPr lang="en-US" b="1" dirty="0">
                <a:cs typeface="+mj-cs"/>
              </a:rPr>
              <a:t>Its multiplexed assay </a:t>
            </a:r>
          </a:p>
          <a:p>
            <a:pPr algn="l" rtl="0">
              <a:buClr>
                <a:srgbClr val="FF0000"/>
              </a:buClr>
              <a:buFont typeface="Calibri" panose="020F0502020204030204" pitchFamily="34" charset="0"/>
              <a:buChar char="ᴥ"/>
            </a:pPr>
            <a:r>
              <a:rPr lang="en-US" b="1" dirty="0">
                <a:cs typeface="+mj-cs"/>
              </a:rPr>
              <a:t>that detect variant of single nucleic acid sequence. </a:t>
            </a:r>
          </a:p>
          <a:p>
            <a:pPr algn="l" rtl="0">
              <a:buClr>
                <a:srgbClr val="FF0000"/>
              </a:buClr>
              <a:buFont typeface="Calibri" panose="020F0502020204030204" pitchFamily="34" charset="0"/>
              <a:buChar char="ᴥ"/>
            </a:pPr>
            <a:r>
              <a:rPr lang="en-US" b="1" dirty="0">
                <a:cs typeface="+mj-cs"/>
              </a:rPr>
              <a:t>The presence of two primer/</a:t>
            </a:r>
            <a:r>
              <a:rPr lang="en-US" b="1" dirty="0" err="1">
                <a:cs typeface="+mj-cs"/>
              </a:rPr>
              <a:t>prob</a:t>
            </a:r>
            <a:r>
              <a:rPr lang="en-US" b="1" dirty="0">
                <a:cs typeface="+mj-cs"/>
              </a:rPr>
              <a:t> pair in each reaction allows genotyping of the two possible variants at the single-nucleic polymorphism (SNP) site in target sequence. </a:t>
            </a:r>
          </a:p>
          <a:p>
            <a:pPr algn="l" rtl="0">
              <a:buClr>
                <a:srgbClr val="FF0000"/>
              </a:buClr>
              <a:buFont typeface="Calibri" panose="020F0502020204030204" pitchFamily="34" charset="0"/>
              <a:buChar char="ᴥ"/>
            </a:pPr>
            <a:r>
              <a:rPr lang="en-US" b="1" dirty="0">
                <a:cs typeface="+mj-cs"/>
              </a:rPr>
              <a:t>The actual quantity of target sequence is not determined. </a:t>
            </a:r>
          </a:p>
          <a:p>
            <a:pPr algn="l" rtl="0">
              <a:buClr>
                <a:srgbClr val="FF0000"/>
              </a:buClr>
              <a:buFont typeface="Calibri" panose="020F0502020204030204" pitchFamily="34" charset="0"/>
              <a:buChar char="ᴥ"/>
            </a:pPr>
            <a:r>
              <a:rPr lang="en-US" b="1" dirty="0">
                <a:cs typeface="+mj-cs"/>
              </a:rPr>
              <a:t>Its mainly consist of 2 dyes one for Allele 1 and the other for Allele 2 ,either </a:t>
            </a:r>
            <a:r>
              <a:rPr lang="en-US" b="1" dirty="0">
                <a:solidFill>
                  <a:srgbClr val="FF0000"/>
                </a:solidFill>
                <a:cs typeface="+mj-cs"/>
              </a:rPr>
              <a:t>Heterozygous or Homozygous</a:t>
            </a:r>
            <a:r>
              <a:rPr lang="en-US" b="1" dirty="0">
                <a:cs typeface="+mj-cs"/>
              </a:rPr>
              <a:t>.  </a:t>
            </a:r>
            <a:r>
              <a:rPr lang="en-US" dirty="0">
                <a:cs typeface="+mj-cs"/>
              </a:rPr>
              <a:t> </a:t>
            </a:r>
            <a:endParaRPr lang="ar-IQ" dirty="0"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21412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527120" y="4956120"/>
              <a:ext cx="250200" cy="9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1280" y="4892400"/>
                <a:ext cx="282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733000" y="4911480"/>
              <a:ext cx="518400" cy="53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7160" y="4847760"/>
                <a:ext cx="550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1545120" y="5259600"/>
              <a:ext cx="330480" cy="9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8920" y="5196240"/>
                <a:ext cx="362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759640" y="5232960"/>
              <a:ext cx="518400" cy="18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3800" y="5169240"/>
                <a:ext cx="5500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1527120" y="5572080"/>
              <a:ext cx="25920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11280" y="5508720"/>
                <a:ext cx="290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4465080" y="4947120"/>
              <a:ext cx="420120" cy="4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49240" y="4883400"/>
                <a:ext cx="451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456080" y="5447160"/>
              <a:ext cx="893160" cy="178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0240" y="5383440"/>
                <a:ext cx="924840" cy="30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g HFE meltcurve run f2 on 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4" y="25928"/>
            <a:ext cx="8936704" cy="645403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Quantification (RQ)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Its determine the </a:t>
            </a:r>
            <a:r>
              <a:rPr lang="en-US" b="1" dirty="0">
                <a:solidFill>
                  <a:srgbClr val="FF0000"/>
                </a:solidFill>
              </a:rPr>
              <a:t>changes in gene expression (target</a:t>
            </a:r>
            <a:r>
              <a:rPr lang="en-US" b="1" dirty="0"/>
              <a:t>) in a test sample relative to the sample sequence in a calibrator sample. </a:t>
            </a:r>
          </a:p>
          <a:p>
            <a:pPr algn="l" rtl="0"/>
            <a:r>
              <a:rPr lang="en-US" b="1" dirty="0"/>
              <a:t>The calibrator sample can be an </a:t>
            </a:r>
            <a:r>
              <a:rPr lang="en-US" b="1" dirty="0">
                <a:solidFill>
                  <a:srgbClr val="FF0000"/>
                </a:solidFill>
              </a:rPr>
              <a:t>untreated control </a:t>
            </a:r>
            <a:r>
              <a:rPr lang="en-US" b="1" dirty="0"/>
              <a:t>or sample at time </a:t>
            </a:r>
            <a:r>
              <a:rPr lang="en-US" b="1" dirty="0">
                <a:solidFill>
                  <a:srgbClr val="FF0000"/>
                </a:solidFill>
              </a:rPr>
              <a:t>zero</a:t>
            </a:r>
            <a:r>
              <a:rPr lang="en-US" b="1" dirty="0"/>
              <a:t> in time-course study. </a:t>
            </a:r>
          </a:p>
          <a:p>
            <a:pPr algn="l" rtl="0"/>
            <a:r>
              <a:rPr lang="en-US" b="1" dirty="0"/>
              <a:t>RQ provides </a:t>
            </a:r>
            <a:r>
              <a:rPr lang="en-US" b="1" dirty="0">
                <a:solidFill>
                  <a:srgbClr val="FF0000"/>
                </a:solidFill>
              </a:rPr>
              <a:t>accurate compariso</a:t>
            </a:r>
            <a:r>
              <a:rPr lang="en-US" b="1" dirty="0"/>
              <a:t>n between the initial level of template without requiring the exact copy number of the template.</a:t>
            </a:r>
            <a:endParaRPr lang="ar-IQ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Quantitation (AQ)</a:t>
            </a:r>
            <a:endParaRPr lang="ar-IQ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/>
              <a:t>It’s a process that determines the </a:t>
            </a:r>
            <a:r>
              <a:rPr lang="en-US" b="1" dirty="0">
                <a:solidFill>
                  <a:srgbClr val="FF0000"/>
                </a:solidFill>
              </a:rPr>
              <a:t>absolute quantity of a single nucleic acid target sequence </a:t>
            </a:r>
            <a:r>
              <a:rPr lang="en-US" b="1" dirty="0"/>
              <a:t>within an unknown sample. </a:t>
            </a:r>
          </a:p>
          <a:p>
            <a:pPr algn="l" rtl="0"/>
            <a:r>
              <a:rPr lang="en-US" b="1" dirty="0"/>
              <a:t>By monitoring the PCR process and use the cycle number when there is actual increase in target copy number (C</a:t>
            </a:r>
            <a:r>
              <a:rPr lang="en-US" sz="1800" b="1" dirty="0"/>
              <a:t>T</a:t>
            </a:r>
            <a:r>
              <a:rPr lang="en-US" b="1" dirty="0"/>
              <a:t>) and compare it to a standard curve . </a:t>
            </a:r>
            <a:endParaRPr lang="ar-IQ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2618"/>
            <a:ext cx="6840760" cy="63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286544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189804"/>
              </p:ext>
            </p:extLst>
          </p:nvPr>
        </p:nvGraphicFramePr>
        <p:xfrm>
          <a:off x="0" y="-91440"/>
          <a:ext cx="9144000" cy="683280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543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8017">
                <a:tc>
                  <a:txBody>
                    <a:bodyPr/>
                    <a:lstStyle/>
                    <a:p>
                      <a:pPr algn="l" rtl="0"/>
                      <a:r>
                        <a:rPr lang="en-US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Plus/Minus</a:t>
                      </a:r>
                      <a:r>
                        <a:rPr lang="en-US" sz="2000" u="sng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Assays:</a:t>
                      </a:r>
                      <a:endParaRPr lang="en-US" sz="1600" u="sng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Used to 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cs typeface="+mj-cs"/>
                        </a:rPr>
                        <a:t>determine if there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is  a target (plus) or not found (minus).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endParaRPr lang="en-US" sz="1600" baseline="0" dirty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Not quantitative [present (+) or not (-)].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Taq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-man used.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DNA conc. must be at least 1.7.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Data collected at the end-point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 of PCR 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In the mix there is unknown, IPC, IPC+ and NTC used.</a:t>
                      </a:r>
                    </a:p>
                    <a:p>
                      <a:pPr algn="l" rtl="0">
                        <a:buFont typeface="Arial" pitchFamily="34" charset="0"/>
                        <a:buNone/>
                      </a:pPr>
                      <a:endParaRPr lang="en-US" sz="1600" baseline="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Allelic Discrimination (AD):</a:t>
                      </a:r>
                      <a:endParaRPr lang="en-US" sz="16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Used for genotyping for 2 possible variants at SNP site in target sequence but actual quantity is not determined.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Not quantitative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cs typeface="+mj-cs"/>
                        </a:rPr>
                        <a:t>Hetrozygus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 or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cs typeface="+mj-cs"/>
                        </a:rPr>
                        <a:t>Homozygus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).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cs typeface="+mj-cs"/>
                        </a:rPr>
                        <a:t>Taq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-man used.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DNA conc. must be at least 1.7.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cs typeface="+mj-cs"/>
                        </a:rPr>
                        <a:t>Data collected at the end-point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 of PCR 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cs typeface="+mj-cs"/>
                        </a:rPr>
                        <a:t>In the mix only the unknown and NTC used.</a:t>
                      </a:r>
                    </a:p>
                    <a:p>
                      <a:pPr algn="l" rtl="0">
                        <a:buFont typeface="Arial" pitchFamily="34" charset="0"/>
                        <a:buNone/>
                      </a:pPr>
                      <a:endParaRPr lang="ar-IQ" sz="16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79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Absolute</a:t>
                      </a:r>
                      <a:r>
                        <a:rPr lang="en-US" sz="2000" b="1" u="sng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Quantification (AQ):</a:t>
                      </a:r>
                      <a:endParaRPr lang="en-US" sz="1600" b="1" u="sng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Used when quantity is needed and give absolute amount of the target ( singlelex or multiplex).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Quantitative.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Taq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-man and </a:t>
                      </a: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sybergreen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RNA conc. must be at least 1.9.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Data collected at the  end point of PCR.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In the mix there is unknown, standard and NTC.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Relative</a:t>
                      </a:r>
                      <a:r>
                        <a:rPr lang="en-US" sz="2000" b="1" u="sng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Quantification (RQ):</a:t>
                      </a:r>
                      <a:endParaRPr lang="en-US" sz="1600" b="1" u="sng" baseline="0" dirty="0">
                        <a:solidFill>
                          <a:schemeClr val="tx1"/>
                        </a:solidFill>
                        <a:effectLst/>
                        <a:cs typeface="+mj-cs"/>
                      </a:endParaRP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Used for comparison between two cases or for follow up after specific condition with standard.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Quantitative 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err="1">
                          <a:solidFill>
                            <a:schemeClr val="tx1"/>
                          </a:solidFill>
                          <a:cs typeface="+mj-cs"/>
                        </a:rPr>
                        <a:t>Taq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-man used.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RNA conc. must be at least 1.9.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Data collected throughout the PCR process.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In the mix there is target and Endogenous control .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endParaRPr lang="en-US" sz="1600" b="1" baseline="0" dirty="0">
                        <a:solidFill>
                          <a:schemeClr val="tx1"/>
                        </a:solidFill>
                        <a:cs typeface="+mj-cs"/>
                      </a:endParaRPr>
                    </a:p>
                    <a:p>
                      <a:pPr algn="l" rtl="0"/>
                      <a:endParaRPr lang="ar-IQ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17" t="11565" r="19110" b="15213"/>
          <a:stretch/>
        </p:blipFill>
        <p:spPr>
          <a:xfrm>
            <a:off x="41910" y="201488"/>
            <a:ext cx="9054187" cy="63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02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56" t="12222" r="21324" b="14885"/>
          <a:stretch/>
        </p:blipFill>
        <p:spPr>
          <a:xfrm>
            <a:off x="179512" y="260647"/>
            <a:ext cx="8640960" cy="63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6282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polymerase chain reaction (PCR) is a common method for amplifying DNA; </a:t>
            </a:r>
          </a:p>
          <a:p>
            <a:pPr algn="l" rtl="0"/>
            <a:r>
              <a:rPr lang="en-US" dirty="0"/>
              <a:t>for RNA-based PCR the RNA sample is first reverse-transcribed to complementary DNA (cDNA) with reverse transcriptase.</a:t>
            </a:r>
          </a:p>
          <a:p>
            <a:pPr algn="l" rtl="0"/>
            <a:r>
              <a:rPr lang="en-US" dirty="0"/>
              <a:t>using a DNA </a:t>
            </a:r>
            <a:r>
              <a:rPr lang="en-US" dirty="0">
                <a:solidFill>
                  <a:srgbClr val="C00000"/>
                </a:solidFill>
              </a:rPr>
              <a:t>template</a:t>
            </a:r>
            <a:r>
              <a:rPr lang="en-US" dirty="0"/>
              <a:t>, at least one pair of </a:t>
            </a:r>
            <a:r>
              <a:rPr lang="en-US" dirty="0">
                <a:solidFill>
                  <a:srgbClr val="C00000"/>
                </a:solidFill>
              </a:rPr>
              <a:t>specific primers</a:t>
            </a:r>
            <a:r>
              <a:rPr lang="en-US" dirty="0"/>
              <a:t>, </a:t>
            </a:r>
            <a:r>
              <a:rPr lang="en-US" dirty="0" err="1">
                <a:solidFill>
                  <a:srgbClr val="C00000"/>
                </a:solidFill>
              </a:rPr>
              <a:t>deoxyribonucleotides</a:t>
            </a:r>
            <a:r>
              <a:rPr lang="en-US" dirty="0"/>
              <a:t>, a suitable </a:t>
            </a:r>
            <a:r>
              <a:rPr lang="en-US" dirty="0">
                <a:solidFill>
                  <a:srgbClr val="C00000"/>
                </a:solidFill>
              </a:rPr>
              <a:t>buffer solution </a:t>
            </a:r>
            <a:r>
              <a:rPr lang="en-US" dirty="0"/>
              <a:t>and a thermo-stable </a:t>
            </a:r>
            <a:r>
              <a:rPr lang="en-US" dirty="0">
                <a:solidFill>
                  <a:srgbClr val="C00000"/>
                </a:solidFill>
              </a:rPr>
              <a:t>DNA polymerase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Estimation errors arising from variations in the quantification method can be the result of DNA integrity, enzyme efficiency and many other factors. For this reason a number of standardization systems (often called normalization methods) have been developed. </a:t>
            </a:r>
          </a:p>
          <a:p>
            <a:pPr algn="l" rtl="0"/>
            <a:r>
              <a:rPr lang="en-US" dirty="0"/>
              <a:t>Some have been developed for quantifying total gene expression, but the most common are aimed at quantifying the specific gene being studied in relation to another gene called a normalizing gene, which is selected for its almost constant level of expression.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59468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1" t="13207" r="24095" b="13901"/>
          <a:stretch/>
        </p:blipFill>
        <p:spPr>
          <a:xfrm>
            <a:off x="29744" y="188640"/>
            <a:ext cx="904359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7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09" t="12222" r="22433" b="13243"/>
          <a:stretch/>
        </p:blipFill>
        <p:spPr>
          <a:xfrm>
            <a:off x="106366" y="84142"/>
            <a:ext cx="8424936" cy="63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18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93" t="11893" r="20032" b="14229"/>
          <a:stretch/>
        </p:blipFill>
        <p:spPr>
          <a:xfrm>
            <a:off x="141482" y="35444"/>
            <a:ext cx="8810800" cy="64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85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09" t="14849" r="20955" b="16855"/>
          <a:stretch/>
        </p:blipFill>
        <p:spPr>
          <a:xfrm>
            <a:off x="1337308" y="1131094"/>
            <a:ext cx="6469384" cy="44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5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296988" y="498475"/>
            <a:ext cx="6340475" cy="5673725"/>
            <a:chOff x="817" y="314"/>
            <a:chExt cx="3994" cy="3574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flipV="1">
              <a:off x="1499" y="636"/>
              <a:ext cx="338" cy="10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739" y="432"/>
              <a:ext cx="5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Melting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835" y="647"/>
              <a:ext cx="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94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1825" y="647"/>
              <a:ext cx="4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499" y="589"/>
              <a:ext cx="0" cy="11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1499" y="1712"/>
              <a:ext cx="33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 rot="-5400000">
              <a:off x="351" y="780"/>
              <a:ext cx="1259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" pitchFamily="18" charset="0"/>
                </a:rPr>
                <a:t>Temperature</a:t>
              </a: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1403" y="116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>
              <a:off x="1403" y="1712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1403" y="58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1163" y="517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100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1259" y="1639"/>
              <a:ext cx="1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0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1211" y="1096"/>
              <a:ext cx="2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50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459" y="1712"/>
              <a:ext cx="115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FFFFFF"/>
                  </a:solidFill>
                  <a:latin typeface="Times" pitchFamily="18" charset="0"/>
                </a:rPr>
                <a:t>T  i  m  e</a:t>
              </a:r>
            </a:p>
          </p:txBody>
        </p:sp>
        <p:grpSp>
          <p:nvGrpSpPr>
            <p:cNvPr id="19475" name="Group 19"/>
            <p:cNvGrpSpPr>
              <a:grpSpLocks/>
            </p:cNvGrpSpPr>
            <p:nvPr/>
          </p:nvGrpSpPr>
          <p:grpSpPr bwMode="auto">
            <a:xfrm>
              <a:off x="1872" y="2736"/>
              <a:ext cx="1972" cy="1152"/>
              <a:chOff x="1872" y="2736"/>
              <a:chExt cx="1972" cy="1152"/>
            </a:xfrm>
          </p:grpSpPr>
          <p:grpSp>
            <p:nvGrpSpPr>
              <p:cNvPr id="19476" name="Group 20"/>
              <p:cNvGrpSpPr>
                <a:grpSpLocks/>
              </p:cNvGrpSpPr>
              <p:nvPr/>
            </p:nvGrpSpPr>
            <p:grpSpPr bwMode="auto">
              <a:xfrm>
                <a:off x="1872" y="3716"/>
                <a:ext cx="1972" cy="172"/>
                <a:chOff x="2112" y="3271"/>
                <a:chExt cx="1972" cy="172"/>
              </a:xfrm>
            </p:grpSpPr>
            <p:sp>
              <p:nvSpPr>
                <p:cNvPr id="1948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256" y="3326"/>
                  <a:ext cx="1680" cy="0"/>
                </a:xfrm>
                <a:prstGeom prst="line">
                  <a:avLst/>
                </a:prstGeom>
                <a:noFill/>
                <a:ln w="762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688" y="3326"/>
                  <a:ext cx="1008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88" y="3271"/>
                  <a:ext cx="196" cy="1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0000"/>
                      </a:solidFill>
                      <a:latin typeface="Times" pitchFamily="18" charset="0"/>
                    </a:rPr>
                    <a:t>3’</a:t>
                  </a:r>
                </a:p>
              </p:txBody>
            </p:sp>
            <p:sp>
              <p:nvSpPr>
                <p:cNvPr id="1948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112" y="3271"/>
                  <a:ext cx="196" cy="1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0000"/>
                      </a:solidFill>
                      <a:latin typeface="Times" pitchFamily="18" charset="0"/>
                    </a:rPr>
                    <a:t>5’</a:t>
                  </a:r>
                </a:p>
              </p:txBody>
            </p:sp>
            <p:sp>
              <p:nvSpPr>
                <p:cNvPr id="1948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688" y="3326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9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552" y="3326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9477" name="Group 27"/>
              <p:cNvGrpSpPr>
                <a:grpSpLocks/>
              </p:cNvGrpSpPr>
              <p:nvPr/>
            </p:nvGrpSpPr>
            <p:grpSpPr bwMode="auto">
              <a:xfrm>
                <a:off x="1872" y="2736"/>
                <a:ext cx="1972" cy="172"/>
                <a:chOff x="2112" y="3105"/>
                <a:chExt cx="1972" cy="172"/>
              </a:xfrm>
            </p:grpSpPr>
            <p:sp>
              <p:nvSpPr>
                <p:cNvPr id="19479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2256" y="3215"/>
                  <a:ext cx="1680" cy="0"/>
                </a:xfrm>
                <a:prstGeom prst="line">
                  <a:avLst/>
                </a:prstGeom>
                <a:noFill/>
                <a:ln w="762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0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688" y="3215"/>
                  <a:ext cx="1008" cy="0"/>
                </a:xfrm>
                <a:prstGeom prst="line">
                  <a:avLst/>
                </a:prstGeom>
                <a:noFill/>
                <a:ln w="762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888" y="3105"/>
                  <a:ext cx="196" cy="1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0000"/>
                      </a:solidFill>
                      <a:latin typeface="Times" pitchFamily="18" charset="0"/>
                    </a:rPr>
                    <a:t>5’</a:t>
                  </a:r>
                </a:p>
              </p:txBody>
            </p:sp>
            <p:sp>
              <p:nvSpPr>
                <p:cNvPr id="1948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112" y="3105"/>
                  <a:ext cx="196" cy="17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>
                      <a:solidFill>
                        <a:srgbClr val="FF0000"/>
                      </a:solidFill>
                      <a:latin typeface="Times" pitchFamily="18" charset="0"/>
                    </a:rPr>
                    <a:t>3’</a:t>
                  </a:r>
                </a:p>
              </p:txBody>
            </p:sp>
            <p:sp>
              <p:nvSpPr>
                <p:cNvPr id="1948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552" y="3215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688" y="3215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3762" name="AutoShape 34"/>
              <p:cNvSpPr>
                <a:spLocks noChangeArrowheads="1"/>
              </p:cNvSpPr>
              <p:nvPr/>
            </p:nvSpPr>
            <p:spPr bwMode="auto">
              <a:xfrm>
                <a:off x="2544" y="2928"/>
                <a:ext cx="674" cy="702"/>
              </a:xfrm>
              <a:prstGeom prst="upDownArrow">
                <a:avLst>
                  <a:gd name="adj1" fmla="val 50000"/>
                  <a:gd name="adj2" fmla="val 20831"/>
                </a:avLst>
              </a:prstGeom>
              <a:gradFill rotWithShape="0">
                <a:gsLst>
                  <a:gs pos="0">
                    <a:srgbClr val="FF6600"/>
                  </a:gs>
                  <a:gs pos="50000">
                    <a:schemeClr val="hlink"/>
                  </a:gs>
                  <a:gs pos="100000">
                    <a:srgbClr val="FF6600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>
                    <a:solidFill>
                      <a:srgbClr val="FFFFFF"/>
                    </a:solidFill>
                    <a:latin typeface="Times" pitchFamily="18" charset="0"/>
                  </a:rPr>
                  <a:t>Heat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859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sp>
          <p:nvSpPr>
            <p:cNvPr id="20511" name="Line 5"/>
            <p:cNvSpPr>
              <a:spLocks noChangeShapeType="1"/>
            </p:cNvSpPr>
            <p:nvPr/>
          </p:nvSpPr>
          <p:spPr bwMode="auto">
            <a:xfrm flipV="1">
              <a:off x="1499" y="636"/>
              <a:ext cx="338" cy="10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12" name="Text Box 6"/>
            <p:cNvSpPr txBox="1">
              <a:spLocks noChangeArrowheads="1"/>
            </p:cNvSpPr>
            <p:nvPr/>
          </p:nvSpPr>
          <p:spPr bwMode="auto">
            <a:xfrm>
              <a:off x="1739" y="432"/>
              <a:ext cx="5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Melting</a:t>
              </a:r>
            </a:p>
          </p:txBody>
        </p:sp>
        <p:sp>
          <p:nvSpPr>
            <p:cNvPr id="20513" name="Text Box 7"/>
            <p:cNvSpPr txBox="1">
              <a:spLocks noChangeArrowheads="1"/>
            </p:cNvSpPr>
            <p:nvPr/>
          </p:nvSpPr>
          <p:spPr bwMode="auto">
            <a:xfrm>
              <a:off x="1835" y="647"/>
              <a:ext cx="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94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  <p:sp>
          <p:nvSpPr>
            <p:cNvPr id="20514" name="Line 8"/>
            <p:cNvSpPr>
              <a:spLocks noChangeShapeType="1"/>
            </p:cNvSpPr>
            <p:nvPr/>
          </p:nvSpPr>
          <p:spPr bwMode="auto">
            <a:xfrm>
              <a:off x="1825" y="647"/>
              <a:ext cx="4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15" name="Line 9"/>
            <p:cNvSpPr>
              <a:spLocks noChangeShapeType="1"/>
            </p:cNvSpPr>
            <p:nvPr/>
          </p:nvSpPr>
          <p:spPr bwMode="auto">
            <a:xfrm>
              <a:off x="1499" y="589"/>
              <a:ext cx="0" cy="11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16" name="Line 10"/>
            <p:cNvSpPr>
              <a:spLocks noChangeShapeType="1"/>
            </p:cNvSpPr>
            <p:nvPr/>
          </p:nvSpPr>
          <p:spPr bwMode="auto">
            <a:xfrm>
              <a:off x="1499" y="1712"/>
              <a:ext cx="33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17" name="Text Box 11"/>
            <p:cNvSpPr txBox="1">
              <a:spLocks noChangeArrowheads="1"/>
            </p:cNvSpPr>
            <p:nvPr/>
          </p:nvSpPr>
          <p:spPr bwMode="auto">
            <a:xfrm rot="-5400000">
              <a:off x="351" y="780"/>
              <a:ext cx="1259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" pitchFamily="18" charset="0"/>
                </a:rPr>
                <a:t>Temperature</a:t>
              </a:r>
            </a:p>
          </p:txBody>
        </p:sp>
        <p:sp>
          <p:nvSpPr>
            <p:cNvPr id="20518" name="Line 12"/>
            <p:cNvSpPr>
              <a:spLocks noChangeShapeType="1"/>
            </p:cNvSpPr>
            <p:nvPr/>
          </p:nvSpPr>
          <p:spPr bwMode="auto">
            <a:xfrm flipH="1">
              <a:off x="1403" y="116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19" name="Line 13"/>
            <p:cNvSpPr>
              <a:spLocks noChangeShapeType="1"/>
            </p:cNvSpPr>
            <p:nvPr/>
          </p:nvSpPr>
          <p:spPr bwMode="auto">
            <a:xfrm flipH="1">
              <a:off x="1403" y="1712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20" name="Line 14"/>
            <p:cNvSpPr>
              <a:spLocks noChangeShapeType="1"/>
            </p:cNvSpPr>
            <p:nvPr/>
          </p:nvSpPr>
          <p:spPr bwMode="auto">
            <a:xfrm flipH="1">
              <a:off x="1403" y="58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21" name="Text Box 15"/>
            <p:cNvSpPr txBox="1">
              <a:spLocks noChangeArrowheads="1"/>
            </p:cNvSpPr>
            <p:nvPr/>
          </p:nvSpPr>
          <p:spPr bwMode="auto">
            <a:xfrm>
              <a:off x="1163" y="517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100</a:t>
              </a:r>
            </a:p>
          </p:txBody>
        </p:sp>
        <p:sp>
          <p:nvSpPr>
            <p:cNvPr id="20522" name="Text Box 16"/>
            <p:cNvSpPr txBox="1">
              <a:spLocks noChangeArrowheads="1"/>
            </p:cNvSpPr>
            <p:nvPr/>
          </p:nvSpPr>
          <p:spPr bwMode="auto">
            <a:xfrm>
              <a:off x="1259" y="1639"/>
              <a:ext cx="1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0</a:t>
              </a:r>
            </a:p>
          </p:txBody>
        </p:sp>
        <p:sp>
          <p:nvSpPr>
            <p:cNvPr id="20523" name="Text Box 17"/>
            <p:cNvSpPr txBox="1">
              <a:spLocks noChangeArrowheads="1"/>
            </p:cNvSpPr>
            <p:nvPr/>
          </p:nvSpPr>
          <p:spPr bwMode="auto">
            <a:xfrm>
              <a:off x="1211" y="1096"/>
              <a:ext cx="2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50</a:t>
              </a:r>
            </a:p>
          </p:txBody>
        </p:sp>
        <p:sp>
          <p:nvSpPr>
            <p:cNvPr id="20524" name="Text Box 18"/>
            <p:cNvSpPr txBox="1">
              <a:spLocks noChangeArrowheads="1"/>
            </p:cNvSpPr>
            <p:nvPr/>
          </p:nvSpPr>
          <p:spPr bwMode="auto">
            <a:xfrm>
              <a:off x="2459" y="1712"/>
              <a:ext cx="115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FFFFFF"/>
                  </a:solidFill>
                  <a:latin typeface="Times" pitchFamily="18" charset="0"/>
                </a:rPr>
                <a:t>T  i  m  e</a:t>
              </a:r>
            </a:p>
          </p:txBody>
        </p:sp>
      </p:grpSp>
      <p:grpSp>
        <p:nvGrpSpPr>
          <p:cNvPr id="20485" name="Group 19"/>
          <p:cNvGrpSpPr>
            <a:grpSpLocks/>
          </p:cNvGrpSpPr>
          <p:nvPr/>
        </p:nvGrpSpPr>
        <p:grpSpPr bwMode="auto">
          <a:xfrm>
            <a:off x="3592513" y="1038225"/>
            <a:ext cx="1447800" cy="1123950"/>
            <a:chOff x="2263" y="654"/>
            <a:chExt cx="912" cy="708"/>
          </a:xfrm>
        </p:grpSpPr>
        <p:sp>
          <p:nvSpPr>
            <p:cNvPr id="20507" name="Line 20"/>
            <p:cNvSpPr>
              <a:spLocks noChangeShapeType="1"/>
            </p:cNvSpPr>
            <p:nvPr/>
          </p:nvSpPr>
          <p:spPr bwMode="auto">
            <a:xfrm>
              <a:off x="2263" y="654"/>
              <a:ext cx="244" cy="48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08" name="Line 21"/>
            <p:cNvSpPr>
              <a:spLocks noChangeShapeType="1"/>
            </p:cNvSpPr>
            <p:nvPr/>
          </p:nvSpPr>
          <p:spPr bwMode="auto">
            <a:xfrm>
              <a:off x="2493" y="1132"/>
              <a:ext cx="60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0509" name="Text Box 22"/>
            <p:cNvSpPr txBox="1">
              <a:spLocks noChangeArrowheads="1"/>
            </p:cNvSpPr>
            <p:nvPr/>
          </p:nvSpPr>
          <p:spPr bwMode="auto">
            <a:xfrm>
              <a:off x="2459" y="768"/>
              <a:ext cx="71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Annealing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Primers</a:t>
              </a:r>
            </a:p>
          </p:txBody>
        </p:sp>
        <p:sp>
          <p:nvSpPr>
            <p:cNvPr id="20510" name="Text Box 23"/>
            <p:cNvSpPr txBox="1">
              <a:spLocks noChangeArrowheads="1"/>
            </p:cNvSpPr>
            <p:nvPr/>
          </p:nvSpPr>
          <p:spPr bwMode="auto">
            <a:xfrm>
              <a:off x="2603" y="1131"/>
              <a:ext cx="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50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</p:grpSp>
      <p:grpSp>
        <p:nvGrpSpPr>
          <p:cNvPr id="20486" name="Group 24"/>
          <p:cNvGrpSpPr>
            <a:grpSpLocks/>
          </p:cNvGrpSpPr>
          <p:nvPr/>
        </p:nvGrpSpPr>
        <p:grpSpPr bwMode="auto">
          <a:xfrm>
            <a:off x="3352800" y="4038600"/>
            <a:ext cx="3130550" cy="1600200"/>
            <a:chOff x="2112" y="2544"/>
            <a:chExt cx="1972" cy="1008"/>
          </a:xfrm>
        </p:grpSpPr>
        <p:grpSp>
          <p:nvGrpSpPr>
            <p:cNvPr id="20487" name="Group 25"/>
            <p:cNvGrpSpPr>
              <a:grpSpLocks/>
            </p:cNvGrpSpPr>
            <p:nvPr/>
          </p:nvGrpSpPr>
          <p:grpSpPr bwMode="auto">
            <a:xfrm>
              <a:off x="2112" y="3380"/>
              <a:ext cx="1972" cy="172"/>
              <a:chOff x="2112" y="3271"/>
              <a:chExt cx="1972" cy="172"/>
            </a:xfrm>
          </p:grpSpPr>
          <p:sp>
            <p:nvSpPr>
              <p:cNvPr id="20501" name="Line 26"/>
              <p:cNvSpPr>
                <a:spLocks noChangeShapeType="1"/>
              </p:cNvSpPr>
              <p:nvPr/>
            </p:nvSpPr>
            <p:spPr bwMode="auto">
              <a:xfrm flipH="1">
                <a:off x="2256" y="3326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2" name="Line 27"/>
              <p:cNvSpPr>
                <a:spLocks noChangeShapeType="1"/>
              </p:cNvSpPr>
              <p:nvPr/>
            </p:nvSpPr>
            <p:spPr bwMode="auto">
              <a:xfrm flipH="1">
                <a:off x="2688" y="3326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Text Box 28"/>
              <p:cNvSpPr txBox="1">
                <a:spLocks noChangeArrowheads="1"/>
              </p:cNvSpPr>
              <p:nvPr/>
            </p:nvSpPr>
            <p:spPr bwMode="auto">
              <a:xfrm>
                <a:off x="3888" y="3271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0504" name="Text Box 29"/>
              <p:cNvSpPr txBox="1">
                <a:spLocks noChangeArrowheads="1"/>
              </p:cNvSpPr>
              <p:nvPr/>
            </p:nvSpPr>
            <p:spPr bwMode="auto">
              <a:xfrm>
                <a:off x="2112" y="3271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0505" name="Line 30"/>
              <p:cNvSpPr>
                <a:spLocks noChangeShapeType="1"/>
              </p:cNvSpPr>
              <p:nvPr/>
            </p:nvSpPr>
            <p:spPr bwMode="auto">
              <a:xfrm flipH="1">
                <a:off x="2688" y="332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Line 31"/>
              <p:cNvSpPr>
                <a:spLocks noChangeShapeType="1"/>
              </p:cNvSpPr>
              <p:nvPr/>
            </p:nvSpPr>
            <p:spPr bwMode="auto">
              <a:xfrm flipH="1">
                <a:off x="3552" y="332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8" name="Group 32"/>
            <p:cNvGrpSpPr>
              <a:grpSpLocks/>
            </p:cNvGrpSpPr>
            <p:nvPr/>
          </p:nvGrpSpPr>
          <p:grpSpPr bwMode="auto">
            <a:xfrm>
              <a:off x="2112" y="2544"/>
              <a:ext cx="1972" cy="172"/>
              <a:chOff x="2112" y="3105"/>
              <a:chExt cx="1972" cy="172"/>
            </a:xfrm>
          </p:grpSpPr>
          <p:sp>
            <p:nvSpPr>
              <p:cNvPr id="20495" name="Line 33"/>
              <p:cNvSpPr>
                <a:spLocks noChangeShapeType="1"/>
              </p:cNvSpPr>
              <p:nvPr/>
            </p:nvSpPr>
            <p:spPr bwMode="auto">
              <a:xfrm flipH="1">
                <a:off x="2256" y="3215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6" name="Line 34"/>
              <p:cNvSpPr>
                <a:spLocks noChangeShapeType="1"/>
              </p:cNvSpPr>
              <p:nvPr/>
            </p:nvSpPr>
            <p:spPr bwMode="auto">
              <a:xfrm flipH="1">
                <a:off x="2688" y="3215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7" name="Text Box 35"/>
              <p:cNvSpPr txBox="1">
                <a:spLocks noChangeArrowheads="1"/>
              </p:cNvSpPr>
              <p:nvPr/>
            </p:nvSpPr>
            <p:spPr bwMode="auto">
              <a:xfrm>
                <a:off x="3888" y="3105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0498" name="Text Box 36"/>
              <p:cNvSpPr txBox="1">
                <a:spLocks noChangeArrowheads="1"/>
              </p:cNvSpPr>
              <p:nvPr/>
            </p:nvSpPr>
            <p:spPr bwMode="auto">
              <a:xfrm>
                <a:off x="2112" y="3105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0499" name="Line 37"/>
              <p:cNvSpPr>
                <a:spLocks noChangeShapeType="1"/>
              </p:cNvSpPr>
              <p:nvPr/>
            </p:nvSpPr>
            <p:spPr bwMode="auto">
              <a:xfrm flipH="1">
                <a:off x="3552" y="321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0" name="Line 38"/>
              <p:cNvSpPr>
                <a:spLocks noChangeShapeType="1"/>
              </p:cNvSpPr>
              <p:nvPr/>
            </p:nvSpPr>
            <p:spPr bwMode="auto">
              <a:xfrm flipH="1">
                <a:off x="2688" y="321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89" name="Group 39"/>
            <p:cNvGrpSpPr>
              <a:grpSpLocks/>
            </p:cNvGrpSpPr>
            <p:nvPr/>
          </p:nvGrpSpPr>
          <p:grpSpPr bwMode="auto">
            <a:xfrm>
              <a:off x="2544" y="2688"/>
              <a:ext cx="288" cy="173"/>
              <a:chOff x="2546" y="2386"/>
              <a:chExt cx="288" cy="173"/>
            </a:xfrm>
          </p:grpSpPr>
          <p:sp>
            <p:nvSpPr>
              <p:cNvPr id="20493" name="Text Box 40"/>
              <p:cNvSpPr txBox="1">
                <a:spLocks noChangeArrowheads="1"/>
              </p:cNvSpPr>
              <p:nvPr/>
            </p:nvSpPr>
            <p:spPr bwMode="auto">
              <a:xfrm>
                <a:off x="2546" y="238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0494" name="Line 41"/>
              <p:cNvSpPr>
                <a:spLocks noChangeShapeType="1"/>
              </p:cNvSpPr>
              <p:nvPr/>
            </p:nvSpPr>
            <p:spPr bwMode="auto">
              <a:xfrm flipH="1">
                <a:off x="2686" y="2497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90" name="Group 42"/>
            <p:cNvGrpSpPr>
              <a:grpSpLocks/>
            </p:cNvGrpSpPr>
            <p:nvPr/>
          </p:nvGrpSpPr>
          <p:grpSpPr bwMode="auto">
            <a:xfrm>
              <a:off x="3546" y="3216"/>
              <a:ext cx="292" cy="173"/>
              <a:chOff x="3554" y="3826"/>
              <a:chExt cx="292" cy="173"/>
            </a:xfrm>
          </p:grpSpPr>
          <p:sp>
            <p:nvSpPr>
              <p:cNvPr id="20491" name="Text Box 43"/>
              <p:cNvSpPr txBox="1">
                <a:spLocks noChangeArrowheads="1"/>
              </p:cNvSpPr>
              <p:nvPr/>
            </p:nvSpPr>
            <p:spPr bwMode="auto">
              <a:xfrm>
                <a:off x="3650" y="382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0492" name="Line 44"/>
              <p:cNvSpPr>
                <a:spLocks noChangeShapeType="1"/>
              </p:cNvSpPr>
              <p:nvPr/>
            </p:nvSpPr>
            <p:spPr bwMode="auto">
              <a:xfrm flipH="1">
                <a:off x="3554" y="393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83271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sp>
          <p:nvSpPr>
            <p:cNvPr id="21541" name="Line 5"/>
            <p:cNvSpPr>
              <a:spLocks noChangeShapeType="1"/>
            </p:cNvSpPr>
            <p:nvPr/>
          </p:nvSpPr>
          <p:spPr bwMode="auto">
            <a:xfrm flipV="1">
              <a:off x="1499" y="636"/>
              <a:ext cx="338" cy="10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42" name="Text Box 6"/>
            <p:cNvSpPr txBox="1">
              <a:spLocks noChangeArrowheads="1"/>
            </p:cNvSpPr>
            <p:nvPr/>
          </p:nvSpPr>
          <p:spPr bwMode="auto">
            <a:xfrm>
              <a:off x="1739" y="432"/>
              <a:ext cx="57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Melting</a:t>
              </a:r>
            </a:p>
          </p:txBody>
        </p:sp>
        <p:sp>
          <p:nvSpPr>
            <p:cNvPr id="21543" name="Text Box 7"/>
            <p:cNvSpPr txBox="1">
              <a:spLocks noChangeArrowheads="1"/>
            </p:cNvSpPr>
            <p:nvPr/>
          </p:nvSpPr>
          <p:spPr bwMode="auto">
            <a:xfrm>
              <a:off x="1835" y="647"/>
              <a:ext cx="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94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  <p:sp>
          <p:nvSpPr>
            <p:cNvPr id="21544" name="Line 8"/>
            <p:cNvSpPr>
              <a:spLocks noChangeShapeType="1"/>
            </p:cNvSpPr>
            <p:nvPr/>
          </p:nvSpPr>
          <p:spPr bwMode="auto">
            <a:xfrm>
              <a:off x="1825" y="647"/>
              <a:ext cx="45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45" name="Line 9"/>
            <p:cNvSpPr>
              <a:spLocks noChangeShapeType="1"/>
            </p:cNvSpPr>
            <p:nvPr/>
          </p:nvSpPr>
          <p:spPr bwMode="auto">
            <a:xfrm>
              <a:off x="1499" y="589"/>
              <a:ext cx="0" cy="112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46" name="Line 10"/>
            <p:cNvSpPr>
              <a:spLocks noChangeShapeType="1"/>
            </p:cNvSpPr>
            <p:nvPr/>
          </p:nvSpPr>
          <p:spPr bwMode="auto">
            <a:xfrm>
              <a:off x="1499" y="1712"/>
              <a:ext cx="33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47" name="Text Box 11"/>
            <p:cNvSpPr txBox="1">
              <a:spLocks noChangeArrowheads="1"/>
            </p:cNvSpPr>
            <p:nvPr/>
          </p:nvSpPr>
          <p:spPr bwMode="auto">
            <a:xfrm rot="-5400000">
              <a:off x="351" y="780"/>
              <a:ext cx="1259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FFFFFF"/>
                  </a:solidFill>
                  <a:latin typeface="Times" pitchFamily="18" charset="0"/>
                </a:rPr>
                <a:t>Temperature</a:t>
              </a:r>
            </a:p>
          </p:txBody>
        </p:sp>
        <p:sp>
          <p:nvSpPr>
            <p:cNvPr id="21548" name="Line 12"/>
            <p:cNvSpPr>
              <a:spLocks noChangeShapeType="1"/>
            </p:cNvSpPr>
            <p:nvPr/>
          </p:nvSpPr>
          <p:spPr bwMode="auto">
            <a:xfrm flipH="1">
              <a:off x="1403" y="116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49" name="Line 13"/>
            <p:cNvSpPr>
              <a:spLocks noChangeShapeType="1"/>
            </p:cNvSpPr>
            <p:nvPr/>
          </p:nvSpPr>
          <p:spPr bwMode="auto">
            <a:xfrm flipH="1">
              <a:off x="1403" y="1712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50" name="Line 14"/>
            <p:cNvSpPr>
              <a:spLocks noChangeShapeType="1"/>
            </p:cNvSpPr>
            <p:nvPr/>
          </p:nvSpPr>
          <p:spPr bwMode="auto">
            <a:xfrm flipH="1">
              <a:off x="1403" y="589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51" name="Text Box 15"/>
            <p:cNvSpPr txBox="1">
              <a:spLocks noChangeArrowheads="1"/>
            </p:cNvSpPr>
            <p:nvPr/>
          </p:nvSpPr>
          <p:spPr bwMode="auto">
            <a:xfrm>
              <a:off x="1163" y="517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100</a:t>
              </a:r>
            </a:p>
          </p:txBody>
        </p:sp>
        <p:sp>
          <p:nvSpPr>
            <p:cNvPr id="21552" name="Text Box 16"/>
            <p:cNvSpPr txBox="1">
              <a:spLocks noChangeArrowheads="1"/>
            </p:cNvSpPr>
            <p:nvPr/>
          </p:nvSpPr>
          <p:spPr bwMode="auto">
            <a:xfrm>
              <a:off x="1259" y="1639"/>
              <a:ext cx="18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0</a:t>
              </a:r>
            </a:p>
          </p:txBody>
        </p:sp>
        <p:sp>
          <p:nvSpPr>
            <p:cNvPr id="21553" name="Text Box 17"/>
            <p:cNvSpPr txBox="1">
              <a:spLocks noChangeArrowheads="1"/>
            </p:cNvSpPr>
            <p:nvPr/>
          </p:nvSpPr>
          <p:spPr bwMode="auto">
            <a:xfrm>
              <a:off x="1211" y="1096"/>
              <a:ext cx="24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FFFFFF"/>
                  </a:solidFill>
                  <a:latin typeface="Times" pitchFamily="18" charset="0"/>
                </a:rPr>
                <a:t>50</a:t>
              </a:r>
            </a:p>
          </p:txBody>
        </p:sp>
        <p:sp>
          <p:nvSpPr>
            <p:cNvPr id="21554" name="Text Box 18"/>
            <p:cNvSpPr txBox="1">
              <a:spLocks noChangeArrowheads="1"/>
            </p:cNvSpPr>
            <p:nvPr/>
          </p:nvSpPr>
          <p:spPr bwMode="auto">
            <a:xfrm>
              <a:off x="2459" y="1712"/>
              <a:ext cx="115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FFFFFF"/>
                  </a:solidFill>
                  <a:latin typeface="Times" pitchFamily="18" charset="0"/>
                </a:rPr>
                <a:t>T  i  m  e</a:t>
              </a:r>
            </a:p>
          </p:txBody>
        </p:sp>
      </p:grpSp>
      <p:grpSp>
        <p:nvGrpSpPr>
          <p:cNvPr id="21509" name="Group 19"/>
          <p:cNvGrpSpPr>
            <a:grpSpLocks/>
          </p:cNvGrpSpPr>
          <p:nvPr/>
        </p:nvGrpSpPr>
        <p:grpSpPr bwMode="auto">
          <a:xfrm>
            <a:off x="3592513" y="1038225"/>
            <a:ext cx="1447800" cy="1123950"/>
            <a:chOff x="2263" y="654"/>
            <a:chExt cx="912" cy="708"/>
          </a:xfrm>
        </p:grpSpPr>
        <p:sp>
          <p:nvSpPr>
            <p:cNvPr id="21537" name="Line 20"/>
            <p:cNvSpPr>
              <a:spLocks noChangeShapeType="1"/>
            </p:cNvSpPr>
            <p:nvPr/>
          </p:nvSpPr>
          <p:spPr bwMode="auto">
            <a:xfrm>
              <a:off x="2263" y="654"/>
              <a:ext cx="244" cy="48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38" name="Line 21"/>
            <p:cNvSpPr>
              <a:spLocks noChangeShapeType="1"/>
            </p:cNvSpPr>
            <p:nvPr/>
          </p:nvSpPr>
          <p:spPr bwMode="auto">
            <a:xfrm>
              <a:off x="2493" y="1132"/>
              <a:ext cx="60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1539" name="Text Box 22"/>
            <p:cNvSpPr txBox="1">
              <a:spLocks noChangeArrowheads="1"/>
            </p:cNvSpPr>
            <p:nvPr/>
          </p:nvSpPr>
          <p:spPr bwMode="auto">
            <a:xfrm>
              <a:off x="2459" y="768"/>
              <a:ext cx="716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Annealing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Primers</a:t>
              </a:r>
            </a:p>
          </p:txBody>
        </p:sp>
        <p:sp>
          <p:nvSpPr>
            <p:cNvPr id="21540" name="Text Box 23"/>
            <p:cNvSpPr txBox="1">
              <a:spLocks noChangeArrowheads="1"/>
            </p:cNvSpPr>
            <p:nvPr/>
          </p:nvSpPr>
          <p:spPr bwMode="auto">
            <a:xfrm>
              <a:off x="2603" y="1131"/>
              <a:ext cx="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50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</p:grpSp>
      <p:grpSp>
        <p:nvGrpSpPr>
          <p:cNvPr id="21510" name="Group 24"/>
          <p:cNvGrpSpPr>
            <a:grpSpLocks/>
          </p:cNvGrpSpPr>
          <p:nvPr/>
        </p:nvGrpSpPr>
        <p:grpSpPr bwMode="auto">
          <a:xfrm>
            <a:off x="3352800" y="4038600"/>
            <a:ext cx="3130550" cy="1600200"/>
            <a:chOff x="2112" y="2544"/>
            <a:chExt cx="1972" cy="1008"/>
          </a:xfrm>
        </p:grpSpPr>
        <p:grpSp>
          <p:nvGrpSpPr>
            <p:cNvPr id="21517" name="Group 25"/>
            <p:cNvGrpSpPr>
              <a:grpSpLocks/>
            </p:cNvGrpSpPr>
            <p:nvPr/>
          </p:nvGrpSpPr>
          <p:grpSpPr bwMode="auto">
            <a:xfrm>
              <a:off x="2112" y="3380"/>
              <a:ext cx="1972" cy="172"/>
              <a:chOff x="2112" y="3271"/>
              <a:chExt cx="1972" cy="172"/>
            </a:xfrm>
          </p:grpSpPr>
          <p:sp>
            <p:nvSpPr>
              <p:cNvPr id="21531" name="Line 26"/>
              <p:cNvSpPr>
                <a:spLocks noChangeShapeType="1"/>
              </p:cNvSpPr>
              <p:nvPr/>
            </p:nvSpPr>
            <p:spPr bwMode="auto">
              <a:xfrm flipH="1">
                <a:off x="2256" y="3326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2" name="Line 27"/>
              <p:cNvSpPr>
                <a:spLocks noChangeShapeType="1"/>
              </p:cNvSpPr>
              <p:nvPr/>
            </p:nvSpPr>
            <p:spPr bwMode="auto">
              <a:xfrm flipH="1">
                <a:off x="2688" y="3326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3" name="Text Box 28"/>
              <p:cNvSpPr txBox="1">
                <a:spLocks noChangeArrowheads="1"/>
              </p:cNvSpPr>
              <p:nvPr/>
            </p:nvSpPr>
            <p:spPr bwMode="auto">
              <a:xfrm>
                <a:off x="3888" y="3271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1534" name="Text Box 29"/>
              <p:cNvSpPr txBox="1">
                <a:spLocks noChangeArrowheads="1"/>
              </p:cNvSpPr>
              <p:nvPr/>
            </p:nvSpPr>
            <p:spPr bwMode="auto">
              <a:xfrm>
                <a:off x="2112" y="3271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1535" name="Line 30"/>
              <p:cNvSpPr>
                <a:spLocks noChangeShapeType="1"/>
              </p:cNvSpPr>
              <p:nvPr/>
            </p:nvSpPr>
            <p:spPr bwMode="auto">
              <a:xfrm flipH="1">
                <a:off x="2688" y="332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6" name="Line 31"/>
              <p:cNvSpPr>
                <a:spLocks noChangeShapeType="1"/>
              </p:cNvSpPr>
              <p:nvPr/>
            </p:nvSpPr>
            <p:spPr bwMode="auto">
              <a:xfrm flipH="1">
                <a:off x="3552" y="332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8" name="Group 32"/>
            <p:cNvGrpSpPr>
              <a:grpSpLocks/>
            </p:cNvGrpSpPr>
            <p:nvPr/>
          </p:nvGrpSpPr>
          <p:grpSpPr bwMode="auto">
            <a:xfrm>
              <a:off x="2112" y="2544"/>
              <a:ext cx="1972" cy="172"/>
              <a:chOff x="2112" y="3105"/>
              <a:chExt cx="1972" cy="172"/>
            </a:xfrm>
          </p:grpSpPr>
          <p:sp>
            <p:nvSpPr>
              <p:cNvPr id="21525" name="Line 33"/>
              <p:cNvSpPr>
                <a:spLocks noChangeShapeType="1"/>
              </p:cNvSpPr>
              <p:nvPr/>
            </p:nvSpPr>
            <p:spPr bwMode="auto">
              <a:xfrm flipH="1">
                <a:off x="2256" y="3215"/>
                <a:ext cx="1680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6" name="Line 34"/>
              <p:cNvSpPr>
                <a:spLocks noChangeShapeType="1"/>
              </p:cNvSpPr>
              <p:nvPr/>
            </p:nvSpPr>
            <p:spPr bwMode="auto">
              <a:xfrm flipH="1">
                <a:off x="2688" y="3215"/>
                <a:ext cx="1008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7" name="Text Box 35"/>
              <p:cNvSpPr txBox="1">
                <a:spLocks noChangeArrowheads="1"/>
              </p:cNvSpPr>
              <p:nvPr/>
            </p:nvSpPr>
            <p:spPr bwMode="auto">
              <a:xfrm>
                <a:off x="3888" y="3105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1528" name="Text Box 36"/>
              <p:cNvSpPr txBox="1">
                <a:spLocks noChangeArrowheads="1"/>
              </p:cNvSpPr>
              <p:nvPr/>
            </p:nvSpPr>
            <p:spPr bwMode="auto">
              <a:xfrm>
                <a:off x="2112" y="3105"/>
                <a:ext cx="196" cy="1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0000"/>
                    </a:solidFill>
                    <a:latin typeface="Times" pitchFamily="18" charset="0"/>
                  </a:rPr>
                  <a:t>3’</a:t>
                </a:r>
              </a:p>
            </p:txBody>
          </p:sp>
          <p:sp>
            <p:nvSpPr>
              <p:cNvPr id="21529" name="Line 37"/>
              <p:cNvSpPr>
                <a:spLocks noChangeShapeType="1"/>
              </p:cNvSpPr>
              <p:nvPr/>
            </p:nvSpPr>
            <p:spPr bwMode="auto">
              <a:xfrm flipH="1">
                <a:off x="3552" y="321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0" name="Line 38"/>
              <p:cNvSpPr>
                <a:spLocks noChangeShapeType="1"/>
              </p:cNvSpPr>
              <p:nvPr/>
            </p:nvSpPr>
            <p:spPr bwMode="auto">
              <a:xfrm flipH="1">
                <a:off x="2688" y="3215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9" name="Group 39"/>
            <p:cNvGrpSpPr>
              <a:grpSpLocks/>
            </p:cNvGrpSpPr>
            <p:nvPr/>
          </p:nvGrpSpPr>
          <p:grpSpPr bwMode="auto">
            <a:xfrm>
              <a:off x="2544" y="2688"/>
              <a:ext cx="288" cy="173"/>
              <a:chOff x="2546" y="2386"/>
              <a:chExt cx="288" cy="173"/>
            </a:xfrm>
          </p:grpSpPr>
          <p:sp>
            <p:nvSpPr>
              <p:cNvPr id="21523" name="Text Box 40"/>
              <p:cNvSpPr txBox="1">
                <a:spLocks noChangeArrowheads="1"/>
              </p:cNvSpPr>
              <p:nvPr/>
            </p:nvSpPr>
            <p:spPr bwMode="auto">
              <a:xfrm>
                <a:off x="2546" y="238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1524" name="Line 41"/>
              <p:cNvSpPr>
                <a:spLocks noChangeShapeType="1"/>
              </p:cNvSpPr>
              <p:nvPr/>
            </p:nvSpPr>
            <p:spPr bwMode="auto">
              <a:xfrm flipH="1">
                <a:off x="2686" y="2497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0" name="Group 42"/>
            <p:cNvGrpSpPr>
              <a:grpSpLocks/>
            </p:cNvGrpSpPr>
            <p:nvPr/>
          </p:nvGrpSpPr>
          <p:grpSpPr bwMode="auto">
            <a:xfrm>
              <a:off x="3546" y="3216"/>
              <a:ext cx="292" cy="173"/>
              <a:chOff x="3554" y="3826"/>
              <a:chExt cx="292" cy="173"/>
            </a:xfrm>
          </p:grpSpPr>
          <p:sp>
            <p:nvSpPr>
              <p:cNvPr id="21521" name="Text Box 43"/>
              <p:cNvSpPr txBox="1">
                <a:spLocks noChangeArrowheads="1"/>
              </p:cNvSpPr>
              <p:nvPr/>
            </p:nvSpPr>
            <p:spPr bwMode="auto">
              <a:xfrm>
                <a:off x="3650" y="3826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1522" name="Line 44"/>
              <p:cNvSpPr>
                <a:spLocks noChangeShapeType="1"/>
              </p:cNvSpPr>
              <p:nvPr/>
            </p:nvSpPr>
            <p:spPr bwMode="auto">
              <a:xfrm flipH="1">
                <a:off x="3554" y="3936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891088" y="1108075"/>
            <a:ext cx="1177925" cy="693738"/>
            <a:chOff x="2830" y="672"/>
            <a:chExt cx="742" cy="580"/>
          </a:xfrm>
        </p:grpSpPr>
        <p:grpSp>
          <p:nvGrpSpPr>
            <p:cNvPr id="21512" name="Group 46"/>
            <p:cNvGrpSpPr>
              <a:grpSpLocks/>
            </p:cNvGrpSpPr>
            <p:nvPr/>
          </p:nvGrpSpPr>
          <p:grpSpPr bwMode="auto">
            <a:xfrm>
              <a:off x="2830" y="902"/>
              <a:ext cx="680" cy="350"/>
              <a:chOff x="2830" y="902"/>
              <a:chExt cx="680" cy="350"/>
            </a:xfrm>
          </p:grpSpPr>
          <p:sp>
            <p:nvSpPr>
              <p:cNvPr id="21515" name="Line 47"/>
              <p:cNvSpPr>
                <a:spLocks noChangeShapeType="1"/>
              </p:cNvSpPr>
              <p:nvPr/>
            </p:nvSpPr>
            <p:spPr bwMode="auto">
              <a:xfrm flipV="1">
                <a:off x="2830" y="902"/>
                <a:ext cx="102" cy="35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6" name="Line 48"/>
              <p:cNvSpPr>
                <a:spLocks noChangeShapeType="1"/>
              </p:cNvSpPr>
              <p:nvPr/>
            </p:nvSpPr>
            <p:spPr bwMode="auto">
              <a:xfrm flipV="1">
                <a:off x="2918" y="912"/>
                <a:ext cx="592" cy="0"/>
              </a:xfrm>
              <a:prstGeom prst="line">
                <a:avLst/>
              </a:prstGeom>
              <a:noFill/>
              <a:ln w="57150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13" name="Text Box 49"/>
            <p:cNvSpPr txBox="1">
              <a:spLocks noChangeArrowheads="1"/>
            </p:cNvSpPr>
            <p:nvPr/>
          </p:nvSpPr>
          <p:spPr bwMode="auto">
            <a:xfrm>
              <a:off x="2880" y="672"/>
              <a:ext cx="692" cy="3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Extension</a:t>
              </a:r>
            </a:p>
          </p:txBody>
        </p:sp>
        <p:sp>
          <p:nvSpPr>
            <p:cNvPr id="21514" name="Text Box 50"/>
            <p:cNvSpPr txBox="1">
              <a:spLocks noChangeArrowheads="1"/>
            </p:cNvSpPr>
            <p:nvPr/>
          </p:nvSpPr>
          <p:spPr bwMode="auto">
            <a:xfrm>
              <a:off x="3024" y="912"/>
              <a:ext cx="440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72 </a:t>
              </a:r>
              <a:r>
                <a:rPr lang="en-US" baseline="30000">
                  <a:solidFill>
                    <a:srgbClr val="FFFFFF"/>
                  </a:solidFill>
                  <a:latin typeface="Times" pitchFamily="18" charset="0"/>
                </a:rPr>
                <a:t>o</a:t>
              </a:r>
              <a:r>
                <a:rPr lang="en-US">
                  <a:solidFill>
                    <a:srgbClr val="FFFFFF"/>
                  </a:solidFill>
                  <a:latin typeface="Times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4627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295400" y="457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296988" y="498475"/>
            <a:ext cx="6340475" cy="2860675"/>
            <a:chOff x="817" y="314"/>
            <a:chExt cx="3994" cy="1802"/>
          </a:xfrm>
        </p:grpSpPr>
        <p:grpSp>
          <p:nvGrpSpPr>
            <p:cNvPr id="22558" name="Group 5"/>
            <p:cNvGrpSpPr>
              <a:grpSpLocks/>
            </p:cNvGrpSpPr>
            <p:nvPr/>
          </p:nvGrpSpPr>
          <p:grpSpPr bwMode="auto">
            <a:xfrm>
              <a:off x="817" y="314"/>
              <a:ext cx="3994" cy="1802"/>
              <a:chOff x="817" y="314"/>
              <a:chExt cx="3994" cy="1802"/>
            </a:xfrm>
          </p:grpSpPr>
          <p:sp>
            <p:nvSpPr>
              <p:cNvPr id="22570" name="Line 6"/>
              <p:cNvSpPr>
                <a:spLocks noChangeShapeType="1"/>
              </p:cNvSpPr>
              <p:nvPr/>
            </p:nvSpPr>
            <p:spPr bwMode="auto">
              <a:xfrm flipV="1">
                <a:off x="1499" y="636"/>
                <a:ext cx="338" cy="10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1" name="Text Box 7"/>
              <p:cNvSpPr txBox="1">
                <a:spLocks noChangeArrowheads="1"/>
              </p:cNvSpPr>
              <p:nvPr/>
            </p:nvSpPr>
            <p:spPr bwMode="auto">
              <a:xfrm>
                <a:off x="1739" y="432"/>
                <a:ext cx="5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Melting</a:t>
                </a:r>
              </a:p>
            </p:txBody>
          </p:sp>
          <p:sp>
            <p:nvSpPr>
              <p:cNvPr id="22572" name="Text Box 8"/>
              <p:cNvSpPr txBox="1">
                <a:spLocks noChangeArrowheads="1"/>
              </p:cNvSpPr>
              <p:nvPr/>
            </p:nvSpPr>
            <p:spPr bwMode="auto">
              <a:xfrm>
                <a:off x="1835" y="647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94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  <p:sp>
            <p:nvSpPr>
              <p:cNvPr id="22573" name="Line 9"/>
              <p:cNvSpPr>
                <a:spLocks noChangeShapeType="1"/>
              </p:cNvSpPr>
              <p:nvPr/>
            </p:nvSpPr>
            <p:spPr bwMode="auto">
              <a:xfrm>
                <a:off x="1825" y="647"/>
                <a:ext cx="456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4" name="Line 10"/>
              <p:cNvSpPr>
                <a:spLocks noChangeShapeType="1"/>
              </p:cNvSpPr>
              <p:nvPr/>
            </p:nvSpPr>
            <p:spPr bwMode="auto">
              <a:xfrm>
                <a:off x="1499" y="589"/>
                <a:ext cx="0" cy="112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5" name="Line 11"/>
              <p:cNvSpPr>
                <a:spLocks noChangeShapeType="1"/>
              </p:cNvSpPr>
              <p:nvPr/>
            </p:nvSpPr>
            <p:spPr bwMode="auto">
              <a:xfrm>
                <a:off x="1499" y="1712"/>
                <a:ext cx="331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6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51" y="780"/>
                <a:ext cx="125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FFFFFF"/>
                    </a:solidFill>
                    <a:latin typeface="Times" pitchFamily="18" charset="0"/>
                  </a:rPr>
                  <a:t>Temperature</a:t>
                </a:r>
              </a:p>
            </p:txBody>
          </p:sp>
          <p:sp>
            <p:nvSpPr>
              <p:cNvPr id="22577" name="Line 13"/>
              <p:cNvSpPr>
                <a:spLocks noChangeShapeType="1"/>
              </p:cNvSpPr>
              <p:nvPr/>
            </p:nvSpPr>
            <p:spPr bwMode="auto">
              <a:xfrm flipH="1">
                <a:off x="1403" y="116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8" name="Line 14"/>
              <p:cNvSpPr>
                <a:spLocks noChangeShapeType="1"/>
              </p:cNvSpPr>
              <p:nvPr/>
            </p:nvSpPr>
            <p:spPr bwMode="auto">
              <a:xfrm flipH="1">
                <a:off x="1403" y="171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9" name="Line 15"/>
              <p:cNvSpPr>
                <a:spLocks noChangeShapeType="1"/>
              </p:cNvSpPr>
              <p:nvPr/>
            </p:nvSpPr>
            <p:spPr bwMode="auto">
              <a:xfrm flipH="1">
                <a:off x="1403" y="589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0" name="Text Box 16"/>
              <p:cNvSpPr txBox="1">
                <a:spLocks noChangeArrowheads="1"/>
              </p:cNvSpPr>
              <p:nvPr/>
            </p:nvSpPr>
            <p:spPr bwMode="auto">
              <a:xfrm>
                <a:off x="1163" y="517"/>
                <a:ext cx="308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100</a:t>
                </a:r>
              </a:p>
            </p:txBody>
          </p:sp>
          <p:sp>
            <p:nvSpPr>
              <p:cNvPr id="22581" name="Text Box 17"/>
              <p:cNvSpPr txBox="1">
                <a:spLocks noChangeArrowheads="1"/>
              </p:cNvSpPr>
              <p:nvPr/>
            </p:nvSpPr>
            <p:spPr bwMode="auto">
              <a:xfrm>
                <a:off x="1259" y="1639"/>
                <a:ext cx="180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2582" name="Text Box 18"/>
              <p:cNvSpPr txBox="1">
                <a:spLocks noChangeArrowheads="1"/>
              </p:cNvSpPr>
              <p:nvPr/>
            </p:nvSpPr>
            <p:spPr bwMode="auto">
              <a:xfrm>
                <a:off x="1211" y="1096"/>
                <a:ext cx="24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>
                    <a:solidFill>
                      <a:srgbClr val="FFFFFF"/>
                    </a:solidFill>
                    <a:latin typeface="Times" pitchFamily="18" charset="0"/>
                  </a:rPr>
                  <a:t>50</a:t>
                </a:r>
              </a:p>
            </p:txBody>
          </p:sp>
          <p:sp>
            <p:nvSpPr>
              <p:cNvPr id="22583" name="Text Box 19"/>
              <p:cNvSpPr txBox="1">
                <a:spLocks noChangeArrowheads="1"/>
              </p:cNvSpPr>
              <p:nvPr/>
            </p:nvSpPr>
            <p:spPr bwMode="auto">
              <a:xfrm>
                <a:off x="2459" y="1712"/>
                <a:ext cx="115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FFFF"/>
                    </a:solidFill>
                    <a:latin typeface="Times" pitchFamily="18" charset="0"/>
                  </a:rPr>
                  <a:t>T  i  m  e</a:t>
                </a:r>
              </a:p>
            </p:txBody>
          </p:sp>
        </p:grpSp>
        <p:grpSp>
          <p:nvGrpSpPr>
            <p:cNvPr id="22559" name="Group 20"/>
            <p:cNvGrpSpPr>
              <a:grpSpLocks/>
            </p:cNvGrpSpPr>
            <p:nvPr/>
          </p:nvGrpSpPr>
          <p:grpSpPr bwMode="auto">
            <a:xfrm>
              <a:off x="2263" y="654"/>
              <a:ext cx="912" cy="708"/>
              <a:chOff x="2263" y="654"/>
              <a:chExt cx="912" cy="708"/>
            </a:xfrm>
          </p:grpSpPr>
          <p:sp>
            <p:nvSpPr>
              <p:cNvPr id="22566" name="Line 21"/>
              <p:cNvSpPr>
                <a:spLocks noChangeShapeType="1"/>
              </p:cNvSpPr>
              <p:nvPr/>
            </p:nvSpPr>
            <p:spPr bwMode="auto">
              <a:xfrm>
                <a:off x="2263" y="654"/>
                <a:ext cx="244" cy="486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7" name="Line 22"/>
              <p:cNvSpPr>
                <a:spLocks noChangeShapeType="1"/>
              </p:cNvSpPr>
              <p:nvPr/>
            </p:nvSpPr>
            <p:spPr bwMode="auto">
              <a:xfrm>
                <a:off x="2493" y="1132"/>
                <a:ext cx="602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8" name="Text Box 23"/>
              <p:cNvSpPr txBox="1">
                <a:spLocks noChangeArrowheads="1"/>
              </p:cNvSpPr>
              <p:nvPr/>
            </p:nvSpPr>
            <p:spPr bwMode="auto">
              <a:xfrm>
                <a:off x="2459" y="768"/>
                <a:ext cx="716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Annealing</a:t>
                </a:r>
              </a:p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Primers</a:t>
                </a:r>
              </a:p>
            </p:txBody>
          </p:sp>
          <p:sp>
            <p:nvSpPr>
              <p:cNvPr id="22569" name="Text Box 24"/>
              <p:cNvSpPr txBox="1">
                <a:spLocks noChangeArrowheads="1"/>
              </p:cNvSpPr>
              <p:nvPr/>
            </p:nvSpPr>
            <p:spPr bwMode="auto">
              <a:xfrm>
                <a:off x="2603" y="1131"/>
                <a:ext cx="44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50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  <p:grpSp>
          <p:nvGrpSpPr>
            <p:cNvPr id="22560" name="Group 25"/>
            <p:cNvGrpSpPr>
              <a:grpSpLocks/>
            </p:cNvGrpSpPr>
            <p:nvPr/>
          </p:nvGrpSpPr>
          <p:grpSpPr bwMode="auto">
            <a:xfrm>
              <a:off x="3081" y="698"/>
              <a:ext cx="742" cy="437"/>
              <a:chOff x="2830" y="672"/>
              <a:chExt cx="742" cy="580"/>
            </a:xfrm>
          </p:grpSpPr>
          <p:grpSp>
            <p:nvGrpSpPr>
              <p:cNvPr id="22561" name="Group 26"/>
              <p:cNvGrpSpPr>
                <a:grpSpLocks/>
              </p:cNvGrpSpPr>
              <p:nvPr/>
            </p:nvGrpSpPr>
            <p:grpSpPr bwMode="auto">
              <a:xfrm>
                <a:off x="2830" y="902"/>
                <a:ext cx="680" cy="350"/>
                <a:chOff x="2830" y="902"/>
                <a:chExt cx="680" cy="350"/>
              </a:xfrm>
            </p:grpSpPr>
            <p:sp>
              <p:nvSpPr>
                <p:cNvPr id="22564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30" y="902"/>
                  <a:ext cx="102" cy="35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6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918" y="912"/>
                  <a:ext cx="592" cy="0"/>
                </a:xfrm>
                <a:prstGeom prst="line">
                  <a:avLst/>
                </a:prstGeom>
                <a:noFill/>
                <a:ln w="57150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ar-SA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62" name="Text Box 29"/>
              <p:cNvSpPr txBox="1">
                <a:spLocks noChangeArrowheads="1"/>
              </p:cNvSpPr>
              <p:nvPr/>
            </p:nvSpPr>
            <p:spPr bwMode="auto">
              <a:xfrm>
                <a:off x="2880" y="672"/>
                <a:ext cx="692" cy="3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Extension</a:t>
                </a:r>
              </a:p>
            </p:txBody>
          </p:sp>
          <p:sp>
            <p:nvSpPr>
              <p:cNvPr id="22563" name="Text Box 30"/>
              <p:cNvSpPr txBox="1">
                <a:spLocks noChangeArrowheads="1"/>
              </p:cNvSpPr>
              <p:nvPr/>
            </p:nvSpPr>
            <p:spPr bwMode="auto">
              <a:xfrm>
                <a:off x="3024" y="912"/>
                <a:ext cx="440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72 </a:t>
                </a:r>
                <a:r>
                  <a:rPr lang="en-US" baseline="30000">
                    <a:solidFill>
                      <a:srgbClr val="FFFFFF"/>
                    </a:solidFill>
                    <a:latin typeface="Times" pitchFamily="18" charset="0"/>
                  </a:rPr>
                  <a:t>o</a:t>
                </a:r>
                <a:r>
                  <a:rPr lang="en-US">
                    <a:solidFill>
                      <a:srgbClr val="FFFFFF"/>
                    </a:solidFill>
                    <a:latin typeface="Times" pitchFamily="18" charset="0"/>
                  </a:rPr>
                  <a:t>C</a:t>
                </a:r>
              </a:p>
            </p:txBody>
          </p:sp>
        </p:grpSp>
      </p:grpSp>
      <p:grpSp>
        <p:nvGrpSpPr>
          <p:cNvPr id="22533" name="Group 31"/>
          <p:cNvGrpSpPr>
            <a:grpSpLocks/>
          </p:cNvGrpSpPr>
          <p:nvPr/>
        </p:nvGrpSpPr>
        <p:grpSpPr bwMode="auto">
          <a:xfrm>
            <a:off x="3352800" y="4038600"/>
            <a:ext cx="3130550" cy="1600200"/>
            <a:chOff x="2112" y="2544"/>
            <a:chExt cx="1972" cy="1008"/>
          </a:xfrm>
        </p:grpSpPr>
        <p:sp>
          <p:nvSpPr>
            <p:cNvPr id="22534" name="Line 32"/>
            <p:cNvSpPr>
              <a:spLocks noChangeShapeType="1"/>
            </p:cNvSpPr>
            <p:nvPr/>
          </p:nvSpPr>
          <p:spPr bwMode="auto">
            <a:xfrm flipH="1">
              <a:off x="2256" y="3435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35" name="Line 33"/>
            <p:cNvSpPr>
              <a:spLocks noChangeShapeType="1"/>
            </p:cNvSpPr>
            <p:nvPr/>
          </p:nvSpPr>
          <p:spPr bwMode="auto">
            <a:xfrm flipH="1">
              <a:off x="2688" y="3435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36" name="Text Box 34"/>
            <p:cNvSpPr txBox="1">
              <a:spLocks noChangeArrowheads="1"/>
            </p:cNvSpPr>
            <p:nvPr/>
          </p:nvSpPr>
          <p:spPr bwMode="auto">
            <a:xfrm>
              <a:off x="3888" y="3380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2537" name="Text Box 35"/>
            <p:cNvSpPr txBox="1">
              <a:spLocks noChangeArrowheads="1"/>
            </p:cNvSpPr>
            <p:nvPr/>
          </p:nvSpPr>
          <p:spPr bwMode="auto">
            <a:xfrm>
              <a:off x="2112" y="3380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2538" name="Line 36"/>
            <p:cNvSpPr>
              <a:spLocks noChangeShapeType="1"/>
            </p:cNvSpPr>
            <p:nvPr/>
          </p:nvSpPr>
          <p:spPr bwMode="auto">
            <a:xfrm flipH="1">
              <a:off x="2688" y="3435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39" name="Line 37"/>
            <p:cNvSpPr>
              <a:spLocks noChangeShapeType="1"/>
            </p:cNvSpPr>
            <p:nvPr/>
          </p:nvSpPr>
          <p:spPr bwMode="auto">
            <a:xfrm flipH="1">
              <a:off x="3552" y="3435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40" name="Line 38"/>
            <p:cNvSpPr>
              <a:spLocks noChangeShapeType="1"/>
            </p:cNvSpPr>
            <p:nvPr/>
          </p:nvSpPr>
          <p:spPr bwMode="auto">
            <a:xfrm flipH="1">
              <a:off x="2256" y="2654"/>
              <a:ext cx="168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41" name="Line 39"/>
            <p:cNvSpPr>
              <a:spLocks noChangeShapeType="1"/>
            </p:cNvSpPr>
            <p:nvPr/>
          </p:nvSpPr>
          <p:spPr bwMode="auto">
            <a:xfrm flipH="1">
              <a:off x="2688" y="2654"/>
              <a:ext cx="1008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42" name="Text Box 40"/>
            <p:cNvSpPr txBox="1">
              <a:spLocks noChangeArrowheads="1"/>
            </p:cNvSpPr>
            <p:nvPr/>
          </p:nvSpPr>
          <p:spPr bwMode="auto">
            <a:xfrm>
              <a:off x="3888" y="2544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5’</a:t>
              </a:r>
            </a:p>
          </p:txBody>
        </p:sp>
        <p:sp>
          <p:nvSpPr>
            <p:cNvPr id="22543" name="Text Box 41"/>
            <p:cNvSpPr txBox="1">
              <a:spLocks noChangeArrowheads="1"/>
            </p:cNvSpPr>
            <p:nvPr/>
          </p:nvSpPr>
          <p:spPr bwMode="auto">
            <a:xfrm>
              <a:off x="2112" y="2544"/>
              <a:ext cx="196" cy="1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0000"/>
                  </a:solidFill>
                  <a:latin typeface="Times" pitchFamily="18" charset="0"/>
                </a:rPr>
                <a:t>3’</a:t>
              </a:r>
            </a:p>
          </p:txBody>
        </p:sp>
        <p:sp>
          <p:nvSpPr>
            <p:cNvPr id="22544" name="Line 42"/>
            <p:cNvSpPr>
              <a:spLocks noChangeShapeType="1"/>
            </p:cNvSpPr>
            <p:nvPr/>
          </p:nvSpPr>
          <p:spPr bwMode="auto">
            <a:xfrm flipH="1">
              <a:off x="3552" y="2654"/>
              <a:ext cx="144" cy="0"/>
            </a:xfrm>
            <a:prstGeom prst="lin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22545" name="Line 43"/>
            <p:cNvSpPr>
              <a:spLocks noChangeShapeType="1"/>
            </p:cNvSpPr>
            <p:nvPr/>
          </p:nvSpPr>
          <p:spPr bwMode="auto">
            <a:xfrm flipH="1">
              <a:off x="2688" y="2654"/>
              <a:ext cx="14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grpSp>
          <p:nvGrpSpPr>
            <p:cNvPr id="22546" name="Group 44"/>
            <p:cNvGrpSpPr>
              <a:grpSpLocks/>
            </p:cNvGrpSpPr>
            <p:nvPr/>
          </p:nvGrpSpPr>
          <p:grpSpPr bwMode="auto">
            <a:xfrm>
              <a:off x="2544" y="2640"/>
              <a:ext cx="1386" cy="173"/>
              <a:chOff x="576" y="2482"/>
              <a:chExt cx="1386" cy="173"/>
            </a:xfrm>
          </p:grpSpPr>
          <p:sp>
            <p:nvSpPr>
              <p:cNvPr id="22553" name="Line 45"/>
              <p:cNvSpPr>
                <a:spLocks noChangeShapeType="1"/>
              </p:cNvSpPr>
              <p:nvPr/>
            </p:nvSpPr>
            <p:spPr bwMode="auto">
              <a:xfrm>
                <a:off x="858" y="2594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4" name="Line 46"/>
              <p:cNvSpPr>
                <a:spLocks noChangeShapeType="1"/>
              </p:cNvSpPr>
              <p:nvPr/>
            </p:nvSpPr>
            <p:spPr bwMode="auto">
              <a:xfrm flipH="1" flipV="1">
                <a:off x="810" y="2594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5" name="Line 47"/>
              <p:cNvSpPr>
                <a:spLocks noChangeShapeType="1"/>
              </p:cNvSpPr>
              <p:nvPr/>
            </p:nvSpPr>
            <p:spPr bwMode="auto">
              <a:xfrm flipH="1">
                <a:off x="1578" y="2594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6" name="Text Box 48"/>
              <p:cNvSpPr txBox="1">
                <a:spLocks noChangeArrowheads="1"/>
              </p:cNvSpPr>
              <p:nvPr/>
            </p:nvSpPr>
            <p:spPr bwMode="auto">
              <a:xfrm>
                <a:off x="576" y="2482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2557" name="Line 49"/>
              <p:cNvSpPr>
                <a:spLocks noChangeShapeType="1"/>
              </p:cNvSpPr>
              <p:nvPr/>
            </p:nvSpPr>
            <p:spPr bwMode="auto">
              <a:xfrm flipH="1">
                <a:off x="716" y="2593"/>
                <a:ext cx="148" cy="2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547" name="Group 50"/>
            <p:cNvGrpSpPr>
              <a:grpSpLocks/>
            </p:cNvGrpSpPr>
            <p:nvPr/>
          </p:nvGrpSpPr>
          <p:grpSpPr bwMode="auto">
            <a:xfrm>
              <a:off x="2256" y="3216"/>
              <a:ext cx="1590" cy="173"/>
              <a:chOff x="2352" y="3922"/>
              <a:chExt cx="1590" cy="173"/>
            </a:xfrm>
          </p:grpSpPr>
          <p:sp>
            <p:nvSpPr>
              <p:cNvPr id="22548" name="Line 51"/>
              <p:cNvSpPr>
                <a:spLocks noChangeShapeType="1"/>
              </p:cNvSpPr>
              <p:nvPr/>
            </p:nvSpPr>
            <p:spPr bwMode="auto">
              <a:xfrm>
                <a:off x="2352" y="4032"/>
                <a:ext cx="130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9" name="Line 52"/>
              <p:cNvSpPr>
                <a:spLocks noChangeShapeType="1"/>
              </p:cNvSpPr>
              <p:nvPr/>
            </p:nvSpPr>
            <p:spPr bwMode="auto">
              <a:xfrm flipH="1" flipV="1">
                <a:off x="2882" y="4032"/>
                <a:ext cx="864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0" name="Line 53"/>
              <p:cNvSpPr>
                <a:spLocks noChangeShapeType="1"/>
              </p:cNvSpPr>
              <p:nvPr/>
            </p:nvSpPr>
            <p:spPr bwMode="auto">
              <a:xfrm flipH="1">
                <a:off x="2784" y="4032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1" name="Text Box 54"/>
              <p:cNvSpPr txBox="1">
                <a:spLocks noChangeArrowheads="1"/>
              </p:cNvSpPr>
              <p:nvPr/>
            </p:nvSpPr>
            <p:spPr bwMode="auto">
              <a:xfrm>
                <a:off x="3746" y="3922"/>
                <a:ext cx="19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FF"/>
                    </a:solidFill>
                    <a:latin typeface="Times" pitchFamily="18" charset="0"/>
                  </a:rPr>
                  <a:t>5’</a:t>
                </a:r>
              </a:p>
            </p:txBody>
          </p:sp>
          <p:sp>
            <p:nvSpPr>
              <p:cNvPr id="22552" name="Line 55"/>
              <p:cNvSpPr>
                <a:spLocks noChangeShapeType="1"/>
              </p:cNvSpPr>
              <p:nvPr/>
            </p:nvSpPr>
            <p:spPr bwMode="auto">
              <a:xfrm flipH="1">
                <a:off x="3650" y="4032"/>
                <a:ext cx="144" cy="0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953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1600</Words>
  <Application>Microsoft Office PowerPoint</Application>
  <PresentationFormat>On-screen Show (4:3)</PresentationFormat>
  <Paragraphs>397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Calibri Light</vt:lpstr>
      <vt:lpstr>Century Schoolbook</vt:lpstr>
      <vt:lpstr>Helvetica</vt:lpstr>
      <vt:lpstr>Times</vt:lpstr>
      <vt:lpstr>Times New Roman</vt:lpstr>
      <vt:lpstr>Wingdings 2</vt:lpstr>
      <vt:lpstr>2_Office Theme</vt:lpstr>
      <vt:lpstr>View</vt:lpstr>
      <vt:lpstr>Office Theme</vt:lpstr>
      <vt:lpstr>Notes about Real-Time PCR technique </vt:lpstr>
      <vt:lpstr>The ongoing evolution of qPCR  </vt:lpstr>
      <vt:lpstr>PowerPoint Presentation</vt:lpstr>
      <vt:lpstr>Methods for the detection of PCR products in real-time PCR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Instrument program </vt:lpstr>
      <vt:lpstr>Allelic Discrimination (AD) </vt:lpstr>
      <vt:lpstr>PowerPoint Presentation</vt:lpstr>
      <vt:lpstr>PowerPoint Presentation</vt:lpstr>
      <vt:lpstr>Relative Quantification (RQ)</vt:lpstr>
      <vt:lpstr>Absolute Quantitation (AQ)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 PCR</dc:title>
  <dc:creator>hp</dc:creator>
  <cp:lastModifiedBy>Zaynab Saad</cp:lastModifiedBy>
  <cp:revision>87</cp:revision>
  <dcterms:created xsi:type="dcterms:W3CDTF">2011-10-12T18:31:50Z</dcterms:created>
  <dcterms:modified xsi:type="dcterms:W3CDTF">2026-04-26T06:05:26Z</dcterms:modified>
</cp:coreProperties>
</file>