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67" d="100"/>
          <a:sy n="67"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435E28AD-771C-4E50-BF73-383CB9FCBF13}" type="datetimeFigureOut">
              <a:rPr lang="ar-IQ" smtClean="0"/>
              <a:t>27/11/1446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636144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35E28AD-771C-4E50-BF73-383CB9FCBF13}" type="datetimeFigureOut">
              <a:rPr lang="ar-IQ" smtClean="0"/>
              <a:t>27/11/1446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4201000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35E28AD-771C-4E50-BF73-383CB9FCBF13}" type="datetimeFigureOut">
              <a:rPr lang="ar-IQ" smtClean="0"/>
              <a:t>27/11/1446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19695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35E28AD-771C-4E50-BF73-383CB9FCBF13}" type="datetimeFigureOut">
              <a:rPr lang="ar-IQ" smtClean="0"/>
              <a:t>27/11/1446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1398255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5E28AD-771C-4E50-BF73-383CB9FCBF13}" type="datetimeFigureOut">
              <a:rPr lang="ar-IQ" smtClean="0"/>
              <a:t>27/11/1446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1674819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435E28AD-771C-4E50-BF73-383CB9FCBF13}" type="datetimeFigureOut">
              <a:rPr lang="ar-IQ" smtClean="0"/>
              <a:t>27/11/1446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3624742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435E28AD-771C-4E50-BF73-383CB9FCBF13}" type="datetimeFigureOut">
              <a:rPr lang="ar-IQ" smtClean="0"/>
              <a:t>27/11/1446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883760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435E28AD-771C-4E50-BF73-383CB9FCBF13}" type="datetimeFigureOut">
              <a:rPr lang="ar-IQ" smtClean="0"/>
              <a:t>27/11/1446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658899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5E28AD-771C-4E50-BF73-383CB9FCBF13}" type="datetimeFigureOut">
              <a:rPr lang="ar-IQ" smtClean="0"/>
              <a:t>27/11/1446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3555748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5E28AD-771C-4E50-BF73-383CB9FCBF13}" type="datetimeFigureOut">
              <a:rPr lang="ar-IQ" smtClean="0"/>
              <a:t>27/11/1446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1120261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5E28AD-771C-4E50-BF73-383CB9FCBF13}" type="datetimeFigureOut">
              <a:rPr lang="ar-IQ" smtClean="0"/>
              <a:t>27/11/1446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3EEA3371-3CFC-4953-9A91-CB44CF8587A9}" type="slidenum">
              <a:rPr lang="ar-IQ" smtClean="0"/>
              <a:t>‹#›</a:t>
            </a:fld>
            <a:endParaRPr lang="ar-IQ"/>
          </a:p>
        </p:txBody>
      </p:sp>
    </p:spTree>
    <p:extLst>
      <p:ext uri="{BB962C8B-B14F-4D97-AF65-F5344CB8AC3E}">
        <p14:creationId xmlns:p14="http://schemas.microsoft.com/office/powerpoint/2010/main" val="2012661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35E28AD-771C-4E50-BF73-383CB9FCBF13}" type="datetimeFigureOut">
              <a:rPr lang="ar-IQ" smtClean="0"/>
              <a:t>27/11/1446</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EEA3371-3CFC-4953-9A91-CB44CF8587A9}" type="slidenum">
              <a:rPr lang="ar-IQ" smtClean="0"/>
              <a:t>‹#›</a:t>
            </a:fld>
            <a:endParaRPr lang="ar-IQ"/>
          </a:p>
        </p:txBody>
      </p:sp>
    </p:spTree>
    <p:extLst>
      <p:ext uri="{BB962C8B-B14F-4D97-AF65-F5344CB8AC3E}">
        <p14:creationId xmlns:p14="http://schemas.microsoft.com/office/powerpoint/2010/main" val="271119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4773613"/>
            <a:ext cx="9144000" cy="1655762"/>
          </a:xfrm>
        </p:spPr>
        <p:txBody>
          <a:bodyPr>
            <a:normAutofit lnSpcReduction="10000"/>
          </a:bodyPr>
          <a:lstStyle/>
          <a:p>
            <a:pPr rtl="0"/>
            <a:r>
              <a:rPr lang="en-US" dirty="0" smtClean="0"/>
              <a:t>Assist. Prof. Dr. </a:t>
            </a:r>
            <a:r>
              <a:rPr lang="en-US" dirty="0" err="1" smtClean="0"/>
              <a:t>zaynab</a:t>
            </a:r>
            <a:r>
              <a:rPr lang="en-US" dirty="0" smtClean="0"/>
              <a:t> s </a:t>
            </a:r>
            <a:r>
              <a:rPr lang="en-US" dirty="0" err="1" smtClean="0"/>
              <a:t>abdulghany</a:t>
            </a:r>
            <a:endParaRPr lang="en-US" dirty="0" smtClean="0"/>
          </a:p>
          <a:p>
            <a:pPr rtl="0"/>
            <a:r>
              <a:rPr lang="en-US" dirty="0" smtClean="0"/>
              <a:t>Molecular biology department</a:t>
            </a:r>
          </a:p>
          <a:p>
            <a:pPr rtl="0"/>
            <a:r>
              <a:rPr lang="en-US" dirty="0" smtClean="0"/>
              <a:t>Iraqi center for cancer and medical genetics research </a:t>
            </a:r>
          </a:p>
          <a:p>
            <a:pPr rtl="0"/>
            <a:r>
              <a:rPr lang="en-US" dirty="0" smtClean="0"/>
              <a:t>Mustansiriyah university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8416" y="447707"/>
            <a:ext cx="1982765" cy="194938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9582" y="90454"/>
            <a:ext cx="4024312" cy="3501151"/>
          </a:xfrm>
          <a:prstGeom prst="rect">
            <a:avLst/>
          </a:prstGeom>
        </p:spPr>
      </p:pic>
      <p:sp>
        <p:nvSpPr>
          <p:cNvPr id="2" name="Title 1"/>
          <p:cNvSpPr>
            <a:spLocks noGrp="1"/>
          </p:cNvSpPr>
          <p:nvPr>
            <p:ph type="ctrTitle"/>
          </p:nvPr>
        </p:nvSpPr>
        <p:spPr>
          <a:xfrm>
            <a:off x="0" y="2176430"/>
            <a:ext cx="9144000" cy="2387600"/>
          </a:xfrm>
        </p:spPr>
        <p:txBody>
          <a:bodyPr/>
          <a:lstStyle/>
          <a:p>
            <a:pPr rtl="0"/>
            <a:r>
              <a:rPr lang="en-US" dirty="0" smtClean="0"/>
              <a:t>Essential notes in comet assay writing methods</a:t>
            </a:r>
            <a:endParaRPr lang="ar-IQ" dirty="0"/>
          </a:p>
        </p:txBody>
      </p:sp>
    </p:spTree>
    <p:extLst>
      <p:ext uri="{BB962C8B-B14F-4D97-AF65-F5344CB8AC3E}">
        <p14:creationId xmlns:p14="http://schemas.microsoft.com/office/powerpoint/2010/main" val="7106755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538162" y="171442"/>
            <a:ext cx="10515600" cy="842972"/>
          </a:xfrm>
          <a:prstGeom prst="rect">
            <a:avLst/>
          </a:prstGeom>
        </p:spPr>
        <p:txBody>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en-US" dirty="0" smtClean="0"/>
              <a:t>Step 3 :lysis </a:t>
            </a:r>
            <a:endParaRPr lang="ar-IQ" dirty="0"/>
          </a:p>
        </p:txBody>
      </p:sp>
      <p:graphicFrame>
        <p:nvGraphicFramePr>
          <p:cNvPr id="3" name="Content Placeholder 3"/>
          <p:cNvGraphicFramePr>
            <a:graphicFrameLocks/>
          </p:cNvGraphicFramePr>
          <p:nvPr>
            <p:extLst>
              <p:ext uri="{D42A27DB-BD31-4B8C-83A1-F6EECF244321}">
                <p14:modId xmlns:p14="http://schemas.microsoft.com/office/powerpoint/2010/main" val="2306243386"/>
              </p:ext>
            </p:extLst>
          </p:nvPr>
        </p:nvGraphicFramePr>
        <p:xfrm>
          <a:off x="254783" y="954085"/>
          <a:ext cx="11641938" cy="5071049"/>
        </p:xfrm>
        <a:graphic>
          <a:graphicData uri="http://schemas.openxmlformats.org/drawingml/2006/table">
            <a:tbl>
              <a:tblPr rtl="1" firstRow="1" bandRow="1">
                <a:tableStyleId>{5C22544A-7EE6-4342-B048-85BDC9FD1C3A}</a:tableStyleId>
              </a:tblPr>
              <a:tblGrid>
                <a:gridCol w="4995859"/>
                <a:gridCol w="3686176"/>
                <a:gridCol w="2959903"/>
              </a:tblGrid>
              <a:tr h="643654">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c>
                  <a:txBody>
                    <a:bodyPr/>
                    <a:lstStyle/>
                    <a:p>
                      <a:pPr algn="l" rtl="0"/>
                      <a:r>
                        <a:rPr lang="en-US" dirty="0" smtClean="0"/>
                        <a:t>Comet assay parameter	</a:t>
                      </a:r>
                      <a:endParaRPr lang="ar-IQ" dirty="0"/>
                    </a:p>
                  </a:txBody>
                  <a:tcPr/>
                </a:tc>
              </a:tr>
              <a:tr h="1747060">
                <a:tc>
                  <a:txBody>
                    <a:bodyPr/>
                    <a:lstStyle/>
                    <a:p>
                      <a:pPr algn="l" rtl="0"/>
                      <a:r>
                        <a:rPr lang="en-US" dirty="0" smtClean="0"/>
                        <a:t>For buccal cells, an extra lysis step with proteinase K is needed. Lysis of sperm requires an incubation step with </a:t>
                      </a:r>
                      <a:r>
                        <a:rPr lang="en-US" dirty="0" err="1" smtClean="0"/>
                        <a:t>dithiothreitol</a:t>
                      </a:r>
                      <a:r>
                        <a:rPr lang="en-US" dirty="0" smtClean="0"/>
                        <a:t> and proteinase K to break disulfide bonds in the tightly packed DNA.</a:t>
                      </a:r>
                    </a:p>
                  </a:txBody>
                  <a:tcPr/>
                </a:tc>
                <a:tc>
                  <a:txBody>
                    <a:bodyPr/>
                    <a:lstStyle/>
                    <a:p>
                      <a:pPr algn="ctr" rtl="0"/>
                      <a:r>
                        <a:rPr kumimoji="0" lang="en-US" sz="1800" b="0" i="0" u="none" strike="noStrike" kern="1200" cap="none" spc="0" normalizeH="0" baseline="0" noProof="0" dirty="0" smtClean="0">
                          <a:ln>
                            <a:noFill/>
                          </a:ln>
                          <a:solidFill>
                            <a:srgbClr val="FF0000"/>
                          </a:solidFill>
                          <a:effectLst/>
                          <a:uLnTx/>
                          <a:uFillTx/>
                          <a:latin typeface="+mn-lt"/>
                          <a:ea typeface="+mn-ea"/>
                          <a:cs typeface="+mn-cs"/>
                        </a:rPr>
                        <a:t>Essential</a:t>
                      </a:r>
                      <a:r>
                        <a:rPr lang="en-US" dirty="0" smtClean="0">
                          <a:solidFill>
                            <a:schemeClr val="tx1"/>
                          </a:solidFill>
                        </a:rPr>
                        <a:t>	</a:t>
                      </a:r>
                      <a:endParaRPr lang="ar-IQ" dirty="0">
                        <a:solidFill>
                          <a:schemeClr val="tx1"/>
                        </a:solidFill>
                      </a:endParaRPr>
                    </a:p>
                  </a:txBody>
                  <a:tcPr/>
                </a:tc>
                <a:tc>
                  <a:txBody>
                    <a:bodyPr/>
                    <a:lstStyle/>
                    <a:p>
                      <a:pPr algn="l" rtl="0"/>
                      <a:r>
                        <a:rPr lang="en-US" dirty="0" smtClean="0"/>
                        <a:t>Buffer composition	</a:t>
                      </a:r>
                      <a:endParaRPr lang="ar-IQ" dirty="0"/>
                    </a:p>
                  </a:txBody>
                  <a:tcPr/>
                </a:tc>
              </a:tr>
              <a:tr h="1355789">
                <a:tc>
                  <a:txBody>
                    <a:bodyPr/>
                    <a:lstStyle/>
                    <a:p>
                      <a:pPr algn="l" rtl="0"/>
                      <a:r>
                        <a:rPr lang="en-US" dirty="0" smtClean="0"/>
                        <a:t>The duration of the lysis can vary depending on the cell type. If it is too long, this may affect certain types of DNA lesions (e.g., conversion of alkali-stabile lesions to strand breaks), and if too short, lysis might be incomplete. It is important that the same duration is used in all experiments.</a:t>
                      </a:r>
                    </a:p>
                  </a:txBody>
                  <a:tcPr>
                    <a:lnB w="12700" cap="flat" cmpd="sng" algn="ctr">
                      <a:solidFill>
                        <a:schemeClr val="tx1"/>
                      </a:solidFill>
                      <a:prstDash val="solid"/>
                      <a:round/>
                      <a:headEnd type="none" w="med" len="med"/>
                      <a:tailEnd type="none" w="med" len="med"/>
                    </a:lnB>
                  </a:tcPr>
                </a:tc>
                <a:tc>
                  <a:txBody>
                    <a:bodyPr/>
                    <a:lstStyle/>
                    <a:p>
                      <a:pPr algn="ctr" rtl="0"/>
                      <a:r>
                        <a:rPr lang="en-US" sz="1800" b="0" i="0" kern="1200" dirty="0" smtClean="0">
                          <a:solidFill>
                            <a:schemeClr val="dk1"/>
                          </a:solidFill>
                          <a:effectLst/>
                          <a:latin typeface="+mn-lt"/>
                          <a:ea typeface="+mn-ea"/>
                          <a:cs typeface="+mn-cs"/>
                        </a:rPr>
                        <a:t>Desirable</a:t>
                      </a:r>
                      <a:endParaRPr lang="ar-IQ" dirty="0">
                        <a:solidFill>
                          <a:srgbClr val="FF0000"/>
                        </a:solidFill>
                      </a:endParaRPr>
                    </a:p>
                  </a:txBody>
                  <a:tcPr>
                    <a:lnB w="12700" cap="flat" cmpd="sng" algn="ctr">
                      <a:solidFill>
                        <a:schemeClr val="tx1"/>
                      </a:solidFill>
                      <a:prstDash val="solid"/>
                      <a:round/>
                      <a:headEnd type="none" w="med" len="med"/>
                      <a:tailEnd type="none" w="med" len="med"/>
                    </a:lnB>
                  </a:tcPr>
                </a:tc>
                <a:tc>
                  <a:txBody>
                    <a:bodyPr/>
                    <a:lstStyle/>
                    <a:p>
                      <a:pPr algn="l" rtl="0"/>
                      <a:r>
                        <a:rPr lang="en-US" dirty="0" smtClean="0"/>
                        <a:t>Duration	</a:t>
                      </a:r>
                      <a:endParaRPr lang="ar-IQ" dirty="0"/>
                    </a:p>
                  </a:txBody>
                  <a:tcPr>
                    <a:lnB w="12700" cap="flat" cmpd="sng" algn="ctr">
                      <a:solidFill>
                        <a:schemeClr val="tx1"/>
                      </a:solidFill>
                      <a:prstDash val="solid"/>
                      <a:round/>
                      <a:headEnd type="none" w="med" len="med"/>
                      <a:tailEnd type="none" w="med" len="med"/>
                    </a:lnB>
                  </a:tcPr>
                </a:tc>
              </a:tr>
              <a:tr h="942975">
                <a:tc>
                  <a:txBody>
                    <a:bodyPr/>
                    <a:lstStyle/>
                    <a:p>
                      <a:pPr algn="l" rtl="0"/>
                      <a:r>
                        <a:rPr lang="en-US" dirty="0" smtClean="0"/>
                        <a:t>Expected to have little effect on DNA migration, except in certain cases where alkali-stabile lesions may be converted to strand breaks.</a:t>
                      </a:r>
                    </a:p>
                  </a:txBody>
                  <a:tcPr>
                    <a:lnT w="12700" cap="flat" cmpd="sng" algn="ctr">
                      <a:solidFill>
                        <a:schemeClr val="tx1"/>
                      </a:solidFill>
                      <a:prstDash val="solid"/>
                      <a:round/>
                      <a:headEnd type="none" w="med" len="med"/>
                      <a:tailEnd type="none" w="med" len="med"/>
                    </a:lnT>
                  </a:tcPr>
                </a:tc>
                <a:tc>
                  <a:txBody>
                    <a:bodyPr/>
                    <a:lstStyle/>
                    <a:p>
                      <a:pPr algn="ctr" rtl="0"/>
                      <a:r>
                        <a:rPr lang="en-US" dirty="0" smtClean="0">
                          <a:solidFill>
                            <a:schemeClr val="tx1"/>
                          </a:solidFill>
                        </a:rPr>
                        <a:t>Desirable</a:t>
                      </a:r>
                      <a:endParaRPr lang="ar-IQ"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pPr algn="l" rtl="0"/>
                      <a:r>
                        <a:rPr lang="en-US" dirty="0" smtClean="0"/>
                        <a:t>Temperature	</a:t>
                      </a:r>
                      <a:endParaRPr lang="ar-IQ"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442849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538162" y="171442"/>
            <a:ext cx="10515600" cy="842972"/>
          </a:xfrm>
          <a:prstGeom prst="rect">
            <a:avLst/>
          </a:prstGeom>
        </p:spPr>
        <p:txBody>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en-US" dirty="0" smtClean="0"/>
              <a:t>Step 4 :Alkaline electrophoresis</a:t>
            </a:r>
            <a:endParaRPr lang="ar-IQ" dirty="0"/>
          </a:p>
        </p:txBody>
      </p:sp>
      <p:graphicFrame>
        <p:nvGraphicFramePr>
          <p:cNvPr id="3" name="Content Placeholder 3"/>
          <p:cNvGraphicFramePr>
            <a:graphicFrameLocks/>
          </p:cNvGraphicFramePr>
          <p:nvPr>
            <p:extLst>
              <p:ext uri="{D42A27DB-BD31-4B8C-83A1-F6EECF244321}">
                <p14:modId xmlns:p14="http://schemas.microsoft.com/office/powerpoint/2010/main" val="3616218300"/>
              </p:ext>
            </p:extLst>
          </p:nvPr>
        </p:nvGraphicFramePr>
        <p:xfrm>
          <a:off x="254783" y="954085"/>
          <a:ext cx="11641938" cy="4952368"/>
        </p:xfrm>
        <a:graphic>
          <a:graphicData uri="http://schemas.openxmlformats.org/drawingml/2006/table">
            <a:tbl>
              <a:tblPr rtl="1" firstRow="1" bandRow="1">
                <a:tableStyleId>{5C22544A-7EE6-4342-B048-85BDC9FD1C3A}</a:tableStyleId>
              </a:tblPr>
              <a:tblGrid>
                <a:gridCol w="4995859"/>
                <a:gridCol w="3686176"/>
                <a:gridCol w="2959903"/>
              </a:tblGrid>
              <a:tr h="643654">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c>
                  <a:txBody>
                    <a:bodyPr/>
                    <a:lstStyle/>
                    <a:p>
                      <a:pPr algn="l" rtl="0"/>
                      <a:r>
                        <a:rPr lang="en-US" dirty="0" smtClean="0"/>
                        <a:t>Comet assay parameter	</a:t>
                      </a:r>
                      <a:endParaRPr lang="ar-IQ" dirty="0"/>
                    </a:p>
                  </a:txBody>
                  <a:tcPr/>
                </a:tc>
              </a:tr>
              <a:tr h="845424">
                <a:tc>
                  <a:txBody>
                    <a:bodyPr/>
                    <a:lstStyle/>
                    <a:p>
                      <a:pPr algn="l" rtl="0"/>
                      <a:r>
                        <a:rPr lang="en-US" dirty="0" smtClean="0"/>
                        <a:t>The extent of DNA migration depends on the chemical composition.</a:t>
                      </a:r>
                    </a:p>
                  </a:txBody>
                  <a:tcPr/>
                </a:tc>
                <a:tc>
                  <a:txBody>
                    <a:bodyPr/>
                    <a:lstStyle/>
                    <a:p>
                      <a:pPr algn="ctr" rtl="0"/>
                      <a:r>
                        <a:rPr kumimoji="0" lang="en-US" sz="1800" b="0" i="0" u="none" strike="noStrike" kern="1200" cap="none" spc="0" normalizeH="0" baseline="0" noProof="0" dirty="0" smtClean="0">
                          <a:ln>
                            <a:noFill/>
                          </a:ln>
                          <a:solidFill>
                            <a:srgbClr val="FF0000"/>
                          </a:solidFill>
                          <a:effectLst/>
                          <a:uLnTx/>
                          <a:uFillTx/>
                          <a:latin typeface="+mn-lt"/>
                          <a:ea typeface="+mn-ea"/>
                          <a:cs typeface="+mn-cs"/>
                        </a:rPr>
                        <a:t>Essential</a:t>
                      </a:r>
                      <a:r>
                        <a:rPr lang="en-US" dirty="0" smtClean="0">
                          <a:solidFill>
                            <a:schemeClr val="tx1"/>
                          </a:solidFill>
                        </a:rPr>
                        <a:t>	</a:t>
                      </a:r>
                      <a:endParaRPr lang="ar-IQ" dirty="0">
                        <a:solidFill>
                          <a:schemeClr val="tx1"/>
                        </a:solidFill>
                      </a:endParaRPr>
                    </a:p>
                  </a:txBody>
                  <a:tcPr/>
                </a:tc>
                <a:tc>
                  <a:txBody>
                    <a:bodyPr/>
                    <a:lstStyle/>
                    <a:p>
                      <a:pPr algn="l" rtl="0"/>
                      <a:r>
                        <a:rPr lang="en-US" dirty="0" smtClean="0"/>
                        <a:t>composition	</a:t>
                      </a:r>
                      <a:endParaRPr lang="ar-IQ" dirty="0"/>
                    </a:p>
                  </a:txBody>
                  <a:tcPr/>
                </a:tc>
              </a:tr>
              <a:tr h="1057275">
                <a:tc>
                  <a:txBody>
                    <a:bodyPr/>
                    <a:lstStyle/>
                    <a:p>
                      <a:pPr algn="l" rtl="0"/>
                      <a:r>
                        <a:rPr lang="en-US" dirty="0" smtClean="0"/>
                        <a:t>The extent of DNA migration is directly proportional to the strength of the electrophoretic field.</a:t>
                      </a:r>
                    </a:p>
                  </a:txBody>
                  <a:tcPr>
                    <a:lnB w="12700" cap="flat" cmpd="sng" algn="ctr">
                      <a:solidFill>
                        <a:schemeClr val="tx1"/>
                      </a:solidFill>
                      <a:prstDash val="solid"/>
                      <a:round/>
                      <a:headEnd type="none" w="med" len="med"/>
                      <a:tailEnd type="none" w="med" len="med"/>
                    </a:lnB>
                  </a:tcPr>
                </a:tc>
                <a:tc>
                  <a:txBody>
                    <a:bodyPr/>
                    <a:lstStyle/>
                    <a:p>
                      <a:pPr algn="ctr" rtl="0"/>
                      <a:r>
                        <a:rPr kumimoji="0" lang="en-US" sz="1800" b="0" i="0" u="none" strike="noStrike" kern="1200" cap="none" spc="0" normalizeH="0" baseline="0" noProof="0" dirty="0" smtClean="0">
                          <a:ln>
                            <a:noFill/>
                          </a:ln>
                          <a:solidFill>
                            <a:srgbClr val="FF0000"/>
                          </a:solidFill>
                          <a:effectLst/>
                          <a:uLnTx/>
                          <a:uFillTx/>
                          <a:latin typeface="+mn-lt"/>
                          <a:ea typeface="+mn-ea"/>
                          <a:cs typeface="+mn-cs"/>
                        </a:rPr>
                        <a:t>Essential</a:t>
                      </a:r>
                      <a:endParaRPr lang="ar-IQ" dirty="0">
                        <a:solidFill>
                          <a:srgbClr val="FF0000"/>
                        </a:solidFill>
                      </a:endParaRPr>
                    </a:p>
                  </a:txBody>
                  <a:tcPr>
                    <a:lnB w="12700" cap="flat" cmpd="sng" algn="ctr">
                      <a:solidFill>
                        <a:schemeClr val="tx1"/>
                      </a:solidFill>
                      <a:prstDash val="solid"/>
                      <a:round/>
                      <a:headEnd type="none" w="med" len="med"/>
                      <a:tailEnd type="none" w="med" len="med"/>
                    </a:lnB>
                  </a:tcPr>
                </a:tc>
                <a:tc>
                  <a:txBody>
                    <a:bodyPr/>
                    <a:lstStyle/>
                    <a:p>
                      <a:pPr algn="l" rtl="0"/>
                      <a:r>
                        <a:rPr lang="en-US" dirty="0" smtClean="0"/>
                        <a:t>Voltage/cm over the slide support platform	</a:t>
                      </a:r>
                      <a:endParaRPr lang="ar-IQ" dirty="0"/>
                    </a:p>
                  </a:txBody>
                  <a:tcPr>
                    <a:lnB w="12700" cap="flat" cmpd="sng" algn="ctr">
                      <a:solidFill>
                        <a:schemeClr val="tx1"/>
                      </a:solidFill>
                      <a:prstDash val="solid"/>
                      <a:round/>
                      <a:headEnd type="none" w="med" len="med"/>
                      <a:tailEnd type="none" w="med" len="med"/>
                    </a:lnB>
                  </a:tcPr>
                </a:tc>
              </a:tr>
              <a:tr h="942975">
                <a:tc>
                  <a:txBody>
                    <a:bodyPr/>
                    <a:lstStyle/>
                    <a:p>
                      <a:pPr algn="l" rtl="0"/>
                      <a:r>
                        <a:rPr lang="en-US" dirty="0" smtClean="0"/>
                        <a:t>The extent of DNA migration is directly proportional to the duration of electrophoresis. The duration is restricted to avoided overlap between comets.</a:t>
                      </a:r>
                    </a:p>
                    <a:p>
                      <a:pPr algn="l" rtl="0"/>
                      <a:endParaRPr lang="en-US" dirty="0" smtClean="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a:r>
                        <a:rPr lang="en-US" dirty="0" smtClean="0">
                          <a:solidFill>
                            <a:srgbClr val="FF0000"/>
                          </a:solidFill>
                        </a:rPr>
                        <a:t>Essential</a:t>
                      </a:r>
                      <a:endParaRPr lang="ar-IQ" dirty="0">
                        <a:solidFill>
                          <a:srgbClr val="FF0000"/>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r>
                        <a:rPr lang="en-US" dirty="0" smtClean="0"/>
                        <a:t>Duration</a:t>
                      </a:r>
                      <a:endParaRPr lang="ar-IQ"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42975">
                <a:tc>
                  <a:txBody>
                    <a:bodyPr/>
                    <a:lstStyle/>
                    <a:p>
                      <a:pPr algn="l" rtl="0"/>
                      <a:r>
                        <a:rPr lang="en-US" dirty="0" smtClean="0"/>
                        <a:t>Electrophoresis at high temperature might induce DNA strand breaks and thereby increase the level of DNA migration.</a:t>
                      </a:r>
                    </a:p>
                  </a:txBody>
                  <a:tcPr>
                    <a:lnT w="12700" cap="flat" cmpd="sng" algn="ctr">
                      <a:solidFill>
                        <a:schemeClr val="tx1"/>
                      </a:solidFill>
                      <a:prstDash val="solid"/>
                      <a:round/>
                      <a:headEnd type="none" w="med" len="med"/>
                      <a:tailEnd type="none" w="med" len="med"/>
                    </a:lnT>
                  </a:tcPr>
                </a:tc>
                <a:tc>
                  <a:txBody>
                    <a:bodyPr/>
                    <a:lstStyle/>
                    <a:p>
                      <a:pPr algn="ctr" rtl="0"/>
                      <a:r>
                        <a:rPr lang="en-US" dirty="0" smtClean="0">
                          <a:solidFill>
                            <a:srgbClr val="FF0000"/>
                          </a:solidFill>
                        </a:rPr>
                        <a:t>Essential</a:t>
                      </a:r>
                      <a:endParaRPr lang="ar-IQ" dirty="0">
                        <a:solidFill>
                          <a:srgbClr val="FF0000"/>
                        </a:solidFill>
                      </a:endParaRPr>
                    </a:p>
                  </a:txBody>
                  <a:tcPr>
                    <a:lnT w="12700" cap="flat" cmpd="sng" algn="ctr">
                      <a:solidFill>
                        <a:schemeClr val="tx1"/>
                      </a:solidFill>
                      <a:prstDash val="solid"/>
                      <a:round/>
                      <a:headEnd type="none" w="med" len="med"/>
                      <a:tailEnd type="none" w="med" len="med"/>
                    </a:lnT>
                  </a:tcPr>
                </a:tc>
                <a:tc>
                  <a:txBody>
                    <a:bodyPr/>
                    <a:lstStyle/>
                    <a:p>
                      <a:pPr algn="l" rtl="0"/>
                      <a:r>
                        <a:rPr lang="en-US" dirty="0" smtClean="0"/>
                        <a:t>Temperature	</a:t>
                      </a:r>
                      <a:endParaRPr lang="ar-IQ"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75968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523874" y="757235"/>
            <a:ext cx="10515600" cy="842972"/>
          </a:xfrm>
          <a:prstGeom prst="rect">
            <a:avLst/>
          </a:prstGeom>
        </p:spPr>
        <p:txBody>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en-US" dirty="0" smtClean="0"/>
              <a:t>Step 5 :Neutralization</a:t>
            </a:r>
            <a:endParaRPr lang="ar-IQ" dirty="0"/>
          </a:p>
        </p:txBody>
      </p:sp>
      <p:graphicFrame>
        <p:nvGraphicFramePr>
          <p:cNvPr id="3" name="Content Placeholder 3"/>
          <p:cNvGraphicFramePr>
            <a:graphicFrameLocks/>
          </p:cNvGraphicFramePr>
          <p:nvPr>
            <p:extLst>
              <p:ext uri="{D42A27DB-BD31-4B8C-83A1-F6EECF244321}">
                <p14:modId xmlns:p14="http://schemas.microsoft.com/office/powerpoint/2010/main" val="3353322613"/>
              </p:ext>
            </p:extLst>
          </p:nvPr>
        </p:nvGraphicFramePr>
        <p:xfrm>
          <a:off x="254783" y="1968503"/>
          <a:ext cx="11641938" cy="1489078"/>
        </p:xfrm>
        <a:graphic>
          <a:graphicData uri="http://schemas.openxmlformats.org/drawingml/2006/table">
            <a:tbl>
              <a:tblPr rtl="1" firstRow="1" bandRow="1">
                <a:tableStyleId>{5C22544A-7EE6-4342-B048-85BDC9FD1C3A}</a:tableStyleId>
              </a:tblPr>
              <a:tblGrid>
                <a:gridCol w="4995859"/>
                <a:gridCol w="3686176"/>
                <a:gridCol w="2959903"/>
              </a:tblGrid>
              <a:tr h="643654">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c>
                  <a:txBody>
                    <a:bodyPr/>
                    <a:lstStyle/>
                    <a:p>
                      <a:pPr algn="l" rtl="0"/>
                      <a:r>
                        <a:rPr lang="en-US" dirty="0" smtClean="0"/>
                        <a:t>Comet assay parameter	</a:t>
                      </a:r>
                      <a:endParaRPr lang="ar-IQ" dirty="0"/>
                    </a:p>
                  </a:txBody>
                  <a:tcPr/>
                </a:tc>
              </a:tr>
              <a:tr h="845424">
                <a:tc>
                  <a:txBody>
                    <a:bodyPr/>
                    <a:lstStyle/>
                    <a:p>
                      <a:pPr algn="l" rtl="0"/>
                      <a:r>
                        <a:rPr lang="en-US" dirty="0" smtClean="0"/>
                        <a:t>No expected effect on DNA migration.</a:t>
                      </a:r>
                    </a:p>
                  </a:txBody>
                  <a:tcPr/>
                </a:tc>
                <a:tc>
                  <a:txBody>
                    <a:bodyPr/>
                    <a:lstStyle/>
                    <a:p>
                      <a:pPr algn="ctr" rtl="0"/>
                      <a:r>
                        <a:rPr lang="en-US" b="0" i="0" dirty="0" smtClean="0">
                          <a:solidFill>
                            <a:srgbClr val="1B1B1B"/>
                          </a:solidFill>
                          <a:effectLst/>
                          <a:latin typeface="Cambria" panose="02040503050406030204" pitchFamily="18" charset="0"/>
                        </a:rPr>
                        <a:t>Desirable</a:t>
                      </a:r>
                      <a:r>
                        <a:rPr lang="en-US" dirty="0" smtClean="0">
                          <a:solidFill>
                            <a:schemeClr val="tx1"/>
                          </a:solidFill>
                        </a:rPr>
                        <a:t>	</a:t>
                      </a:r>
                      <a:endParaRPr lang="ar-IQ" dirty="0">
                        <a:solidFill>
                          <a:schemeClr val="tx1"/>
                        </a:solidFill>
                      </a:endParaRPr>
                    </a:p>
                  </a:txBody>
                  <a:tcPr/>
                </a:tc>
                <a:tc>
                  <a:txBody>
                    <a:bodyPr/>
                    <a:lstStyle/>
                    <a:p>
                      <a:pPr algn="l" rtl="0"/>
                      <a:r>
                        <a:rPr lang="en-US" dirty="0" smtClean="0"/>
                        <a:t>composition	</a:t>
                      </a:r>
                      <a:endParaRPr lang="ar-IQ" dirty="0"/>
                    </a:p>
                  </a:txBody>
                  <a:tcPr/>
                </a:tc>
              </a:tr>
            </a:tbl>
          </a:graphicData>
        </a:graphic>
      </p:graphicFrame>
    </p:spTree>
    <p:extLst>
      <p:ext uri="{BB962C8B-B14F-4D97-AF65-F5344CB8AC3E}">
        <p14:creationId xmlns:p14="http://schemas.microsoft.com/office/powerpoint/2010/main" val="36653240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361946" y="223831"/>
            <a:ext cx="10739442" cy="590556"/>
          </a:xfrm>
          <a:prstGeom prst="rect">
            <a:avLst/>
          </a:prstGeom>
        </p:spPr>
        <p:txBody>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en-US" dirty="0" smtClean="0"/>
              <a:t>Step 6 :Staining and visualization</a:t>
            </a:r>
          </a:p>
          <a:p>
            <a:pPr algn="l" rtl="0"/>
            <a:endParaRPr lang="ar-IQ" dirty="0"/>
          </a:p>
        </p:txBody>
      </p:sp>
      <p:graphicFrame>
        <p:nvGraphicFramePr>
          <p:cNvPr id="3" name="Content Placeholder 3"/>
          <p:cNvGraphicFramePr>
            <a:graphicFrameLocks/>
          </p:cNvGraphicFramePr>
          <p:nvPr>
            <p:extLst>
              <p:ext uri="{D42A27DB-BD31-4B8C-83A1-F6EECF244321}">
                <p14:modId xmlns:p14="http://schemas.microsoft.com/office/powerpoint/2010/main" val="3292760534"/>
              </p:ext>
            </p:extLst>
          </p:nvPr>
        </p:nvGraphicFramePr>
        <p:xfrm>
          <a:off x="164290" y="938217"/>
          <a:ext cx="12027710" cy="5794054"/>
        </p:xfrm>
        <a:graphic>
          <a:graphicData uri="http://schemas.openxmlformats.org/drawingml/2006/table">
            <a:tbl>
              <a:tblPr rtl="1" firstRow="1" bandRow="1">
                <a:tableStyleId>{5C22544A-7EE6-4342-B048-85BDC9FD1C3A}</a:tableStyleId>
              </a:tblPr>
              <a:tblGrid>
                <a:gridCol w="6432232"/>
                <a:gridCol w="2663120"/>
                <a:gridCol w="2932358"/>
              </a:tblGrid>
              <a:tr h="643654">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c>
                  <a:txBody>
                    <a:bodyPr/>
                    <a:lstStyle/>
                    <a:p>
                      <a:pPr algn="l" rtl="0"/>
                      <a:r>
                        <a:rPr lang="en-US" dirty="0" smtClean="0"/>
                        <a:t>Comet assay parameter	</a:t>
                      </a:r>
                      <a:endParaRPr lang="ar-IQ" dirty="0"/>
                    </a:p>
                  </a:txBody>
                  <a:tcPr/>
                </a:tc>
              </a:tr>
              <a:tr h="845424">
                <a:tc>
                  <a:txBody>
                    <a:bodyPr/>
                    <a:lstStyle/>
                    <a:p>
                      <a:pPr algn="l" rtl="0"/>
                      <a:r>
                        <a:rPr lang="en-US" dirty="0" smtClean="0"/>
                        <a:t>Dyes have different binding affinity to DNA and may therefore affect the calculation of primary comet assay descriptors in the image analysis software.</a:t>
                      </a:r>
                    </a:p>
                  </a:txBody>
                  <a:tcPr/>
                </a:tc>
                <a:tc>
                  <a:txBody>
                    <a:bodyPr/>
                    <a:lstStyle/>
                    <a:p>
                      <a:pPr algn="ctr" rtl="0"/>
                      <a:r>
                        <a:rPr kumimoji="0" lang="en-US" sz="1800" b="0" i="0" u="none" strike="noStrike" kern="1200" cap="none" spc="0" normalizeH="0" baseline="0" noProof="0" dirty="0" smtClean="0">
                          <a:ln>
                            <a:noFill/>
                          </a:ln>
                          <a:solidFill>
                            <a:srgbClr val="FF0000"/>
                          </a:solidFill>
                          <a:effectLst/>
                          <a:uLnTx/>
                          <a:uFillTx/>
                          <a:latin typeface="+mn-lt"/>
                          <a:ea typeface="+mn-ea"/>
                          <a:cs typeface="+mn-cs"/>
                        </a:rPr>
                        <a:t>Essential</a:t>
                      </a:r>
                      <a:endParaRPr lang="ar-IQ" dirty="0">
                        <a:solidFill>
                          <a:schemeClr val="tx1"/>
                        </a:solidFill>
                      </a:endParaRPr>
                    </a:p>
                  </a:txBody>
                  <a:tcPr/>
                </a:tc>
                <a:tc>
                  <a:txBody>
                    <a:bodyPr/>
                    <a:lstStyle/>
                    <a:p>
                      <a:pPr algn="l" rtl="0"/>
                      <a:r>
                        <a:rPr lang="en-US" dirty="0" smtClean="0"/>
                        <a:t>Type of DNA dye	</a:t>
                      </a:r>
                      <a:endParaRPr lang="ar-IQ" dirty="0"/>
                    </a:p>
                  </a:txBody>
                  <a:tcPr/>
                </a:tc>
              </a:tr>
              <a:tr h="1057275">
                <a:tc>
                  <a:txBody>
                    <a:bodyPr/>
                    <a:lstStyle/>
                    <a:p>
                      <a:pPr algn="l" rtl="0"/>
                      <a:r>
                        <a:rPr lang="en-US" dirty="0" smtClean="0"/>
                        <a:t>Most likely does not affect the image analysis of the comets, but desirable information for researchers who want to repeat the specific protocol.</a:t>
                      </a:r>
                    </a:p>
                  </a:txBody>
                  <a:tcPr/>
                </a:tc>
                <a:tc>
                  <a:txBody>
                    <a:bodyPr/>
                    <a:lstStyle/>
                    <a:p>
                      <a:pPr algn="ctr" rtl="0" fontAlgn="t"/>
                      <a:r>
                        <a:rPr lang="en-US" dirty="0">
                          <a:effectLst/>
                        </a:rPr>
                        <a:t>Desirable</a:t>
                      </a:r>
                    </a:p>
                  </a:txBody>
                  <a:tcPr marL="35712" marR="35712" marT="35712" marB="35712"/>
                </a:tc>
                <a:tc>
                  <a:txBody>
                    <a:bodyPr/>
                    <a:lstStyle/>
                    <a:p>
                      <a:pPr algn="l" rtl="0"/>
                      <a:r>
                        <a:rPr lang="en-US" dirty="0" smtClean="0"/>
                        <a:t>Concentration of dye	</a:t>
                      </a:r>
                      <a:endParaRPr lang="ar-IQ" dirty="0"/>
                    </a:p>
                  </a:txBody>
                  <a:tcPr/>
                </a:tc>
              </a:tr>
              <a:tr h="801285">
                <a:tc>
                  <a:txBody>
                    <a:bodyPr/>
                    <a:lstStyle/>
                    <a:p>
                      <a:pPr algn="l" rtl="0"/>
                      <a:r>
                        <a:rPr lang="en-US" dirty="0" smtClean="0"/>
                        <a:t>Certain dyes may require incubation to produce a good fluorescent signal.</a:t>
                      </a:r>
                    </a:p>
                  </a:txBody>
                  <a:tcPr/>
                </a:tc>
                <a:tc>
                  <a:txBody>
                    <a:bodyPr/>
                    <a:lstStyle/>
                    <a:p>
                      <a:pPr algn="ctr" rtl="0" fontAlgn="t"/>
                      <a:r>
                        <a:rPr lang="en-US" dirty="0" smtClean="0">
                          <a:effectLst/>
                        </a:rPr>
                        <a:t>Desirable</a:t>
                      </a:r>
                      <a:endParaRPr lang="en-US" dirty="0">
                        <a:effectLst/>
                      </a:endParaRPr>
                    </a:p>
                  </a:txBody>
                  <a:tcPr marL="35712" marR="35712" marT="35712" marB="35712"/>
                </a:tc>
                <a:tc>
                  <a:txBody>
                    <a:bodyPr/>
                    <a:lstStyle/>
                    <a:p>
                      <a:pPr algn="l" rtl="0"/>
                      <a:r>
                        <a:rPr lang="en-US" dirty="0" smtClean="0"/>
                        <a:t>Time from staining until microscopy	</a:t>
                      </a:r>
                      <a:endParaRPr lang="ar-IQ" dirty="0"/>
                    </a:p>
                  </a:txBody>
                  <a:tcPr/>
                </a:tc>
              </a:tr>
              <a:tr h="671512">
                <a:tc>
                  <a:txBody>
                    <a:bodyPr/>
                    <a:lstStyle/>
                    <a:p>
                      <a:pPr algn="l" rtl="0"/>
                      <a:r>
                        <a:rPr lang="en-US" dirty="0" smtClean="0"/>
                        <a:t>For image analysis by software, the DNA migration differs between magnifications.</a:t>
                      </a:r>
                    </a:p>
                    <a:p>
                      <a:pPr algn="l" rtl="0"/>
                      <a:endParaRPr lang="en-US" dirty="0" smtClean="0"/>
                    </a:p>
                  </a:txBody>
                  <a:tcPr/>
                </a:tc>
                <a:tc>
                  <a:txBody>
                    <a:bodyPr/>
                    <a:lstStyle/>
                    <a:p>
                      <a:pPr algn="ctr" rtl="0" fontAlgn="t"/>
                      <a:r>
                        <a:rPr lang="en-US" dirty="0" smtClean="0">
                          <a:effectLst/>
                        </a:rPr>
                        <a:t>Desirable	</a:t>
                      </a:r>
                      <a:endParaRPr lang="en-US" dirty="0">
                        <a:effectLst/>
                      </a:endParaRPr>
                    </a:p>
                  </a:txBody>
                  <a:tcPr marL="35712" marR="35712" marT="35712" marB="35712"/>
                </a:tc>
                <a:tc>
                  <a:txBody>
                    <a:bodyPr/>
                    <a:lstStyle/>
                    <a:p>
                      <a:pPr algn="l" rtl="0"/>
                      <a:r>
                        <a:rPr lang="en-US" dirty="0" smtClean="0"/>
                        <a:t>Microscope magnification	</a:t>
                      </a:r>
                      <a:endParaRPr lang="ar-IQ" dirty="0"/>
                    </a:p>
                  </a:txBody>
                  <a:tcPr/>
                </a:tc>
              </a:tr>
              <a:tr h="1057275">
                <a:tc>
                  <a:txBody>
                    <a:bodyPr/>
                    <a:lstStyle/>
                    <a:p>
                      <a:pPr algn="l" rtl="0"/>
                      <a:r>
                        <a:rPr lang="en-US" dirty="0" smtClean="0"/>
                        <a:t>As the calculation of the %DNA in tail (or other descriptor) may be different between different image analysis systems, it is desirable to include images of comets and the level of DNA migration (e.g., as supplementary material or a citation to an earlier article with representative images, or by including images within figures).</a:t>
                      </a:r>
                    </a:p>
                  </a:txBody>
                  <a:tcPr>
                    <a:lnB w="12700" cap="flat" cmpd="sng" algn="ctr">
                      <a:solidFill>
                        <a:schemeClr val="tx1"/>
                      </a:solidFill>
                      <a:prstDash val="solid"/>
                      <a:round/>
                      <a:headEnd type="none" w="med" len="med"/>
                      <a:tailEnd type="none" w="med" len="med"/>
                    </a:lnB>
                  </a:tcPr>
                </a:tc>
                <a:tc>
                  <a:txBody>
                    <a:bodyPr/>
                    <a:lstStyle/>
                    <a:p>
                      <a:pPr algn="ctr" rtl="0" fontAlgn="t"/>
                      <a:r>
                        <a:rPr lang="en-US" dirty="0" smtClean="0">
                          <a:effectLst/>
                        </a:rPr>
                        <a:t>Desirable</a:t>
                      </a:r>
                      <a:endParaRPr lang="en-US" dirty="0">
                        <a:effectLst/>
                      </a:endParaRPr>
                    </a:p>
                  </a:txBody>
                  <a:tcPr marL="35712" marR="35712" marT="35712" marB="35712">
                    <a:lnB w="12700" cap="flat" cmpd="sng" algn="ctr">
                      <a:solidFill>
                        <a:schemeClr val="tx1"/>
                      </a:solidFill>
                      <a:prstDash val="solid"/>
                      <a:round/>
                      <a:headEnd type="none" w="med" len="med"/>
                      <a:tailEnd type="none" w="med" len="med"/>
                    </a:lnB>
                  </a:tcPr>
                </a:tc>
                <a:tc>
                  <a:txBody>
                    <a:bodyPr/>
                    <a:lstStyle/>
                    <a:p>
                      <a:pPr algn="l" rtl="0"/>
                      <a:r>
                        <a:rPr lang="en-US" dirty="0" smtClean="0"/>
                        <a:t>Representative images of comets	</a:t>
                      </a:r>
                      <a:endParaRPr lang="ar-IQ" dirty="0"/>
                    </a:p>
                  </a:txBody>
                  <a:tcP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922170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361946" y="95239"/>
            <a:ext cx="10739442" cy="590556"/>
          </a:xfrm>
          <a:prstGeom prst="rect">
            <a:avLst/>
          </a:prstGeom>
        </p:spPr>
        <p:txBody>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en-US" dirty="0" smtClean="0"/>
              <a:t>Step 7 :Scoring and data analysis</a:t>
            </a:r>
          </a:p>
          <a:p>
            <a:pPr algn="l" rtl="0"/>
            <a:endParaRPr lang="en-US" dirty="0" smtClean="0"/>
          </a:p>
          <a:p>
            <a:pPr algn="l" rtl="0"/>
            <a:endParaRPr lang="ar-IQ" dirty="0"/>
          </a:p>
        </p:txBody>
      </p:sp>
      <p:graphicFrame>
        <p:nvGraphicFramePr>
          <p:cNvPr id="3" name="Content Placeholder 3"/>
          <p:cNvGraphicFramePr>
            <a:graphicFrameLocks/>
          </p:cNvGraphicFramePr>
          <p:nvPr>
            <p:extLst>
              <p:ext uri="{D42A27DB-BD31-4B8C-83A1-F6EECF244321}">
                <p14:modId xmlns:p14="http://schemas.microsoft.com/office/powerpoint/2010/main" val="742983513"/>
              </p:ext>
            </p:extLst>
          </p:nvPr>
        </p:nvGraphicFramePr>
        <p:xfrm>
          <a:off x="107138" y="723897"/>
          <a:ext cx="12027710" cy="6344366"/>
        </p:xfrm>
        <a:graphic>
          <a:graphicData uri="http://schemas.openxmlformats.org/drawingml/2006/table">
            <a:tbl>
              <a:tblPr rtl="1" firstRow="1" bandRow="1">
                <a:tableStyleId>{5C22544A-7EE6-4342-B048-85BDC9FD1C3A}</a:tableStyleId>
              </a:tblPr>
              <a:tblGrid>
                <a:gridCol w="6791325"/>
                <a:gridCol w="2304027"/>
                <a:gridCol w="2932358"/>
              </a:tblGrid>
              <a:tr h="643654">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c>
                  <a:txBody>
                    <a:bodyPr/>
                    <a:lstStyle/>
                    <a:p>
                      <a:pPr algn="l" rtl="0"/>
                      <a:r>
                        <a:rPr lang="en-US" dirty="0" smtClean="0"/>
                        <a:t>Comet assay parameter	</a:t>
                      </a:r>
                      <a:endParaRPr lang="ar-IQ" dirty="0"/>
                    </a:p>
                  </a:txBody>
                  <a:tcPr/>
                </a:tc>
              </a:tr>
              <a:tr h="845424">
                <a:tc>
                  <a:txBody>
                    <a:bodyPr/>
                    <a:lstStyle/>
                    <a:p>
                      <a:pPr algn="l" rtl="0"/>
                      <a:r>
                        <a:rPr lang="en-US" dirty="0" smtClean="0"/>
                        <a:t>There are different ways to measure the level of DNA migration (i.e., %DNA in tail, tail length, tail moment and visual score). These primary comet assay descriptors have different scales, which cannot be directly compared.</a:t>
                      </a:r>
                    </a:p>
                  </a:txBody>
                  <a:tcPr/>
                </a:tc>
                <a:tc>
                  <a:txBody>
                    <a:bodyPr/>
                    <a:lstStyle/>
                    <a:p>
                      <a:pPr algn="ctr" rtl="0"/>
                      <a:r>
                        <a:rPr kumimoji="0" lang="en-US" sz="1800" b="0" i="0" u="none" strike="noStrike" kern="1200" cap="none" spc="0" normalizeH="0" baseline="0" noProof="0" dirty="0" smtClean="0">
                          <a:ln>
                            <a:noFill/>
                          </a:ln>
                          <a:solidFill>
                            <a:srgbClr val="FF0000"/>
                          </a:solidFill>
                          <a:effectLst/>
                          <a:uLnTx/>
                          <a:uFillTx/>
                          <a:latin typeface="+mn-lt"/>
                          <a:ea typeface="+mn-ea"/>
                          <a:cs typeface="+mn-cs"/>
                        </a:rPr>
                        <a:t>Essential</a:t>
                      </a:r>
                      <a:endParaRPr lang="ar-IQ" dirty="0">
                        <a:solidFill>
                          <a:schemeClr val="tx1"/>
                        </a:solidFill>
                      </a:endParaRPr>
                    </a:p>
                  </a:txBody>
                  <a:tcPr/>
                </a:tc>
                <a:tc>
                  <a:txBody>
                    <a:bodyPr/>
                    <a:lstStyle/>
                    <a:p>
                      <a:pPr algn="l" rtl="0"/>
                      <a:r>
                        <a:rPr lang="en-US" dirty="0" smtClean="0"/>
                        <a:t>Type of primary comet assay descriptor	</a:t>
                      </a:r>
                      <a:endParaRPr lang="ar-IQ" dirty="0"/>
                    </a:p>
                  </a:txBody>
                  <a:tcPr/>
                </a:tc>
              </a:tr>
              <a:tr h="901304">
                <a:tc>
                  <a:txBody>
                    <a:bodyPr/>
                    <a:lstStyle/>
                    <a:p>
                      <a:pPr algn="l" rtl="0"/>
                      <a:r>
                        <a:rPr lang="en-US" dirty="0" smtClean="0"/>
                        <a:t>Important because of low precision in the measurement of DNA in gels with few comets.</a:t>
                      </a:r>
                    </a:p>
                  </a:txBody>
                  <a:tcPr/>
                </a:tc>
                <a:tc>
                  <a:txBody>
                    <a:bodyPr/>
                    <a:lstStyle/>
                    <a:p>
                      <a:pPr algn="ctr" rtl="0" fontAlgn="t"/>
                      <a:r>
                        <a:rPr kumimoji="0" lang="en-US" sz="1800" b="0" i="0" u="none" strike="noStrike" kern="1200" cap="none" spc="0" normalizeH="0" baseline="0" noProof="0" dirty="0" smtClean="0">
                          <a:ln>
                            <a:noFill/>
                          </a:ln>
                          <a:solidFill>
                            <a:srgbClr val="FF0000"/>
                          </a:solidFill>
                          <a:effectLst/>
                          <a:uLnTx/>
                          <a:uFillTx/>
                          <a:latin typeface="+mn-lt"/>
                          <a:ea typeface="+mn-ea"/>
                          <a:cs typeface="+mn-cs"/>
                        </a:rPr>
                        <a:t>Essential</a:t>
                      </a:r>
                      <a:endParaRPr lang="en-US" dirty="0">
                        <a:effectLst/>
                      </a:endParaRPr>
                    </a:p>
                  </a:txBody>
                  <a:tcPr marL="35712" marR="35712" marT="35712" marB="35712"/>
                </a:tc>
                <a:tc>
                  <a:txBody>
                    <a:bodyPr/>
                    <a:lstStyle/>
                    <a:p>
                      <a:pPr algn="l" rtl="0"/>
                      <a:r>
                        <a:rPr lang="en-US" dirty="0" smtClean="0"/>
                        <a:t>Number of comets scored per gel and number of gels scored	</a:t>
                      </a:r>
                      <a:endParaRPr lang="ar-IQ" dirty="0"/>
                    </a:p>
                  </a:txBody>
                  <a:tcPr/>
                </a:tc>
              </a:tr>
              <a:tr h="801285">
                <a:tc>
                  <a:txBody>
                    <a:bodyPr/>
                    <a:lstStyle/>
                    <a:p>
                      <a:pPr algn="l" rtl="0" fontAlgn="t"/>
                      <a:r>
                        <a:rPr lang="en-US" dirty="0">
                          <a:effectLst/>
                        </a:rPr>
                        <a:t>Using the mean versus median level of DNA migration might affect the estimate of DNA damage, depending on the distribution of comet scores. It is essential that authors clarify that mean/median values from comet distributions come from independent observations (i.e., different animals or humans, or cell culture experiments carried out on different days).</a:t>
                      </a:r>
                    </a:p>
                  </a:txBody>
                  <a:tcPr marL="35712" marR="35712" marT="35712" marB="35712"/>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FF0000"/>
                          </a:solidFill>
                          <a:effectLst/>
                          <a:uLnTx/>
                          <a:uFillTx/>
                          <a:latin typeface="+mn-lt"/>
                          <a:ea typeface="+mn-ea"/>
                          <a:cs typeface="+mn-cs"/>
                        </a:rPr>
                        <a:t>Essential</a:t>
                      </a:r>
                      <a:endParaRPr kumimoji="0" lang="en-US" sz="1800" b="0" i="0" u="none" strike="noStrike" kern="1200" cap="none" spc="0" normalizeH="0" baseline="0" noProof="0" dirty="0">
                        <a:ln>
                          <a:noFill/>
                        </a:ln>
                        <a:solidFill>
                          <a:prstClr val="black"/>
                        </a:solidFill>
                        <a:effectLst/>
                        <a:uLnTx/>
                        <a:uFillTx/>
                        <a:latin typeface="+mn-lt"/>
                        <a:ea typeface="+mn-ea"/>
                        <a:cs typeface="+mn-cs"/>
                      </a:endParaRPr>
                    </a:p>
                  </a:txBody>
                  <a:tcPr marL="35712" marR="35712" marT="35712" marB="35712"/>
                </a:tc>
                <a:tc>
                  <a:txBody>
                    <a:bodyPr/>
                    <a:lstStyle/>
                    <a:p>
                      <a:pPr algn="l" rtl="0"/>
                      <a:r>
                        <a:rPr lang="en-US" dirty="0" smtClean="0"/>
                        <a:t>Measure of the central value of comet scores (e.g., mean or median when image analysis systems have been used for analysis of DNA migration)	</a:t>
                      </a:r>
                      <a:endParaRPr lang="ar-IQ" dirty="0"/>
                    </a:p>
                  </a:txBody>
                  <a:tcPr/>
                </a:tc>
              </a:tr>
              <a:tr h="671512">
                <a:tc>
                  <a:txBody>
                    <a:bodyPr/>
                    <a:lstStyle/>
                    <a:p>
                      <a:pPr algn="l" rtl="0" fontAlgn="t"/>
                      <a:r>
                        <a:rPr lang="en-US" dirty="0">
                          <a:effectLst/>
                        </a:rPr>
                        <a:t>Different software may have different algorithms for calculating primary comet assay descriptors.</a:t>
                      </a:r>
                    </a:p>
                  </a:txBody>
                  <a:tcPr marL="35712" marR="35712" marT="35712" marB="35712"/>
                </a:tc>
                <a:tc>
                  <a:txBody>
                    <a:bodyPr/>
                    <a:lstStyle/>
                    <a:p>
                      <a:pPr algn="ctr" rtl="0" fontAlgn="t"/>
                      <a:r>
                        <a:rPr kumimoji="0" lang="en-US" sz="1800" b="0" i="0" u="none" strike="noStrike" kern="1200" cap="none" spc="0" normalizeH="0" baseline="0" noProof="0" dirty="0" smtClean="0">
                          <a:ln>
                            <a:noFill/>
                          </a:ln>
                          <a:solidFill>
                            <a:srgbClr val="FF0000"/>
                          </a:solidFill>
                          <a:effectLst/>
                          <a:uLnTx/>
                          <a:uFillTx/>
                          <a:latin typeface="+mn-lt"/>
                          <a:ea typeface="+mn-ea"/>
                          <a:cs typeface="+mn-cs"/>
                        </a:rPr>
                        <a:t>Essential</a:t>
                      </a:r>
                      <a:endParaRPr lang="en-US" dirty="0">
                        <a:effectLst/>
                      </a:endParaRPr>
                    </a:p>
                  </a:txBody>
                  <a:tcPr marL="35712" marR="35712" marT="35712" marB="35712"/>
                </a:tc>
                <a:tc>
                  <a:txBody>
                    <a:bodyPr/>
                    <a:lstStyle/>
                    <a:p>
                      <a:pPr algn="l" rtl="0"/>
                      <a:r>
                        <a:rPr lang="en-US" dirty="0" smtClean="0"/>
                        <a:t>Type of software for image analysis	</a:t>
                      </a:r>
                      <a:endParaRPr lang="ar-IQ" dirty="0"/>
                    </a:p>
                  </a:txBody>
                  <a:tcPr/>
                </a:tc>
              </a:tr>
              <a:tr h="1057275">
                <a:tc>
                  <a:txBody>
                    <a:bodyPr/>
                    <a:lstStyle/>
                    <a:p>
                      <a:pPr algn="l" rtl="0"/>
                      <a:r>
                        <a:rPr lang="en-US" dirty="0" smtClean="0"/>
                        <a:t>The primary comet assay descriptor is a relative value (e.g., %DNA in the comet tail). Transformation to lesions per nucleotide or unaltered nucleobase pair is desirable for ease of comparisons between studies, although it does not affect the quality of the comet assay analysis.</a:t>
                      </a:r>
                    </a:p>
                  </a:txBody>
                  <a:tcPr>
                    <a:lnB w="12700" cap="flat" cmpd="sng" algn="ctr">
                      <a:solidFill>
                        <a:schemeClr val="tx1"/>
                      </a:solidFill>
                      <a:prstDash val="solid"/>
                      <a:round/>
                      <a:headEnd type="none" w="med" len="med"/>
                      <a:tailEnd type="none" w="med" len="med"/>
                    </a:lnB>
                  </a:tcPr>
                </a:tc>
                <a:tc>
                  <a:txBody>
                    <a:bodyPr/>
                    <a:lstStyle/>
                    <a:p>
                      <a:pPr algn="ctr" rtl="0" fontAlgn="t"/>
                      <a:r>
                        <a:rPr lang="en-US" dirty="0" smtClean="0">
                          <a:effectLst/>
                        </a:rPr>
                        <a:t>Desirable</a:t>
                      </a:r>
                      <a:endParaRPr lang="en-US" dirty="0">
                        <a:effectLst/>
                      </a:endParaRPr>
                    </a:p>
                  </a:txBody>
                  <a:tcPr marL="35712" marR="35712" marT="35712" marB="35712">
                    <a:lnB w="12700" cap="flat" cmpd="sng" algn="ctr">
                      <a:solidFill>
                        <a:schemeClr val="tx1"/>
                      </a:solidFill>
                      <a:prstDash val="solid"/>
                      <a:round/>
                      <a:headEnd type="none" w="med" len="med"/>
                      <a:tailEnd type="none" w="med" len="med"/>
                    </a:lnB>
                  </a:tcPr>
                </a:tc>
                <a:tc>
                  <a:txBody>
                    <a:bodyPr/>
                    <a:lstStyle/>
                    <a:p>
                      <a:pPr algn="l" rtl="0"/>
                      <a:r>
                        <a:rPr lang="en-US" dirty="0" smtClean="0"/>
                        <a:t>Calibration</a:t>
                      </a:r>
                      <a:endParaRPr lang="ar-IQ" dirty="0"/>
                    </a:p>
                  </a:txBody>
                  <a:tcPr>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664962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361946" y="981068"/>
            <a:ext cx="10739442" cy="590556"/>
          </a:xfrm>
          <a:prstGeom prst="rect">
            <a:avLst/>
          </a:prstGeom>
        </p:spPr>
        <p:txBody>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en-US" dirty="0" smtClean="0"/>
              <a:t>Step 8 :Statistical analysis of results	</a:t>
            </a:r>
          </a:p>
          <a:p>
            <a:pPr algn="l" rtl="0"/>
            <a:endParaRPr lang="ar-IQ" dirty="0"/>
          </a:p>
        </p:txBody>
      </p:sp>
      <p:graphicFrame>
        <p:nvGraphicFramePr>
          <p:cNvPr id="3" name="Content Placeholder 3"/>
          <p:cNvGraphicFramePr>
            <a:graphicFrameLocks/>
          </p:cNvGraphicFramePr>
          <p:nvPr>
            <p:extLst>
              <p:ext uri="{D42A27DB-BD31-4B8C-83A1-F6EECF244321}">
                <p14:modId xmlns:p14="http://schemas.microsoft.com/office/powerpoint/2010/main" val="1849467088"/>
              </p:ext>
            </p:extLst>
          </p:nvPr>
        </p:nvGraphicFramePr>
        <p:xfrm>
          <a:off x="953512" y="1938341"/>
          <a:ext cx="10147876" cy="1558054"/>
        </p:xfrm>
        <a:graphic>
          <a:graphicData uri="http://schemas.openxmlformats.org/drawingml/2006/table">
            <a:tbl>
              <a:tblPr rtl="1" firstRow="1" bandRow="1">
                <a:tableStyleId>{5C22544A-7EE6-4342-B048-85BDC9FD1C3A}</a:tableStyleId>
              </a:tblPr>
              <a:tblGrid>
                <a:gridCol w="6955519"/>
                <a:gridCol w="3192357"/>
              </a:tblGrid>
              <a:tr h="643654">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r>
              <a:tr h="845424">
                <a:tc>
                  <a:txBody>
                    <a:bodyPr/>
                    <a:lstStyle/>
                    <a:p>
                      <a:pPr algn="l" rtl="0"/>
                      <a:r>
                        <a:rPr lang="en-US" dirty="0" smtClean="0"/>
                        <a:t>The statistical analysis should conform to standard practice for parametric, nonparametric or logistic regression, depending upon the study design.</a:t>
                      </a:r>
                    </a:p>
                  </a:txBody>
                  <a:tcPr/>
                </a:tc>
                <a:tc>
                  <a:txBody>
                    <a:bodyPr/>
                    <a:lstStyle/>
                    <a:p>
                      <a:pPr algn="ctr" rtl="0"/>
                      <a:r>
                        <a:rPr kumimoji="0" lang="en-US" sz="1800" b="0" i="0" u="none" strike="noStrike" kern="1200" cap="none" spc="0" normalizeH="0" baseline="0" noProof="0" dirty="0" smtClean="0">
                          <a:ln>
                            <a:noFill/>
                          </a:ln>
                          <a:solidFill>
                            <a:srgbClr val="FF0000"/>
                          </a:solidFill>
                          <a:effectLst/>
                          <a:uLnTx/>
                          <a:uFillTx/>
                          <a:latin typeface="+mn-lt"/>
                          <a:ea typeface="+mn-ea"/>
                          <a:cs typeface="+mn-cs"/>
                        </a:rPr>
                        <a:t>Essential</a:t>
                      </a:r>
                      <a:endParaRPr lang="ar-IQ" dirty="0">
                        <a:solidFill>
                          <a:schemeClr val="tx1"/>
                        </a:solidFill>
                      </a:endParaRPr>
                    </a:p>
                  </a:txBody>
                  <a:tcPr/>
                </a:tc>
              </a:tr>
            </a:tbl>
          </a:graphicData>
        </a:graphic>
      </p:graphicFrame>
    </p:spTree>
    <p:extLst>
      <p:ext uri="{BB962C8B-B14F-4D97-AF65-F5344CB8AC3E}">
        <p14:creationId xmlns:p14="http://schemas.microsoft.com/office/powerpoint/2010/main" val="2209064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Conclusion </a:t>
            </a:r>
            <a:endParaRPr lang="ar-IQ" dirty="0"/>
          </a:p>
        </p:txBody>
      </p:sp>
      <p:sp>
        <p:nvSpPr>
          <p:cNvPr id="3" name="Content Placeholder 2"/>
          <p:cNvSpPr>
            <a:spLocks noGrp="1"/>
          </p:cNvSpPr>
          <p:nvPr>
            <p:ph idx="1"/>
          </p:nvPr>
        </p:nvSpPr>
        <p:spPr/>
        <p:txBody>
          <a:bodyPr/>
          <a:lstStyle/>
          <a:p>
            <a:pPr algn="l" rtl="0"/>
            <a:r>
              <a:rPr lang="en-US" dirty="0" smtClean="0"/>
              <a:t>The MIRCA recommendations represent a standardized reporting checklist for the description of comet assay procedures and results. However, this is not a guide to best-practice procedures for the assay.</a:t>
            </a:r>
          </a:p>
          <a:p>
            <a:pPr algn="l" rtl="0"/>
            <a:r>
              <a:rPr lang="en-US" dirty="0" smtClean="0"/>
              <a:t>The MIRCA recommendations provide an important tool to aid researchers, reviewers and editors in ensuring that the comet assay is performed rigorously and reported comprehensively. </a:t>
            </a:r>
          </a:p>
          <a:p>
            <a:pPr algn="l" rtl="0"/>
            <a:r>
              <a:rPr lang="en-US" dirty="0" smtClean="0"/>
              <a:t>Taken together, these will increase the quality and impact of comet assay results in scientific studies.</a:t>
            </a:r>
            <a:endParaRPr lang="ar-IQ" dirty="0"/>
          </a:p>
        </p:txBody>
      </p:sp>
    </p:spTree>
    <p:extLst>
      <p:ext uri="{BB962C8B-B14F-4D97-AF65-F5344CB8AC3E}">
        <p14:creationId xmlns:p14="http://schemas.microsoft.com/office/powerpoint/2010/main" val="2365344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rtl="0"/>
            <a:r>
              <a:rPr lang="en-US" dirty="0" smtClean="0"/>
              <a:t>Introduction</a:t>
            </a:r>
            <a:endParaRPr lang="ar-IQ" dirty="0"/>
          </a:p>
        </p:txBody>
      </p:sp>
      <p:sp>
        <p:nvSpPr>
          <p:cNvPr id="3" name="Content Placeholder 2"/>
          <p:cNvSpPr>
            <a:spLocks noGrp="1"/>
          </p:cNvSpPr>
          <p:nvPr>
            <p:ph idx="1"/>
          </p:nvPr>
        </p:nvSpPr>
        <p:spPr>
          <a:xfrm>
            <a:off x="552450" y="1690688"/>
            <a:ext cx="11049000" cy="4351338"/>
          </a:xfrm>
        </p:spPr>
        <p:txBody>
          <a:bodyPr/>
          <a:lstStyle/>
          <a:p>
            <a:pPr algn="l" rtl="0">
              <a:buBlip>
                <a:blip r:embed="rId2"/>
              </a:buBlip>
            </a:pPr>
            <a:r>
              <a:rPr lang="en-US" dirty="0" smtClean="0"/>
              <a:t> The alkaline comet assay is a technically simple, sensitive assay to detect DNA damage (strand breaks and other lesions that are converted into strand breaks under alkaline conditions) </a:t>
            </a:r>
          </a:p>
          <a:p>
            <a:pPr algn="l" rtl="0">
              <a:buBlip>
                <a:blip r:embed="rId2"/>
              </a:buBlip>
            </a:pPr>
            <a:r>
              <a:rPr lang="en-US" dirty="0"/>
              <a:t> </a:t>
            </a:r>
            <a:r>
              <a:rPr lang="en-US" dirty="0" smtClean="0"/>
              <a:t>international researchers have identified substantial variations in comet assay procedures and primary descriptors (such as %DNA in tail) between laboratories. </a:t>
            </a:r>
          </a:p>
          <a:p>
            <a:pPr algn="l" rtl="0">
              <a:buBlip>
                <a:blip r:embed="rId2"/>
              </a:buBlip>
            </a:pPr>
            <a:r>
              <a:rPr lang="en-US" dirty="0" smtClean="0"/>
              <a:t>This variation could hamper inter-laboratory data comparison and interpretation, as well as attempts to </a:t>
            </a:r>
            <a:r>
              <a:rPr lang="en-US" dirty="0" smtClean="0">
                <a:solidFill>
                  <a:srgbClr val="FF0000"/>
                </a:solidFill>
              </a:rPr>
              <a:t>standardize</a:t>
            </a:r>
            <a:r>
              <a:rPr lang="en-US" dirty="0" smtClean="0"/>
              <a:t> </a:t>
            </a:r>
            <a:r>
              <a:rPr lang="en-US" dirty="0" smtClean="0">
                <a:solidFill>
                  <a:srgbClr val="FF0000"/>
                </a:solidFill>
              </a:rPr>
              <a:t>methods</a:t>
            </a:r>
            <a:r>
              <a:rPr lang="en-US" dirty="0" smtClean="0"/>
              <a:t> and </a:t>
            </a:r>
            <a:r>
              <a:rPr lang="en-US" dirty="0" smtClean="0">
                <a:solidFill>
                  <a:srgbClr val="FF0000"/>
                </a:solidFill>
              </a:rPr>
              <a:t>promote</a:t>
            </a:r>
            <a:r>
              <a:rPr lang="en-US" dirty="0" smtClean="0"/>
              <a:t> the </a:t>
            </a:r>
            <a:r>
              <a:rPr lang="en-US" dirty="0" smtClean="0">
                <a:solidFill>
                  <a:srgbClr val="FF0000"/>
                </a:solidFill>
              </a:rPr>
              <a:t>use of reference standards</a:t>
            </a:r>
          </a:p>
          <a:p>
            <a:pPr algn="l" rtl="0">
              <a:buBlip>
                <a:blip r:embed="rId2"/>
              </a:buBlip>
            </a:pPr>
            <a:endParaRPr lang="ar-IQ" dirty="0"/>
          </a:p>
        </p:txBody>
      </p:sp>
    </p:spTree>
    <p:extLst>
      <p:ext uri="{BB962C8B-B14F-4D97-AF65-F5344CB8AC3E}">
        <p14:creationId xmlns:p14="http://schemas.microsoft.com/office/powerpoint/2010/main" val="358948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624" y="639762"/>
            <a:ext cx="11301413" cy="5189538"/>
          </a:xfrm>
        </p:spPr>
        <p:txBody>
          <a:bodyPr>
            <a:normAutofit/>
          </a:bodyPr>
          <a:lstStyle/>
          <a:p>
            <a:pPr algn="l" rtl="0">
              <a:buBlip>
                <a:blip r:embed="rId2"/>
              </a:buBlip>
            </a:pPr>
            <a:r>
              <a:rPr lang="en-US" dirty="0" smtClean="0"/>
              <a:t> The main issue is that the comet assay does not directly measure the number of specific DNA lesions, but rather </a:t>
            </a:r>
            <a:r>
              <a:rPr lang="en-US" dirty="0" smtClean="0">
                <a:solidFill>
                  <a:srgbClr val="FF0000"/>
                </a:solidFill>
              </a:rPr>
              <a:t>measures the migration of DNA in agarose ge</a:t>
            </a:r>
            <a:r>
              <a:rPr lang="en-US" dirty="0" smtClean="0"/>
              <a:t>ls as a result of the relaxation produced by strand breaks under alkaline conditions. </a:t>
            </a:r>
          </a:p>
          <a:p>
            <a:pPr algn="l" rtl="0">
              <a:buBlip>
                <a:blip r:embed="rId2"/>
              </a:buBlip>
            </a:pPr>
            <a:r>
              <a:rPr lang="en-US" dirty="0" smtClean="0"/>
              <a:t> published comet assay studies often inadequately describe assay conditions. Even more troubling is the lack of data on positive experimental controls and positive assay controls, which are necessary for assessing assay performance</a:t>
            </a:r>
          </a:p>
          <a:p>
            <a:pPr algn="l" rtl="0">
              <a:buBlip>
                <a:blip r:embed="rId2"/>
              </a:buBlip>
            </a:pPr>
            <a:r>
              <a:rPr lang="en-US" dirty="0" smtClean="0"/>
              <a:t>There is therefore an urgent need for a more comprehensive set of recommendations to describe comet assay conditions, including explanations for why certain steps need to be reported in detail.</a:t>
            </a:r>
          </a:p>
          <a:p>
            <a:pPr algn="l" rtl="0">
              <a:buBlip>
                <a:blip r:embed="rId2"/>
              </a:buBlip>
            </a:pPr>
            <a:endParaRPr lang="ar-IQ" dirty="0"/>
          </a:p>
        </p:txBody>
      </p:sp>
    </p:spTree>
    <p:extLst>
      <p:ext uri="{BB962C8B-B14F-4D97-AF65-F5344CB8AC3E}">
        <p14:creationId xmlns:p14="http://schemas.microsoft.com/office/powerpoint/2010/main" val="3397028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13" y="365125"/>
            <a:ext cx="11358562" cy="1325563"/>
          </a:xfrm>
        </p:spPr>
        <p:txBody>
          <a:bodyPr/>
          <a:lstStyle/>
          <a:p>
            <a:pPr algn="ctr" rtl="0"/>
            <a:r>
              <a:rPr lang="en-US" dirty="0" smtClean="0"/>
              <a:t>Minimum Information for Reporting Comet Assay (MIRCA)</a:t>
            </a:r>
            <a:endParaRPr lang="ar-IQ" dirty="0"/>
          </a:p>
        </p:txBody>
      </p:sp>
      <p:sp>
        <p:nvSpPr>
          <p:cNvPr id="3" name="Content Placeholder 2"/>
          <p:cNvSpPr>
            <a:spLocks noGrp="1"/>
          </p:cNvSpPr>
          <p:nvPr>
            <p:ph idx="1"/>
          </p:nvPr>
        </p:nvSpPr>
        <p:spPr/>
        <p:txBody>
          <a:bodyPr/>
          <a:lstStyle/>
          <a:p>
            <a:pPr algn="l" rtl="0"/>
            <a:r>
              <a:rPr lang="en-US" dirty="0" smtClean="0"/>
              <a:t>to highlight key aspects of the comet assay procedure that must be described when reporting the results from cell culture studies, animal models, invertebrates, plants and human biomonitoring and clinical studies. </a:t>
            </a:r>
          </a:p>
          <a:p>
            <a:pPr algn="l" rtl="0"/>
            <a:r>
              <a:rPr lang="en-US" dirty="0" smtClean="0"/>
              <a:t>to ensure that specific information about the comet assay procedure is available to readers that will allow the results to be interpreted critically and compared with those from other studies.</a:t>
            </a:r>
          </a:p>
          <a:p>
            <a:pPr algn="l" rtl="0"/>
            <a:endParaRPr lang="ar-IQ" dirty="0"/>
          </a:p>
        </p:txBody>
      </p:sp>
    </p:spTree>
    <p:extLst>
      <p:ext uri="{BB962C8B-B14F-4D97-AF65-F5344CB8AC3E}">
        <p14:creationId xmlns:p14="http://schemas.microsoft.com/office/powerpoint/2010/main" val="794931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037" y="568325"/>
            <a:ext cx="4976813" cy="4351338"/>
          </a:xfrm>
        </p:spPr>
        <p:txBody>
          <a:bodyPr>
            <a:normAutofit fontScale="92500" lnSpcReduction="10000"/>
          </a:bodyPr>
          <a:lstStyle/>
          <a:p>
            <a:pPr algn="l" rtl="0"/>
            <a:r>
              <a:rPr lang="en-US" dirty="0" smtClean="0"/>
              <a:t> focus on the steps in the comet assay that may affect the level of DNA migration:</a:t>
            </a:r>
          </a:p>
          <a:p>
            <a:pPr marL="514350" indent="-514350" algn="l" rtl="0">
              <a:buAutoNum type="arabicPeriod"/>
            </a:pPr>
            <a:r>
              <a:rPr lang="en-US" dirty="0" smtClean="0"/>
              <a:t>a physical effect that causes DNA to move faster in agarose irrespective of the absolute amount of DNA damage</a:t>
            </a:r>
          </a:p>
          <a:p>
            <a:pPr marL="514350" indent="-514350" algn="l" rtl="0">
              <a:buAutoNum type="arabicPeriod"/>
            </a:pPr>
            <a:r>
              <a:rPr lang="en-US" dirty="0" smtClean="0"/>
              <a:t>increase the difference in DNA migration between unexposed and exposed specimens (i.e., detection of induced DNA damage)</a:t>
            </a:r>
          </a:p>
          <a:p>
            <a:pPr marL="514350" indent="-514350" algn="l" rtl="0">
              <a:buAutoNum type="arabicPeriod"/>
            </a:pPr>
            <a:endParaRPr lang="ar-IQ" dirty="0"/>
          </a:p>
        </p:txBody>
      </p:sp>
      <p:sp>
        <p:nvSpPr>
          <p:cNvPr id="4" name="Content Placeholder 2"/>
          <p:cNvSpPr txBox="1">
            <a:spLocks/>
          </p:cNvSpPr>
          <p:nvPr/>
        </p:nvSpPr>
        <p:spPr>
          <a:xfrm>
            <a:off x="6272213" y="568325"/>
            <a:ext cx="5081587" cy="5575300"/>
          </a:xfrm>
          <a:prstGeom prst="rect">
            <a:avLst/>
          </a:prstGeom>
        </p:spPr>
        <p:txBody>
          <a:bodyPr vert="horz" lIns="91440" tIns="45720" rIns="91440" bIns="45720" rtlCol="1">
            <a:normAutofit fontScale="85000" lnSpcReduction="20000"/>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rtl="0">
              <a:buNone/>
            </a:pPr>
            <a:r>
              <a:rPr lang="en-US" dirty="0" smtClean="0"/>
              <a:t>Steps of alkaline comet assay:</a:t>
            </a:r>
          </a:p>
          <a:p>
            <a:pPr marL="0" indent="0" algn="l" rtl="0">
              <a:buNone/>
            </a:pPr>
            <a:endParaRPr lang="en-US" dirty="0" smtClean="0"/>
          </a:p>
          <a:p>
            <a:pPr algn="l" rtl="0"/>
            <a:r>
              <a:rPr lang="en-US" dirty="0" smtClean="0"/>
              <a:t>isolation of cells and preparation of single-cell suspensions,</a:t>
            </a:r>
          </a:p>
          <a:p>
            <a:pPr algn="l" rtl="0"/>
            <a:r>
              <a:rPr lang="en-US" dirty="0" smtClean="0"/>
              <a:t> embedding of the cells in agarose, </a:t>
            </a:r>
          </a:p>
          <a:p>
            <a:pPr algn="l" rtl="0"/>
            <a:r>
              <a:rPr lang="en-US" dirty="0" smtClean="0"/>
              <a:t>cell lysis, </a:t>
            </a:r>
          </a:p>
          <a:p>
            <a:pPr algn="l" rtl="0"/>
            <a:r>
              <a:rPr lang="en-US" dirty="0" smtClean="0"/>
              <a:t>incubation of the nucleoids with lesion-specific enzyme (for the enzyme-modified comet assay) or with cell or tissue extract (for the in vitro DNA repair assay), </a:t>
            </a:r>
          </a:p>
          <a:p>
            <a:pPr algn="l" rtl="0"/>
            <a:r>
              <a:rPr lang="en-US" dirty="0" smtClean="0"/>
              <a:t>alkaline treatment, </a:t>
            </a:r>
          </a:p>
          <a:p>
            <a:pPr algn="l" rtl="0"/>
            <a:r>
              <a:rPr lang="en-US" dirty="0" smtClean="0"/>
              <a:t>electrophoresis, </a:t>
            </a:r>
          </a:p>
          <a:p>
            <a:pPr algn="l" rtl="0"/>
            <a:r>
              <a:rPr lang="en-US" dirty="0" smtClean="0"/>
              <a:t>neutralization, </a:t>
            </a:r>
          </a:p>
          <a:p>
            <a:pPr algn="l" rtl="0"/>
            <a:r>
              <a:rPr lang="en-US" dirty="0" smtClean="0"/>
              <a:t>staining and visualization </a:t>
            </a:r>
          </a:p>
          <a:p>
            <a:pPr algn="l" rtl="0"/>
            <a:r>
              <a:rPr lang="en-US" dirty="0" smtClean="0"/>
              <a:t> scoring and data analysis</a:t>
            </a:r>
            <a:endParaRPr lang="ar-IQ" dirty="0"/>
          </a:p>
        </p:txBody>
      </p:sp>
    </p:spTree>
    <p:extLst>
      <p:ext uri="{BB962C8B-B14F-4D97-AF65-F5344CB8AC3E}">
        <p14:creationId xmlns:p14="http://schemas.microsoft.com/office/powerpoint/2010/main" val="2915586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8" y="85090"/>
            <a:ext cx="10334625" cy="920750"/>
          </a:xfrm>
        </p:spPr>
        <p:txBody>
          <a:bodyPr/>
          <a:lstStyle/>
          <a:p>
            <a:pPr algn="l" rtl="0"/>
            <a:r>
              <a:rPr lang="en-US" dirty="0" smtClean="0"/>
              <a:t>step 1 : isolation of cells </a:t>
            </a:r>
            <a:endParaRPr lang="ar-IQ"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60173421"/>
              </p:ext>
            </p:extLst>
          </p:nvPr>
        </p:nvGraphicFramePr>
        <p:xfrm>
          <a:off x="159538" y="948688"/>
          <a:ext cx="11760996" cy="5201777"/>
        </p:xfrm>
        <a:graphic>
          <a:graphicData uri="http://schemas.openxmlformats.org/drawingml/2006/table">
            <a:tbl>
              <a:tblPr rtl="1" firstRow="1" bandRow="1">
                <a:tableStyleId>{5C22544A-7EE6-4342-B048-85BDC9FD1C3A}</a:tableStyleId>
              </a:tblPr>
              <a:tblGrid>
                <a:gridCol w="4319584"/>
                <a:gridCol w="3521080"/>
                <a:gridCol w="3920332"/>
              </a:tblGrid>
              <a:tr h="529039">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c>
                  <a:txBody>
                    <a:bodyPr/>
                    <a:lstStyle/>
                    <a:p>
                      <a:pPr algn="l" rtl="0"/>
                      <a:r>
                        <a:rPr lang="en-US" dirty="0" smtClean="0"/>
                        <a:t>Comet assay parameter	</a:t>
                      </a:r>
                      <a:endParaRPr lang="ar-IQ" dirty="0"/>
                    </a:p>
                  </a:txBody>
                  <a:tcPr/>
                </a:tc>
              </a:tr>
              <a:tr h="982501">
                <a:tc>
                  <a:txBody>
                    <a:bodyPr/>
                    <a:lstStyle/>
                    <a:p>
                      <a:pPr algn="l" rtl="0"/>
                      <a:r>
                        <a:rPr lang="en-US" dirty="0" smtClean="0"/>
                        <a:t>The homogenization procedure (whether in buffer or medium) may affect levels of DNA damage.</a:t>
                      </a:r>
                    </a:p>
                  </a:txBody>
                  <a:tcPr/>
                </a:tc>
                <a:tc>
                  <a:txBody>
                    <a:bodyPr/>
                    <a:lstStyle/>
                    <a:p>
                      <a:pPr algn="ctr" rtl="0"/>
                      <a:r>
                        <a:rPr lang="en-US" dirty="0" smtClean="0"/>
                        <a:t>Desirable</a:t>
                      </a:r>
                      <a:endParaRPr lang="ar-IQ" dirty="0"/>
                    </a:p>
                  </a:txBody>
                  <a:tcPr/>
                </a:tc>
                <a:tc>
                  <a:txBody>
                    <a:bodyPr/>
                    <a:lstStyle/>
                    <a:p>
                      <a:pPr algn="l" rtl="0"/>
                      <a:r>
                        <a:rPr lang="en-US" dirty="0" smtClean="0"/>
                        <a:t>Preparation of a single-cell suspension (from solid tissue or cell culture)</a:t>
                      </a:r>
                      <a:endParaRPr lang="ar-IQ" dirty="0"/>
                    </a:p>
                  </a:txBody>
                  <a:tcPr/>
                </a:tc>
              </a:tr>
              <a:tr h="2116156">
                <a:tc>
                  <a:txBody>
                    <a:bodyPr/>
                    <a:lstStyle/>
                    <a:p>
                      <a:pPr algn="l" rtl="0"/>
                      <a:r>
                        <a:rPr lang="en-US" dirty="0" smtClean="0"/>
                        <a:t>For human biomonitoring studies, it should be specified whether the </a:t>
                      </a:r>
                      <a:r>
                        <a:rPr lang="en-US" dirty="0" smtClean="0">
                          <a:solidFill>
                            <a:srgbClr val="FF0000"/>
                          </a:solidFill>
                        </a:rPr>
                        <a:t>samples</a:t>
                      </a:r>
                      <a:r>
                        <a:rPr lang="en-US" dirty="0" smtClean="0"/>
                        <a:t> are whole blood (i.e., with erythrocytes), isolated leukocytes or peripheral blood mononuclear cells, or from which organ or tissue the cells are derived (buccal, sperm, etc.).</a:t>
                      </a:r>
                    </a:p>
                  </a:txBody>
                  <a:tcPr/>
                </a:tc>
                <a:tc>
                  <a:txBody>
                    <a:bodyPr/>
                    <a:lstStyle/>
                    <a:p>
                      <a:pPr algn="ctr" rtl="0"/>
                      <a:r>
                        <a:rPr lang="en-US" dirty="0" smtClean="0">
                          <a:solidFill>
                            <a:srgbClr val="FF0000"/>
                          </a:solidFill>
                        </a:rPr>
                        <a:t>Essential</a:t>
                      </a:r>
                      <a:endParaRPr lang="ar-IQ" dirty="0">
                        <a:solidFill>
                          <a:srgbClr val="FF0000"/>
                        </a:solidFill>
                      </a:endParaRPr>
                    </a:p>
                  </a:txBody>
                  <a:tcPr/>
                </a:tc>
                <a:tc>
                  <a:txBody>
                    <a:bodyPr/>
                    <a:lstStyle/>
                    <a:p>
                      <a:pPr algn="l" rtl="0"/>
                      <a:r>
                        <a:rPr lang="en-US" dirty="0" smtClean="0"/>
                        <a:t>Cell type	</a:t>
                      </a:r>
                      <a:endParaRPr lang="ar-IQ" dirty="0"/>
                    </a:p>
                  </a:txBody>
                  <a:tcPr/>
                </a:tc>
              </a:tr>
              <a:tr h="1435963">
                <a:tc>
                  <a:txBody>
                    <a:bodyPr/>
                    <a:lstStyle/>
                    <a:p>
                      <a:pPr algn="l" rtl="0"/>
                      <a:r>
                        <a:rPr lang="en-US" dirty="0" smtClean="0"/>
                        <a:t>Expected to be of little importance in most cases, but the gauge of needle and anticoagulant used might affect the level of DNA damage during cell isolation.</a:t>
                      </a:r>
                    </a:p>
                    <a:p>
                      <a:pPr algn="l" rtl="0"/>
                      <a:endParaRPr lang="ar-IQ" dirty="0"/>
                    </a:p>
                  </a:txBody>
                  <a:tcPr/>
                </a:tc>
                <a:tc>
                  <a:txBody>
                    <a:bodyPr/>
                    <a:lstStyle/>
                    <a:p>
                      <a:pPr algn="ctr" rtl="0"/>
                      <a:r>
                        <a:rPr lang="en-US" dirty="0" smtClean="0"/>
                        <a:t>Desirable	</a:t>
                      </a:r>
                      <a:endParaRPr lang="ar-IQ" dirty="0"/>
                    </a:p>
                  </a:txBody>
                  <a:tcPr/>
                </a:tc>
                <a:tc>
                  <a:txBody>
                    <a:bodyPr/>
                    <a:lstStyle/>
                    <a:p>
                      <a:pPr algn="l" rtl="0"/>
                      <a:r>
                        <a:rPr lang="en-US" dirty="0" smtClean="0"/>
                        <a:t>Method for venipuncture and isolation of cells from blood (if cells were isolated)	</a:t>
                      </a:r>
                      <a:endParaRPr lang="ar-IQ" dirty="0"/>
                    </a:p>
                  </a:txBody>
                  <a:tcPr/>
                </a:tc>
              </a:tr>
            </a:tbl>
          </a:graphicData>
        </a:graphic>
      </p:graphicFrame>
    </p:spTree>
    <p:extLst>
      <p:ext uri="{BB962C8B-B14F-4D97-AF65-F5344CB8AC3E}">
        <p14:creationId xmlns:p14="http://schemas.microsoft.com/office/powerpoint/2010/main" val="9710977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p14="http://schemas.microsoft.com/office/powerpoint/2010/main" val="995651367"/>
              </p:ext>
            </p:extLst>
          </p:nvPr>
        </p:nvGraphicFramePr>
        <p:xfrm>
          <a:off x="159539" y="48566"/>
          <a:ext cx="11641936" cy="6355815"/>
        </p:xfrm>
        <a:graphic>
          <a:graphicData uri="http://schemas.openxmlformats.org/drawingml/2006/table">
            <a:tbl>
              <a:tblPr rtl="1" firstRow="1" bandRow="1">
                <a:tableStyleId>{5C22544A-7EE6-4342-B048-85BDC9FD1C3A}</a:tableStyleId>
              </a:tblPr>
              <a:tblGrid>
                <a:gridCol w="4557713"/>
                <a:gridCol w="3203578"/>
                <a:gridCol w="3880645"/>
              </a:tblGrid>
              <a:tr h="611393">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c>
                  <a:txBody>
                    <a:bodyPr/>
                    <a:lstStyle/>
                    <a:p>
                      <a:pPr algn="l" rtl="0"/>
                      <a:r>
                        <a:rPr lang="en-US" dirty="0" smtClean="0"/>
                        <a:t>Comet assay parameter	</a:t>
                      </a:r>
                      <a:endParaRPr lang="ar-IQ" dirty="0"/>
                    </a:p>
                  </a:txBody>
                  <a:tcPr/>
                </a:tc>
              </a:tr>
              <a:tr h="1468767">
                <a:tc>
                  <a:txBody>
                    <a:bodyPr/>
                    <a:lstStyle/>
                    <a:p>
                      <a:pPr algn="l" rtl="0"/>
                      <a:r>
                        <a:rPr lang="en-US" dirty="0" smtClean="0"/>
                        <a:t>The </a:t>
                      </a:r>
                      <a:r>
                        <a:rPr lang="en-US" dirty="0" smtClean="0">
                          <a:solidFill>
                            <a:srgbClr val="FF0000"/>
                          </a:solidFill>
                        </a:rPr>
                        <a:t>temperature and time period </a:t>
                      </a:r>
                      <a:r>
                        <a:rPr lang="en-US" dirty="0" smtClean="0"/>
                        <a:t>between isolation of cells and direct processing in comet assay (or cryopreservation) may affect the level of DNA damage.</a:t>
                      </a:r>
                    </a:p>
                  </a:txBody>
                  <a:tcPr/>
                </a:tc>
                <a:tc>
                  <a:txBody>
                    <a:bodyPr/>
                    <a:lstStyle/>
                    <a:p>
                      <a:pPr algn="ctr" rtl="0"/>
                      <a:r>
                        <a:rPr lang="en-US" dirty="0" smtClean="0">
                          <a:solidFill>
                            <a:srgbClr val="FF0000"/>
                          </a:solidFill>
                        </a:rPr>
                        <a:t>Essential</a:t>
                      </a:r>
                      <a:r>
                        <a:rPr lang="en-US" dirty="0" smtClean="0"/>
                        <a:t>	</a:t>
                      </a:r>
                      <a:endParaRPr lang="ar-IQ" dirty="0"/>
                    </a:p>
                  </a:txBody>
                  <a:tcPr/>
                </a:tc>
                <a:tc>
                  <a:txBody>
                    <a:bodyPr/>
                    <a:lstStyle/>
                    <a:p>
                      <a:pPr algn="l" rtl="0"/>
                      <a:r>
                        <a:rPr lang="en-US" dirty="0" smtClean="0"/>
                        <a:t>Temperature and duration of transfer from isolation of cells to processing of cells	</a:t>
                      </a:r>
                      <a:endParaRPr lang="ar-IQ" dirty="0"/>
                    </a:p>
                  </a:txBody>
                  <a:tcPr/>
                </a:tc>
              </a:tr>
              <a:tr h="2509608">
                <a:tc>
                  <a:txBody>
                    <a:bodyPr/>
                    <a:lstStyle/>
                    <a:p>
                      <a:pPr algn="l" rtl="0"/>
                      <a:r>
                        <a:rPr lang="en-US" dirty="0" smtClean="0"/>
                        <a:t>The freezing and thawing procedures might increase the basal level of DNA migration. For clinical intervention studies, it is essential to know whether samples taken at different times were analyzed fresh (i.e., in different experiments) or in the same comet assay experiment in the case of cryopreserved samples.</a:t>
                      </a:r>
                    </a:p>
                  </a:txBody>
                  <a:tcPr/>
                </a:tc>
                <a:tc>
                  <a:txBody>
                    <a:bodyPr/>
                    <a:lstStyle/>
                    <a:p>
                      <a:pPr algn="ctr" rtl="0"/>
                      <a:r>
                        <a:rPr lang="en-US" dirty="0" smtClean="0">
                          <a:solidFill>
                            <a:srgbClr val="FF0000"/>
                          </a:solidFill>
                        </a:rPr>
                        <a:t>Essential</a:t>
                      </a:r>
                      <a:endParaRPr lang="ar-IQ" dirty="0">
                        <a:solidFill>
                          <a:srgbClr val="FF0000"/>
                        </a:solidFill>
                      </a:endParaRPr>
                    </a:p>
                  </a:txBody>
                  <a:tcPr/>
                </a:tc>
                <a:tc>
                  <a:txBody>
                    <a:bodyPr/>
                    <a:lstStyle/>
                    <a:p>
                      <a:pPr algn="l" rtl="0"/>
                      <a:r>
                        <a:rPr lang="en-US" dirty="0" smtClean="0"/>
                        <a:t>Storage (in case of specimens that have been cryopreserved)	</a:t>
                      </a:r>
                      <a:endParaRPr lang="ar-IQ" dirty="0"/>
                    </a:p>
                  </a:txBody>
                  <a:tcPr/>
                </a:tc>
              </a:tr>
              <a:tr h="1659496">
                <a:tc>
                  <a:txBody>
                    <a:bodyPr/>
                    <a:lstStyle/>
                    <a:p>
                      <a:pPr algn="l" rtl="0"/>
                      <a:r>
                        <a:rPr lang="en-US" dirty="0" smtClean="0"/>
                        <a:t>Very few (if any) genotoxic agents give rise to DNA lesions that are repaired by only one DNA repair pathway; rather, most give rise to a spectrum of DNA lesions. The concentration/dose of the genotoxic agent should be reported.</a:t>
                      </a:r>
                    </a:p>
                  </a:txBody>
                  <a:tcPr/>
                </a:tc>
                <a:tc>
                  <a:txBody>
                    <a:bodyPr/>
                    <a:lstStyle/>
                    <a:p>
                      <a:pPr algn="ctr" rtl="0"/>
                      <a:r>
                        <a:rPr lang="en-US" dirty="0" smtClean="0">
                          <a:solidFill>
                            <a:srgbClr val="FF0000"/>
                          </a:solidFill>
                        </a:rPr>
                        <a:t>Essential</a:t>
                      </a:r>
                    </a:p>
                  </a:txBody>
                  <a:tcPr/>
                </a:tc>
                <a:tc>
                  <a:txBody>
                    <a:bodyPr/>
                    <a:lstStyle/>
                    <a:p>
                      <a:pPr algn="l" rtl="0"/>
                      <a:r>
                        <a:rPr lang="en-US" dirty="0" smtClean="0"/>
                        <a:t>Type of exposure used</a:t>
                      </a:r>
                      <a:endParaRPr lang="ar-IQ" dirty="0"/>
                    </a:p>
                  </a:txBody>
                  <a:tcPr/>
                </a:tc>
              </a:tr>
            </a:tbl>
          </a:graphicData>
        </a:graphic>
      </p:graphicFrame>
    </p:spTree>
    <p:extLst>
      <p:ext uri="{BB962C8B-B14F-4D97-AF65-F5344CB8AC3E}">
        <p14:creationId xmlns:p14="http://schemas.microsoft.com/office/powerpoint/2010/main" val="447874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p14="http://schemas.microsoft.com/office/powerpoint/2010/main" val="3828026721"/>
              </p:ext>
            </p:extLst>
          </p:nvPr>
        </p:nvGraphicFramePr>
        <p:xfrm>
          <a:off x="275031" y="1690688"/>
          <a:ext cx="11641936" cy="3637609"/>
        </p:xfrm>
        <a:graphic>
          <a:graphicData uri="http://schemas.openxmlformats.org/drawingml/2006/table">
            <a:tbl>
              <a:tblPr rtl="1" firstRow="1" bandRow="1">
                <a:tableStyleId>{5C22544A-7EE6-4342-B048-85BDC9FD1C3A}</a:tableStyleId>
              </a:tblPr>
              <a:tblGrid>
                <a:gridCol w="4416030"/>
                <a:gridCol w="3345261"/>
                <a:gridCol w="3880645"/>
              </a:tblGrid>
              <a:tr h="611393">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c>
                  <a:txBody>
                    <a:bodyPr/>
                    <a:lstStyle/>
                    <a:p>
                      <a:pPr algn="l" rtl="0"/>
                      <a:r>
                        <a:rPr lang="en-US" dirty="0" smtClean="0"/>
                        <a:t>Comet assay parameter	</a:t>
                      </a:r>
                      <a:endParaRPr lang="ar-IQ" dirty="0"/>
                    </a:p>
                  </a:txBody>
                  <a:tcPr/>
                </a:tc>
              </a:tr>
              <a:tr h="1197304">
                <a:tc>
                  <a:txBody>
                    <a:bodyPr/>
                    <a:lstStyle/>
                    <a:p>
                      <a:pPr algn="l" rtl="0"/>
                      <a:r>
                        <a:rPr lang="en-US" dirty="0" smtClean="0"/>
                        <a:t>Assay controls should always be included and reported in studies that do not have a positive control group.</a:t>
                      </a:r>
                    </a:p>
                  </a:txBody>
                  <a:tcPr/>
                </a:tc>
                <a:tc>
                  <a:txBody>
                    <a:bodyPr/>
                    <a:lstStyle/>
                    <a:p>
                      <a:pPr algn="ctr" rtl="0"/>
                      <a:r>
                        <a:rPr lang="en-US" dirty="0" smtClean="0">
                          <a:solidFill>
                            <a:srgbClr val="FF0000"/>
                          </a:solidFill>
                        </a:rPr>
                        <a:t>Essential</a:t>
                      </a:r>
                      <a:r>
                        <a:rPr lang="en-US" dirty="0" smtClean="0"/>
                        <a:t>	</a:t>
                      </a:r>
                      <a:endParaRPr lang="ar-IQ" dirty="0"/>
                    </a:p>
                  </a:txBody>
                  <a:tcPr/>
                </a:tc>
                <a:tc>
                  <a:txBody>
                    <a:bodyPr/>
                    <a:lstStyle/>
                    <a:p>
                      <a:pPr algn="l" rtl="0"/>
                      <a:r>
                        <a:rPr lang="en-US" dirty="0" smtClean="0"/>
                        <a:t>Assay controls	</a:t>
                      </a:r>
                      <a:endParaRPr lang="ar-IQ" dirty="0"/>
                    </a:p>
                  </a:txBody>
                  <a:tcPr/>
                </a:tc>
              </a:tr>
              <a:tr h="1800225">
                <a:tc>
                  <a:txBody>
                    <a:bodyPr/>
                    <a:lstStyle/>
                    <a:p>
                      <a:pPr algn="l" rtl="0"/>
                      <a:r>
                        <a:rPr lang="en-US" dirty="0" smtClean="0"/>
                        <a:t>Control groups are desirable (or even essential in certain cases). For most purposes, however (and especially in human biomonitoring), assay controls can replace negative and positive controls (i.e., control groups).</a:t>
                      </a:r>
                    </a:p>
                  </a:txBody>
                  <a:tcPr/>
                </a:tc>
                <a:tc>
                  <a:txBody>
                    <a:bodyPr/>
                    <a:lstStyle/>
                    <a:p>
                      <a:pPr algn="ctr" rtl="0"/>
                      <a:r>
                        <a:rPr lang="en-US" dirty="0" smtClean="0">
                          <a:solidFill>
                            <a:schemeClr val="tx1"/>
                          </a:solidFill>
                        </a:rPr>
                        <a:t>Desirable	</a:t>
                      </a:r>
                      <a:endParaRPr lang="ar-IQ" dirty="0">
                        <a:solidFill>
                          <a:schemeClr val="tx1"/>
                        </a:solidFill>
                      </a:endParaRPr>
                    </a:p>
                  </a:txBody>
                  <a:tcPr/>
                </a:tc>
                <a:tc>
                  <a:txBody>
                    <a:bodyPr/>
                    <a:lstStyle/>
                    <a:p>
                      <a:pPr algn="l" rtl="0"/>
                      <a:r>
                        <a:rPr lang="en-US" dirty="0" smtClean="0"/>
                        <a:t>Negative and positive controls	</a:t>
                      </a:r>
                      <a:endParaRPr lang="ar-IQ" dirty="0"/>
                    </a:p>
                  </a:txBody>
                  <a:tcPr/>
                </a:tc>
              </a:tr>
            </a:tbl>
          </a:graphicData>
        </a:graphic>
      </p:graphicFrame>
    </p:spTree>
    <p:extLst>
      <p:ext uri="{BB962C8B-B14F-4D97-AF65-F5344CB8AC3E}">
        <p14:creationId xmlns:p14="http://schemas.microsoft.com/office/powerpoint/2010/main" val="523172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538162" y="442912"/>
            <a:ext cx="10515600" cy="1325563"/>
          </a:xfrm>
          <a:prstGeom prst="rect">
            <a:avLst/>
          </a:prstGeom>
        </p:spPr>
        <p:txBody>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en-US" dirty="0" smtClean="0"/>
              <a:t>Step 2 :Embedding the cells in the agarose</a:t>
            </a:r>
            <a:endParaRPr lang="ar-IQ" dirty="0"/>
          </a:p>
        </p:txBody>
      </p:sp>
      <p:graphicFrame>
        <p:nvGraphicFramePr>
          <p:cNvPr id="3" name="Content Placeholder 3"/>
          <p:cNvGraphicFramePr>
            <a:graphicFrameLocks/>
          </p:cNvGraphicFramePr>
          <p:nvPr>
            <p:extLst>
              <p:ext uri="{D42A27DB-BD31-4B8C-83A1-F6EECF244321}">
                <p14:modId xmlns:p14="http://schemas.microsoft.com/office/powerpoint/2010/main" val="38717055"/>
              </p:ext>
            </p:extLst>
          </p:nvPr>
        </p:nvGraphicFramePr>
        <p:xfrm>
          <a:off x="369090" y="1768475"/>
          <a:ext cx="11641935" cy="3849064"/>
        </p:xfrm>
        <a:graphic>
          <a:graphicData uri="http://schemas.openxmlformats.org/drawingml/2006/table">
            <a:tbl>
              <a:tblPr rtl="1" firstRow="1" bandRow="1">
                <a:tableStyleId>{5C22544A-7EE6-4342-B048-85BDC9FD1C3A}</a:tableStyleId>
              </a:tblPr>
              <a:tblGrid>
                <a:gridCol w="4552950"/>
                <a:gridCol w="3208340"/>
                <a:gridCol w="3880645"/>
              </a:tblGrid>
              <a:tr h="611393">
                <a:tc>
                  <a:txBody>
                    <a:bodyPr/>
                    <a:lstStyle/>
                    <a:p>
                      <a:pPr algn="ctr" rtl="0"/>
                      <a:r>
                        <a:rPr lang="en-US" dirty="0" smtClean="0"/>
                        <a:t>Notes </a:t>
                      </a:r>
                    </a:p>
                    <a:p>
                      <a:pPr algn="l" rtl="0"/>
                      <a:endParaRPr lang="ar-IQ" dirty="0"/>
                    </a:p>
                  </a:txBody>
                  <a:tcPr/>
                </a:tc>
                <a:tc>
                  <a:txBody>
                    <a:bodyPr/>
                    <a:lstStyle/>
                    <a:p>
                      <a:pPr algn="ctr" rtl="0"/>
                      <a:r>
                        <a:rPr lang="en-US" dirty="0" smtClean="0"/>
                        <a:t>Reporting requirement	</a:t>
                      </a:r>
                      <a:endParaRPr lang="ar-IQ" dirty="0"/>
                    </a:p>
                  </a:txBody>
                  <a:tcPr/>
                </a:tc>
                <a:tc>
                  <a:txBody>
                    <a:bodyPr/>
                    <a:lstStyle/>
                    <a:p>
                      <a:pPr algn="l" rtl="0"/>
                      <a:r>
                        <a:rPr lang="en-US" dirty="0" smtClean="0"/>
                        <a:t>Comet assay parameter	</a:t>
                      </a:r>
                      <a:endParaRPr lang="ar-IQ" dirty="0"/>
                    </a:p>
                  </a:txBody>
                  <a:tcPr/>
                </a:tc>
              </a:tr>
              <a:tr h="1197304">
                <a:tc>
                  <a:txBody>
                    <a:bodyPr/>
                    <a:lstStyle/>
                    <a:p>
                      <a:pPr algn="l" rtl="0"/>
                      <a:r>
                        <a:rPr lang="en-US" dirty="0" smtClean="0"/>
                        <a:t>Use of 2-gel versus 12-gel format, etc., might affect the level of DNA migration.</a:t>
                      </a:r>
                    </a:p>
                  </a:txBody>
                  <a:tcPr/>
                </a:tc>
                <a:tc>
                  <a:txBody>
                    <a:bodyPr/>
                    <a:lstStyle/>
                    <a:p>
                      <a:pPr algn="ctr" rtl="0"/>
                      <a:r>
                        <a:rPr lang="en-US" dirty="0" smtClean="0">
                          <a:solidFill>
                            <a:schemeClr val="tx1"/>
                          </a:solidFill>
                        </a:rPr>
                        <a:t>Desirable	</a:t>
                      </a:r>
                      <a:endParaRPr lang="ar-IQ" dirty="0">
                        <a:solidFill>
                          <a:schemeClr val="tx1"/>
                        </a:solidFill>
                      </a:endParaRPr>
                    </a:p>
                  </a:txBody>
                  <a:tcPr/>
                </a:tc>
                <a:tc>
                  <a:txBody>
                    <a:bodyPr/>
                    <a:lstStyle/>
                    <a:p>
                      <a:pPr algn="l" rtl="0"/>
                      <a:r>
                        <a:rPr lang="en-US" dirty="0" smtClean="0"/>
                        <a:t>Description of the type of slides	</a:t>
                      </a:r>
                      <a:endParaRPr lang="ar-IQ" dirty="0"/>
                    </a:p>
                  </a:txBody>
                  <a:tcPr/>
                </a:tc>
              </a:tr>
              <a:tr h="1800225">
                <a:tc>
                  <a:txBody>
                    <a:bodyPr/>
                    <a:lstStyle/>
                    <a:p>
                      <a:pPr algn="l" rtl="0"/>
                      <a:r>
                        <a:rPr lang="en-US" dirty="0" smtClean="0"/>
                        <a:t>The final concentration (percentage after the cells have been added) is very important. As the concentration will change upon reuse of the agarose stock solution, it should be specified if it is used more than once. It is not informative enough to state the concentration of the stock solution.</a:t>
                      </a:r>
                    </a:p>
                  </a:txBody>
                  <a:tcPr/>
                </a:tc>
                <a:tc>
                  <a:txBody>
                    <a:bodyPr/>
                    <a:lstStyle/>
                    <a:p>
                      <a:pPr algn="ctr" rtl="0"/>
                      <a:r>
                        <a:rPr lang="en-US" dirty="0" smtClean="0">
                          <a:solidFill>
                            <a:srgbClr val="FF0000"/>
                          </a:solidFill>
                        </a:rPr>
                        <a:t>Essential	</a:t>
                      </a:r>
                      <a:endParaRPr lang="ar-IQ" dirty="0">
                        <a:solidFill>
                          <a:srgbClr val="FF0000"/>
                        </a:solidFill>
                      </a:endParaRPr>
                    </a:p>
                  </a:txBody>
                  <a:tcPr/>
                </a:tc>
                <a:tc>
                  <a:txBody>
                    <a:bodyPr/>
                    <a:lstStyle/>
                    <a:p>
                      <a:pPr algn="l" rtl="0"/>
                      <a:r>
                        <a:rPr lang="en-US" dirty="0" smtClean="0"/>
                        <a:t>Final concentration of low-melting-point-agarose containing cells	</a:t>
                      </a:r>
                      <a:endParaRPr lang="ar-IQ" dirty="0"/>
                    </a:p>
                  </a:txBody>
                  <a:tcPr/>
                </a:tc>
              </a:tr>
            </a:tbl>
          </a:graphicData>
        </a:graphic>
      </p:graphicFrame>
    </p:spTree>
    <p:extLst>
      <p:ext uri="{BB962C8B-B14F-4D97-AF65-F5344CB8AC3E}">
        <p14:creationId xmlns:p14="http://schemas.microsoft.com/office/powerpoint/2010/main" val="2082526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1021</TotalTime>
  <Words>1676</Words>
  <Application>Microsoft Office PowerPoint</Application>
  <PresentationFormat>Widescreen</PresentationFormat>
  <Paragraphs>156</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Cambria</vt:lpstr>
      <vt:lpstr>Times New Roman</vt:lpstr>
      <vt:lpstr>Office Theme</vt:lpstr>
      <vt:lpstr>Essential notes in comet assay writing methods</vt:lpstr>
      <vt:lpstr>Introduction</vt:lpstr>
      <vt:lpstr>PowerPoint Presentation</vt:lpstr>
      <vt:lpstr>Minimum Information for Reporting Comet Assay (MIRCA)</vt:lpstr>
      <vt:lpstr>PowerPoint Presentation</vt:lpstr>
      <vt:lpstr>step 1 : isolation of cells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notes in comet assay writing methods</dc:title>
  <dc:creator>hp</dc:creator>
  <cp:lastModifiedBy>hp</cp:lastModifiedBy>
  <cp:revision>21</cp:revision>
  <dcterms:created xsi:type="dcterms:W3CDTF">2025-05-24T16:32:18Z</dcterms:created>
  <dcterms:modified xsi:type="dcterms:W3CDTF">2025-05-25T09:33:22Z</dcterms:modified>
</cp:coreProperties>
</file>