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1" r:id="rId3"/>
    <p:sldId id="272" r:id="rId4"/>
    <p:sldId id="273" r:id="rId5"/>
    <p:sldId id="264" r:id="rId6"/>
    <p:sldId id="275" r:id="rId7"/>
    <p:sldId id="274" r:id="rId8"/>
    <p:sldId id="268" r:id="rId9"/>
    <p:sldId id="265" r:id="rId10"/>
    <p:sldId id="269" r:id="rId11"/>
    <p:sldId id="270" r:id="rId12"/>
    <p:sldId id="257" r:id="rId13"/>
    <p:sldId id="258" r:id="rId14"/>
    <p:sldId id="259" r:id="rId15"/>
    <p:sldId id="260" r:id="rId16"/>
    <p:sldId id="261" r:id="rId17"/>
    <p:sldId id="262"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4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126014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12333B-AEF6-48E4-B085-37B3555E2C1D}" type="datetimeFigureOut">
              <a:rPr lang="en-US" smtClean="0"/>
              <a:t>2024-12-29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65950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428424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22041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680319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199468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55725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2082380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299164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66116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55088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2333B-AEF6-48E4-B085-37B3555E2C1D}" type="datetimeFigureOut">
              <a:rPr lang="en-US" smtClean="0"/>
              <a:t>2024-12-29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427440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2333B-AEF6-48E4-B085-37B3555E2C1D}" type="datetimeFigureOut">
              <a:rPr lang="en-US" smtClean="0"/>
              <a:t>2024-12-29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78348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102370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335615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712333B-AEF6-48E4-B085-37B3555E2C1D}" type="datetimeFigureOut">
              <a:rPr lang="en-US" smtClean="0"/>
              <a:t>2024-12-29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355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12333B-AEF6-48E4-B085-37B3555E2C1D}" type="datetimeFigureOut">
              <a:rPr lang="en-US" smtClean="0"/>
              <a:t>2024-12-29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BE366-C366-4D53-8DEC-EB4C28ABECD0}" type="slidenum">
              <a:rPr lang="en-US" smtClean="0"/>
              <a:t>‹#›</a:t>
            </a:fld>
            <a:endParaRPr lang="en-US"/>
          </a:p>
        </p:txBody>
      </p:sp>
    </p:spTree>
    <p:extLst>
      <p:ext uri="{BB962C8B-B14F-4D97-AF65-F5344CB8AC3E}">
        <p14:creationId xmlns:p14="http://schemas.microsoft.com/office/powerpoint/2010/main" val="371448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12333B-AEF6-48E4-B085-37B3555E2C1D}" type="datetimeFigureOut">
              <a:rPr lang="en-US" smtClean="0"/>
              <a:t>2024-12-29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9BE366-C366-4D53-8DEC-EB4C28ABECD0}" type="slidenum">
              <a:rPr lang="en-US" smtClean="0"/>
              <a:t>‹#›</a:t>
            </a:fld>
            <a:endParaRPr lang="en-US"/>
          </a:p>
        </p:txBody>
      </p:sp>
    </p:spTree>
    <p:extLst>
      <p:ext uri="{BB962C8B-B14F-4D97-AF65-F5344CB8AC3E}">
        <p14:creationId xmlns:p14="http://schemas.microsoft.com/office/powerpoint/2010/main" val="50836030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6393" y="817042"/>
            <a:ext cx="9144000" cy="693374"/>
          </a:xfrm>
        </p:spPr>
        <p:txBody>
          <a:bodyPr/>
          <a:lstStyle/>
          <a:p>
            <a:pPr algn="ctr"/>
            <a:r>
              <a:rPr lang="ar-IQ" sz="4000" b="1" dirty="0"/>
              <a:t>الحد من مخاطر الكوارث لتحقيق السلامة والأمن المجتمعي</a:t>
            </a:r>
            <a:endParaRPr lang="en-US" sz="4000" b="1" dirty="0"/>
          </a:p>
        </p:txBody>
      </p:sp>
      <p:sp>
        <p:nvSpPr>
          <p:cNvPr id="4" name="TextBox 3"/>
          <p:cNvSpPr txBox="1"/>
          <p:nvPr/>
        </p:nvSpPr>
        <p:spPr>
          <a:xfrm>
            <a:off x="618565" y="5786845"/>
            <a:ext cx="10999694" cy="1077218"/>
          </a:xfrm>
          <a:prstGeom prst="rect">
            <a:avLst/>
          </a:prstGeom>
          <a:noFill/>
        </p:spPr>
        <p:txBody>
          <a:bodyPr wrap="square" rtlCol="0">
            <a:spAutoFit/>
          </a:bodyPr>
          <a:lstStyle/>
          <a:p>
            <a:pPr algn="ctr" rtl="1"/>
            <a:r>
              <a:rPr lang="ar-MA" sz="3600" b="1" dirty="0"/>
              <a:t>م.د. الأء سعدي عبود</a:t>
            </a:r>
            <a:r>
              <a:rPr lang="en-US" sz="3600" b="1" dirty="0"/>
              <a:t>       </a:t>
            </a:r>
            <a:r>
              <a:rPr lang="ar-MA" sz="3600" b="1" dirty="0" err="1"/>
              <a:t>م.م</a:t>
            </a:r>
            <a:r>
              <a:rPr lang="ar-MA" sz="3600" b="1" dirty="0"/>
              <a:t> أثير عبد القادر</a:t>
            </a:r>
            <a:endParaRPr lang="en-US" sz="3600" b="1" dirty="0"/>
          </a:p>
          <a:p>
            <a:pPr algn="ctr" rtl="1"/>
            <a:endParaRPr lang="ar-MA" sz="2800" b="1" dirty="0"/>
          </a:p>
        </p:txBody>
      </p:sp>
      <p:pic>
        <p:nvPicPr>
          <p:cNvPr id="3" name="Picture 2"/>
          <p:cNvPicPr>
            <a:picLocks noChangeAspect="1"/>
          </p:cNvPicPr>
          <p:nvPr/>
        </p:nvPicPr>
        <p:blipFill>
          <a:blip r:embed="rId2"/>
          <a:stretch>
            <a:fillRect/>
          </a:stretch>
        </p:blipFill>
        <p:spPr>
          <a:xfrm>
            <a:off x="1206393" y="1621842"/>
            <a:ext cx="9882948" cy="3774911"/>
          </a:xfrm>
          <a:prstGeom prst="rect">
            <a:avLst/>
          </a:prstGeom>
        </p:spPr>
      </p:pic>
    </p:spTree>
    <p:extLst>
      <p:ext uri="{BB962C8B-B14F-4D97-AF65-F5344CB8AC3E}">
        <p14:creationId xmlns:p14="http://schemas.microsoft.com/office/powerpoint/2010/main" val="291987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6559" y="362298"/>
            <a:ext cx="6973384" cy="584775"/>
          </a:xfrm>
          <a:prstGeom prst="rect">
            <a:avLst/>
          </a:prstGeom>
        </p:spPr>
        <p:txBody>
          <a:bodyPr wrap="none">
            <a:spAutoFit/>
          </a:bodyPr>
          <a:lstStyle/>
          <a:p>
            <a:r>
              <a:rPr lang="ar-MA" sz="3200" dirty="0">
                <a:solidFill>
                  <a:schemeClr val="bg1"/>
                </a:solidFill>
              </a:rPr>
              <a:t>تقدير الأزمة أوالكارثة حسب أحتمالية وشدة الحدوث</a:t>
            </a:r>
            <a:endParaRPr lang="en-US" sz="3200" dirty="0">
              <a:solidFill>
                <a:schemeClr val="bg1"/>
              </a:solidFill>
            </a:endParaRPr>
          </a:p>
        </p:txBody>
      </p:sp>
      <p:pic>
        <p:nvPicPr>
          <p:cNvPr id="2" name="Picture 1"/>
          <p:cNvPicPr>
            <a:picLocks noChangeAspect="1"/>
          </p:cNvPicPr>
          <p:nvPr/>
        </p:nvPicPr>
        <p:blipFill>
          <a:blip r:embed="rId2"/>
          <a:stretch>
            <a:fillRect/>
          </a:stretch>
        </p:blipFill>
        <p:spPr>
          <a:xfrm>
            <a:off x="1515035" y="1156079"/>
            <a:ext cx="9269506" cy="5460613"/>
          </a:xfrm>
          <a:prstGeom prst="rect">
            <a:avLst/>
          </a:prstGeom>
        </p:spPr>
      </p:pic>
    </p:spTree>
    <p:extLst>
      <p:ext uri="{BB962C8B-B14F-4D97-AF65-F5344CB8AC3E}">
        <p14:creationId xmlns:p14="http://schemas.microsoft.com/office/powerpoint/2010/main" val="93184531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0823" y="169063"/>
            <a:ext cx="5700902" cy="1006594"/>
          </a:xfrm>
        </p:spPr>
        <p:txBody>
          <a:bodyPr/>
          <a:lstStyle/>
          <a:p>
            <a:pPr algn="ctr"/>
            <a:r>
              <a:rPr lang="ar-IQ" dirty="0"/>
              <a:t>المخاطر الرئيسية في العراق</a:t>
            </a:r>
          </a:p>
        </p:txBody>
      </p:sp>
      <p:sp>
        <p:nvSpPr>
          <p:cNvPr id="3" name="Content Placeholder 2"/>
          <p:cNvSpPr>
            <a:spLocks noGrp="1"/>
          </p:cNvSpPr>
          <p:nvPr>
            <p:ph idx="1"/>
          </p:nvPr>
        </p:nvSpPr>
        <p:spPr>
          <a:xfrm>
            <a:off x="2991394" y="1974542"/>
            <a:ext cx="8783737" cy="2858715"/>
          </a:xfrm>
        </p:spPr>
        <p:txBody>
          <a:bodyPr>
            <a:normAutofit/>
          </a:bodyPr>
          <a:lstStyle/>
          <a:p>
            <a:pPr marL="0" indent="0" algn="r">
              <a:buNone/>
            </a:pPr>
            <a:r>
              <a:rPr lang="ar-IQ" sz="2400" dirty="0"/>
              <a:t>استنادا لتقيم المخاطر التي اجرته منظمة الصحة العالمية لدول اقليم الشرق المتوسط وبضمنها العراق عام 2018 ( تحديد المخاطر )</a:t>
            </a:r>
          </a:p>
          <a:p>
            <a:pPr marL="0" indent="0" algn="r">
              <a:buNone/>
            </a:pPr>
            <a:r>
              <a:rPr lang="ar-IQ" sz="2400" dirty="0"/>
              <a:t>1- خطير شديد جدا ( نزاعات مسلحة ، النزوح ، احداث كيمياوية وبايلوجية واشعاعية )</a:t>
            </a:r>
            <a:r>
              <a:rPr lang="en-US" sz="2400" dirty="0"/>
              <a:t> </a:t>
            </a:r>
            <a:endParaRPr lang="ar-IQ" sz="2400" dirty="0"/>
          </a:p>
          <a:p>
            <a:pPr marL="0" indent="0" algn="r">
              <a:buNone/>
            </a:pPr>
            <a:r>
              <a:rPr lang="ar-IQ" sz="2400" dirty="0"/>
              <a:t>2- خطر شديد ( كوليرا ، كزاز ، زلزال )</a:t>
            </a:r>
          </a:p>
          <a:p>
            <a:pPr marL="0" indent="0" algn="r">
              <a:buNone/>
            </a:pPr>
            <a:r>
              <a:rPr lang="ar-IQ" sz="2400" dirty="0"/>
              <a:t>3- خطر متوسط ( حمى الضنك ، شلل الاطفال ، الفيضانات ، حوادث صناعية )</a:t>
            </a:r>
          </a:p>
          <a:p>
            <a:pPr marL="0" indent="0" algn="r">
              <a:buNone/>
            </a:pPr>
            <a:r>
              <a:rPr lang="ar-IQ" sz="2400" dirty="0"/>
              <a:t>4- خطر منخفض ( فايروس الفلاونزة الجديدة ، موجات الحرارة )  </a:t>
            </a:r>
          </a:p>
        </p:txBody>
      </p:sp>
      <p:pic>
        <p:nvPicPr>
          <p:cNvPr id="4" name="Picture 3"/>
          <p:cNvPicPr>
            <a:picLocks noChangeAspect="1"/>
          </p:cNvPicPr>
          <p:nvPr/>
        </p:nvPicPr>
        <p:blipFill rotWithShape="1">
          <a:blip r:embed="rId2"/>
          <a:srcRect l="13476" t="12806" r="9341" b="12949"/>
          <a:stretch/>
        </p:blipFill>
        <p:spPr>
          <a:xfrm>
            <a:off x="195943" y="169063"/>
            <a:ext cx="1097280" cy="1123405"/>
          </a:xfrm>
          <a:prstGeom prst="rect">
            <a:avLst/>
          </a:prstGeom>
        </p:spPr>
      </p:pic>
      <p:pic>
        <p:nvPicPr>
          <p:cNvPr id="5" name="Picture 4"/>
          <p:cNvPicPr>
            <a:picLocks noChangeAspect="1"/>
          </p:cNvPicPr>
          <p:nvPr/>
        </p:nvPicPr>
        <p:blipFill rotWithShape="1">
          <a:blip r:embed="rId3"/>
          <a:srcRect l="10983" t="4285" r="9527" b="32432"/>
          <a:stretch/>
        </p:blipFill>
        <p:spPr>
          <a:xfrm>
            <a:off x="1593669" y="169063"/>
            <a:ext cx="1230829" cy="1123405"/>
          </a:xfrm>
          <a:prstGeom prst="rect">
            <a:avLst/>
          </a:prstGeom>
        </p:spPr>
      </p:pic>
    </p:spTree>
    <p:extLst>
      <p:ext uri="{BB962C8B-B14F-4D97-AF65-F5344CB8AC3E}">
        <p14:creationId xmlns:p14="http://schemas.microsoft.com/office/powerpoint/2010/main" val="5610510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375" y="269710"/>
            <a:ext cx="11469808" cy="5724644"/>
          </a:xfrm>
          <a:prstGeom prst="rect">
            <a:avLst/>
          </a:prstGeom>
          <a:noFill/>
        </p:spPr>
        <p:txBody>
          <a:bodyPr wrap="none" rtlCol="0">
            <a:spAutoFit/>
          </a:bodyPr>
          <a:lstStyle/>
          <a:p>
            <a:pPr algn="ctr">
              <a:lnSpc>
                <a:spcPct val="150000"/>
              </a:lnSpc>
            </a:pPr>
            <a:r>
              <a:rPr lang="ar-MA" sz="2800" b="1" dirty="0"/>
              <a:t>مراحل إدارة الأزمات والكوارث</a:t>
            </a:r>
          </a:p>
          <a:p>
            <a:pPr algn="r">
              <a:lnSpc>
                <a:spcPct val="150000"/>
              </a:lnSpc>
            </a:pPr>
            <a:r>
              <a:rPr lang="ar-MA" sz="2400" b="1" dirty="0"/>
              <a:t>المرحلة الأولى: ما قبل الأزمة</a:t>
            </a:r>
          </a:p>
          <a:p>
            <a:pPr algn="r">
              <a:lnSpc>
                <a:spcPct val="150000"/>
              </a:lnSpc>
            </a:pPr>
            <a:r>
              <a:rPr lang="ar-MA" b="1" dirty="0"/>
              <a:t>1</a:t>
            </a:r>
            <a:r>
              <a:rPr lang="ar-MA" sz="2400" b="1" dirty="0"/>
              <a:t>. التخطيط (التنبؤ / التوقع) للأزمات والكوارث المحتمل حدوثها فى المدى القريب/ المتوسط/ البعيد</a:t>
            </a:r>
          </a:p>
          <a:p>
            <a:pPr algn="r">
              <a:lnSpc>
                <a:spcPct val="150000"/>
              </a:lnSpc>
            </a:pPr>
            <a:r>
              <a:rPr lang="ar-MA" sz="2400" b="1" dirty="0"/>
              <a:t>2. إعداد الخطط ورسم السيناريوهات لدرء الأزمات ومواجهة الكوارث.</a:t>
            </a:r>
          </a:p>
          <a:p>
            <a:pPr algn="r">
              <a:lnSpc>
                <a:spcPct val="150000"/>
              </a:lnSpc>
            </a:pPr>
            <a:r>
              <a:rPr lang="ar-MA" sz="2400" b="1" dirty="0"/>
              <a:t>3. إتخاذ الإجراءات الوقائية لمنع/ تسكين الأزمة أو الكارثة.</a:t>
            </a:r>
          </a:p>
          <a:p>
            <a:pPr algn="r">
              <a:lnSpc>
                <a:spcPct val="150000"/>
              </a:lnSpc>
            </a:pPr>
            <a:r>
              <a:rPr lang="ar-MA" sz="2400" b="1" dirty="0"/>
              <a:t>4. الاستعداد للتعامل مع الأحداث مثل تدريب الأفراد وصيانة المعدات.</a:t>
            </a:r>
          </a:p>
          <a:p>
            <a:pPr algn="r">
              <a:lnSpc>
                <a:spcPct val="150000"/>
              </a:lnSpc>
            </a:pPr>
            <a:r>
              <a:rPr lang="ar-MA" sz="2400" b="1" dirty="0"/>
              <a:t>5. نشر الوعي الثقافي بإدارة الكوارث والأزمات، وعقد ورش عمل تدريبية للارتقاء بمستوى كفاءة العاملين بالكلية</a:t>
            </a:r>
          </a:p>
          <a:p>
            <a:pPr algn="r">
              <a:lnSpc>
                <a:spcPct val="150000"/>
              </a:lnSpc>
            </a:pPr>
            <a:r>
              <a:rPr lang="ar-MA" sz="2400" b="1" dirty="0"/>
              <a:t>في هذا المجال.</a:t>
            </a:r>
          </a:p>
          <a:p>
            <a:pPr algn="r">
              <a:lnSpc>
                <a:spcPct val="150000"/>
              </a:lnSpc>
            </a:pPr>
            <a:r>
              <a:rPr lang="ar-MA" sz="2400" b="1" dirty="0"/>
              <a:t>6. تطوير آليات الرصد والإنذار المبكر في مجال إدارة الأزمات والكوارث كَلما كان ذلك ممكناً.</a:t>
            </a:r>
          </a:p>
          <a:p>
            <a:pPr algn="r">
              <a:lnSpc>
                <a:spcPct val="150000"/>
              </a:lnSpc>
            </a:pPr>
            <a:r>
              <a:rPr lang="ar-MA" sz="2400" b="1" dirty="0"/>
              <a:t>7. تجهيز غرفة عمليات لإدارة الأزمات والكوارث مزودة بأجهزة الإتصال المناسبة.</a:t>
            </a:r>
            <a:endParaRPr lang="en-US" sz="2400" dirty="0"/>
          </a:p>
        </p:txBody>
      </p:sp>
    </p:spTree>
    <p:extLst>
      <p:ext uri="{BB962C8B-B14F-4D97-AF65-F5344CB8AC3E}">
        <p14:creationId xmlns:p14="http://schemas.microsoft.com/office/powerpoint/2010/main" val="335987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 y="419932"/>
            <a:ext cx="11748609" cy="5170646"/>
          </a:xfrm>
          <a:prstGeom prst="rect">
            <a:avLst/>
          </a:prstGeom>
          <a:noFill/>
        </p:spPr>
        <p:txBody>
          <a:bodyPr wrap="square" rtlCol="0">
            <a:spAutoFit/>
          </a:bodyPr>
          <a:lstStyle/>
          <a:p>
            <a:pPr algn="ctr">
              <a:lnSpc>
                <a:spcPct val="150000"/>
              </a:lnSpc>
            </a:pPr>
            <a:r>
              <a:rPr lang="ar-MA" sz="2800" b="1" dirty="0"/>
              <a:t>مراحل إدارة الأزمات والكوارث</a:t>
            </a:r>
          </a:p>
          <a:p>
            <a:pPr algn="r" rtl="1">
              <a:lnSpc>
                <a:spcPct val="150000"/>
              </a:lnSpc>
            </a:pPr>
            <a:r>
              <a:rPr lang="ar-MA" sz="2400" b="1" dirty="0"/>
              <a:t>المرحلة الثانية: أثناء الأزمة (مرحلة المواجهة والاحتواء)</a:t>
            </a:r>
          </a:p>
          <a:p>
            <a:pPr algn="r" rtl="1">
              <a:lnSpc>
                <a:spcPct val="150000"/>
              </a:lnSpc>
            </a:pPr>
            <a:r>
              <a:rPr lang="ar-MA" sz="2400" b="1" dirty="0"/>
              <a:t>1. تنفيذ الخطط والسيناريوهات التى سبق إعدادها والتدريب عليها.</a:t>
            </a:r>
          </a:p>
          <a:p>
            <a:pPr algn="r" rtl="1">
              <a:lnSpc>
                <a:spcPct val="150000"/>
              </a:lnSpc>
            </a:pPr>
            <a:r>
              <a:rPr lang="ar-MA" sz="2400" b="1" dirty="0"/>
              <a:t>2. تنفيذ أعمال المواجهة والإغاثة بأنواعها وفقا لنوعية الأزمة أو الكارثة.</a:t>
            </a:r>
          </a:p>
          <a:p>
            <a:pPr algn="r" rtl="1">
              <a:lnSpc>
                <a:spcPct val="150000"/>
              </a:lnSpc>
            </a:pPr>
            <a:r>
              <a:rPr lang="ar-MA" sz="2400" b="1" dirty="0"/>
              <a:t>3. القيام بأعمال خدمات الطوارئ العاجلة.</a:t>
            </a:r>
          </a:p>
          <a:p>
            <a:pPr algn="r" rtl="1">
              <a:lnSpc>
                <a:spcPct val="150000"/>
              </a:lnSpc>
            </a:pPr>
            <a:r>
              <a:rPr lang="ar-MA" sz="2400" b="1" dirty="0"/>
              <a:t>4. تنفيذ عمليات الإخلاء عند الضرورة.</a:t>
            </a:r>
          </a:p>
          <a:p>
            <a:pPr algn="r" rtl="1">
              <a:lnSpc>
                <a:spcPct val="150000"/>
              </a:lnSpc>
            </a:pPr>
            <a:r>
              <a:rPr lang="ar-MA" sz="2400" b="1" dirty="0"/>
              <a:t>5. متابعة الحدث والوقوف على تطورات الموقف بشكل مستمر، وتقييمه، وتحديد الإجراءات المطلوبة للتعامل معه من خلال غرفة العمليات.</a:t>
            </a:r>
          </a:p>
          <a:p>
            <a:pPr algn="r" rtl="1">
              <a:lnSpc>
                <a:spcPct val="150000"/>
              </a:lnSpc>
            </a:pPr>
            <a:endParaRPr lang="ar-MA" sz="2400" b="1" dirty="0"/>
          </a:p>
        </p:txBody>
      </p:sp>
      <p:pic>
        <p:nvPicPr>
          <p:cNvPr id="3" name="Picture 2"/>
          <p:cNvPicPr>
            <a:picLocks noChangeAspect="1"/>
          </p:cNvPicPr>
          <p:nvPr/>
        </p:nvPicPr>
        <p:blipFill>
          <a:blip r:embed="rId2"/>
          <a:stretch>
            <a:fillRect/>
          </a:stretch>
        </p:blipFill>
        <p:spPr>
          <a:xfrm>
            <a:off x="251459" y="4523591"/>
            <a:ext cx="9428117" cy="2244890"/>
          </a:xfrm>
          <a:prstGeom prst="rect">
            <a:avLst/>
          </a:prstGeom>
        </p:spPr>
      </p:pic>
    </p:spTree>
    <p:extLst>
      <p:ext uri="{BB962C8B-B14F-4D97-AF65-F5344CB8AC3E}">
        <p14:creationId xmlns:p14="http://schemas.microsoft.com/office/powerpoint/2010/main" val="426285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187" y="414169"/>
            <a:ext cx="11586826" cy="4548168"/>
          </a:xfrm>
          <a:prstGeom prst="rect">
            <a:avLst/>
          </a:prstGeom>
          <a:noFill/>
        </p:spPr>
        <p:txBody>
          <a:bodyPr wrap="none" rtlCol="0">
            <a:spAutoFit/>
          </a:bodyPr>
          <a:lstStyle/>
          <a:p>
            <a:pPr algn="ctr">
              <a:lnSpc>
                <a:spcPct val="150000"/>
              </a:lnSpc>
            </a:pPr>
            <a:r>
              <a:rPr lang="ar-MA" sz="2800" b="1" dirty="0"/>
              <a:t>مراحل إدارة الأزمات والكوارث</a:t>
            </a:r>
          </a:p>
          <a:p>
            <a:pPr algn="r">
              <a:lnSpc>
                <a:spcPct val="150000"/>
              </a:lnSpc>
            </a:pPr>
            <a:r>
              <a:rPr lang="ar-MA" sz="2400" b="1" dirty="0"/>
              <a:t>المرحلة الثالثة: ما بعد الأزمة (مرحلة التوازن)</a:t>
            </a:r>
          </a:p>
          <a:p>
            <a:pPr marL="342900" indent="-342900" algn="r" rtl="1">
              <a:lnSpc>
                <a:spcPct val="150000"/>
              </a:lnSpc>
              <a:buAutoNum type="arabicPeriod"/>
            </a:pPr>
            <a:r>
              <a:rPr lang="ar-MA" sz="2400" b="1" dirty="0"/>
              <a:t>حصر الخسائر فى الأفراد والمنشآت.</a:t>
            </a:r>
          </a:p>
          <a:p>
            <a:pPr algn="r">
              <a:lnSpc>
                <a:spcPct val="150000"/>
              </a:lnSpc>
            </a:pPr>
            <a:r>
              <a:rPr lang="ar-MA" sz="2400" b="1" dirty="0"/>
              <a:t>2. التأهيل وإعادة البناء (مرحلة إستئناف النشاط) والحماية من أخطار المستقبل المحتملة.</a:t>
            </a:r>
          </a:p>
          <a:p>
            <a:pPr algn="r">
              <a:lnSpc>
                <a:spcPct val="150000"/>
              </a:lnSpc>
            </a:pPr>
            <a:r>
              <a:rPr lang="ar-MA" sz="2400" b="1" dirty="0"/>
              <a:t>3. تقييم الإجراءات التي تم اتخاذها للتعامل مع الكارثة خلال مرحلة المواجهة والاستجابة والاحتواء والخروج</a:t>
            </a:r>
          </a:p>
          <a:p>
            <a:pPr algn="r">
              <a:lnSpc>
                <a:spcPct val="150000"/>
              </a:lnSpc>
            </a:pPr>
            <a:r>
              <a:rPr lang="ar-MA" sz="2400" b="1" dirty="0"/>
              <a:t>بالدروس المستفادة.</a:t>
            </a:r>
          </a:p>
          <a:p>
            <a:pPr algn="r">
              <a:lnSpc>
                <a:spcPct val="150000"/>
              </a:lnSpc>
            </a:pPr>
            <a:r>
              <a:rPr lang="ar-MA" sz="2400" b="1" dirty="0"/>
              <a:t>4. توثيق الحدث وتقديم التوصيات والمقترحات اللازمة، وتوجيهها إلى الجهات المعنية للاستفادة منها من أجل تلافي</a:t>
            </a:r>
          </a:p>
          <a:p>
            <a:pPr algn="r">
              <a:lnSpc>
                <a:spcPct val="150000"/>
              </a:lnSpc>
            </a:pPr>
            <a:r>
              <a:rPr lang="ar-MA" sz="2400" b="1" dirty="0"/>
              <a:t>السلبيات مستقبلا (إن وجدت)، وتطوير وتحديث الخطط وفقاً للمستجدات من أجل إدارة أفضل.</a:t>
            </a:r>
          </a:p>
        </p:txBody>
      </p:sp>
    </p:spTree>
    <p:extLst>
      <p:ext uri="{BB962C8B-B14F-4D97-AF65-F5344CB8AC3E}">
        <p14:creationId xmlns:p14="http://schemas.microsoft.com/office/powerpoint/2010/main" val="259916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726" y="387473"/>
            <a:ext cx="9218126" cy="6278642"/>
          </a:xfrm>
          <a:prstGeom prst="rect">
            <a:avLst/>
          </a:prstGeom>
          <a:noFill/>
        </p:spPr>
        <p:txBody>
          <a:bodyPr wrap="square" rtlCol="0">
            <a:spAutoFit/>
          </a:bodyPr>
          <a:lstStyle/>
          <a:p>
            <a:pPr algn="ctr">
              <a:lnSpc>
                <a:spcPct val="150000"/>
              </a:lnSpc>
            </a:pPr>
            <a:r>
              <a:rPr lang="ar-MA" sz="2800" b="1" dirty="0"/>
              <a:t>كيفية التصرف في بعض أنواع الأزمات</a:t>
            </a:r>
          </a:p>
          <a:p>
            <a:pPr algn="r">
              <a:lnSpc>
                <a:spcPct val="150000"/>
              </a:lnSpc>
            </a:pPr>
            <a:r>
              <a:rPr lang="ar-MA" sz="2000" b="1" dirty="0"/>
              <a:t> </a:t>
            </a:r>
            <a:r>
              <a:rPr lang="ar-MA" sz="2400" b="1" dirty="0"/>
              <a:t>في حالة تسرب أسئلة الامتحانات واقتحام الكنترولات:</a:t>
            </a:r>
          </a:p>
          <a:p>
            <a:pPr algn="r">
              <a:lnSpc>
                <a:spcPct val="150000"/>
              </a:lnSpc>
            </a:pPr>
            <a:r>
              <a:rPr lang="ar-MA" sz="2400" b="1" dirty="0"/>
              <a:t>1. عدم السماح لأي عضو هيئة تدريس أو موظف أو عامل بالدخول لغرفة الطباعة.</a:t>
            </a:r>
          </a:p>
          <a:p>
            <a:pPr algn="r">
              <a:lnSpc>
                <a:spcPct val="150000"/>
              </a:lnSpc>
            </a:pPr>
            <a:r>
              <a:rPr lang="ar-MA" sz="2400" b="1" dirty="0"/>
              <a:t>2. وجود مفتاح الغرفة (غرفة الطباعة) مع رئيس لجنة الطباعة والنائب عنه.</a:t>
            </a:r>
          </a:p>
          <a:p>
            <a:pPr algn="r">
              <a:lnSpc>
                <a:spcPct val="150000"/>
              </a:lnSpc>
            </a:pPr>
            <a:r>
              <a:rPr lang="ar-MA" sz="2400" b="1" dirty="0"/>
              <a:t>3. عدم طباعة الامتحان إلا قبل ميعاد الامتحان بوقت كافي.</a:t>
            </a:r>
          </a:p>
          <a:p>
            <a:pPr algn="r">
              <a:lnSpc>
                <a:spcPct val="150000"/>
              </a:lnSpc>
            </a:pPr>
            <a:r>
              <a:rPr lang="ar-MA" sz="2400" b="1" dirty="0"/>
              <a:t>4. وضع امتحانات بديلة لاستعمالها أذا حدث تسريب للامتحانات.</a:t>
            </a:r>
          </a:p>
          <a:p>
            <a:pPr algn="r">
              <a:lnSpc>
                <a:spcPct val="150000"/>
              </a:lnSpc>
            </a:pPr>
            <a:r>
              <a:rPr lang="ar-MA" sz="2400" b="1" dirty="0"/>
              <a:t>5. إبلاغ وكيل وعميد الكلية لاتخاذ الإجراءات اللازمة.</a:t>
            </a:r>
          </a:p>
          <a:p>
            <a:pPr algn="r">
              <a:lnSpc>
                <a:spcPct val="150000"/>
              </a:lnSpc>
            </a:pPr>
            <a:r>
              <a:rPr lang="ar-MA" sz="2400" b="1" dirty="0"/>
              <a:t>6. البحث عن سبب التسريب ومعاقبة المتسبب (تحقيق).</a:t>
            </a:r>
          </a:p>
          <a:p>
            <a:pPr algn="r">
              <a:lnSpc>
                <a:spcPct val="150000"/>
              </a:lnSpc>
            </a:pPr>
            <a:r>
              <a:rPr lang="ar-MA" sz="2400" b="1" dirty="0"/>
              <a:t>7. وضع الاحتياطات اللازمة مثل:</a:t>
            </a:r>
          </a:p>
          <a:p>
            <a:pPr algn="r">
              <a:lnSpc>
                <a:spcPct val="150000"/>
              </a:lnSpc>
            </a:pPr>
            <a:r>
              <a:rPr lang="ar-MA" sz="2400" b="1" dirty="0"/>
              <a:t>وضع أرم حديدية على الكنترولات </a:t>
            </a:r>
            <a:r>
              <a:rPr lang="ar-MA" sz="2400" dirty="0"/>
              <a:t>·</a:t>
            </a:r>
          </a:p>
          <a:p>
            <a:pPr algn="r">
              <a:lnSpc>
                <a:spcPct val="150000"/>
              </a:lnSpc>
            </a:pPr>
            <a:r>
              <a:rPr lang="ar-MA" sz="2400" b="1" dirty="0"/>
              <a:t>إحكام غلق الكنترولات والدواليب الخاصة بحفظ أوراق الإجابات.</a:t>
            </a:r>
          </a:p>
        </p:txBody>
      </p:sp>
    </p:spTree>
    <p:extLst>
      <p:ext uri="{BB962C8B-B14F-4D97-AF65-F5344CB8AC3E}">
        <p14:creationId xmlns:p14="http://schemas.microsoft.com/office/powerpoint/2010/main" val="69358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725" y="387473"/>
            <a:ext cx="10028023" cy="5170646"/>
          </a:xfrm>
          <a:prstGeom prst="rect">
            <a:avLst/>
          </a:prstGeom>
          <a:noFill/>
        </p:spPr>
        <p:txBody>
          <a:bodyPr wrap="square" rtlCol="0">
            <a:spAutoFit/>
          </a:bodyPr>
          <a:lstStyle/>
          <a:p>
            <a:pPr algn="ctr">
              <a:lnSpc>
                <a:spcPct val="150000"/>
              </a:lnSpc>
            </a:pPr>
            <a:r>
              <a:rPr lang="ar-MA" sz="2800" b="1" dirty="0"/>
              <a:t>كيفية التصرف في بعض أنواع الأزمات</a:t>
            </a:r>
          </a:p>
          <a:p>
            <a:pPr algn="r">
              <a:lnSpc>
                <a:spcPct val="150000"/>
              </a:lnSpc>
            </a:pPr>
            <a:r>
              <a:rPr lang="ar-MA" sz="2000" b="1" dirty="0"/>
              <a:t> </a:t>
            </a:r>
            <a:r>
              <a:rPr lang="ar-MA" sz="2400" b="1" dirty="0"/>
              <a:t>في حالة تسريب الغاز في المختبرات: </a:t>
            </a:r>
          </a:p>
          <a:p>
            <a:pPr algn="r">
              <a:lnSpc>
                <a:spcPct val="150000"/>
              </a:lnSpc>
            </a:pPr>
            <a:r>
              <a:rPr lang="ar-MA" sz="2400" b="1" dirty="0"/>
              <a:t>1. فصل الغاز من المفتاح الرئيسي لحين إغلاق جميع المحابس الفرعية.</a:t>
            </a:r>
          </a:p>
          <a:p>
            <a:pPr algn="r">
              <a:lnSpc>
                <a:spcPct val="150000"/>
              </a:lnSpc>
            </a:pPr>
            <a:r>
              <a:rPr lang="ar-MA" sz="2400" b="1" dirty="0"/>
              <a:t>2. تشغيل الشفاطات في أماكن وضع الغاز.</a:t>
            </a:r>
          </a:p>
          <a:p>
            <a:pPr algn="r">
              <a:lnSpc>
                <a:spcPct val="150000"/>
              </a:lnSpc>
            </a:pPr>
            <a:r>
              <a:rPr lang="ar-MA" sz="2400" b="1" dirty="0"/>
              <a:t>3. خروج الأفراد من المبني وإخلاؤه.</a:t>
            </a:r>
          </a:p>
          <a:p>
            <a:pPr algn="r">
              <a:lnSpc>
                <a:spcPct val="150000"/>
              </a:lnSpc>
            </a:pPr>
            <a:r>
              <a:rPr lang="ar-MA" sz="2400" b="1" dirty="0"/>
              <a:t>4. تحضير طفايات الحريق.</a:t>
            </a:r>
          </a:p>
          <a:p>
            <a:pPr algn="r">
              <a:lnSpc>
                <a:spcPct val="150000"/>
              </a:lnSpc>
            </a:pPr>
            <a:r>
              <a:rPr lang="ar-MA" sz="2400" b="1" dirty="0"/>
              <a:t>5. عدم التدخين ( الممنوع أصلا) أو إشعال أى مصدر للشرار مع وضع استيكرات ممنوع التدخين.</a:t>
            </a:r>
          </a:p>
          <a:p>
            <a:pPr algn="r">
              <a:lnSpc>
                <a:spcPct val="150000"/>
              </a:lnSpc>
            </a:pPr>
            <a:r>
              <a:rPr lang="ar-MA" sz="2400" b="1" dirty="0"/>
              <a:t>6. إصلاح العطب من قبل مختص قبل استخدامه مرة أخرى.</a:t>
            </a:r>
          </a:p>
          <a:p>
            <a:pPr algn="r">
              <a:lnSpc>
                <a:spcPct val="150000"/>
              </a:lnSpc>
            </a:pPr>
            <a:r>
              <a:rPr lang="ar-MA" sz="2400" b="1" dirty="0"/>
              <a:t>7. نوصى بتركيب أجهزة كاشف وإنذار للغاز.</a:t>
            </a:r>
          </a:p>
        </p:txBody>
      </p:sp>
    </p:spTree>
    <p:extLst>
      <p:ext uri="{BB962C8B-B14F-4D97-AF65-F5344CB8AC3E}">
        <p14:creationId xmlns:p14="http://schemas.microsoft.com/office/powerpoint/2010/main" val="232808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634" y="25360"/>
            <a:ext cx="10028023" cy="6832640"/>
          </a:xfrm>
          <a:prstGeom prst="rect">
            <a:avLst/>
          </a:prstGeom>
          <a:noFill/>
        </p:spPr>
        <p:txBody>
          <a:bodyPr wrap="square" rtlCol="0">
            <a:spAutoFit/>
          </a:bodyPr>
          <a:lstStyle/>
          <a:p>
            <a:pPr algn="r">
              <a:lnSpc>
                <a:spcPct val="150000"/>
              </a:lnSpc>
            </a:pPr>
            <a:r>
              <a:rPr lang="ar-MA" sz="2800" b="1" dirty="0"/>
              <a:t>كيفية التصرف في بعض أنواع الأزمات</a:t>
            </a:r>
          </a:p>
          <a:p>
            <a:pPr algn="r">
              <a:lnSpc>
                <a:spcPct val="150000"/>
              </a:lnSpc>
            </a:pPr>
            <a:r>
              <a:rPr lang="ar-MA" sz="2000" b="1" dirty="0"/>
              <a:t> </a:t>
            </a:r>
            <a:r>
              <a:rPr lang="ar-MA" sz="2400" b="1" dirty="0"/>
              <a:t>في حالة الجائحات والأوبئة:</a:t>
            </a:r>
          </a:p>
          <a:p>
            <a:pPr algn="r" rtl="1">
              <a:lnSpc>
                <a:spcPct val="150000"/>
              </a:lnSpc>
            </a:pPr>
            <a:r>
              <a:rPr lang="ar-MA" sz="2400" b="1" dirty="0"/>
              <a:t>أولا: تنفيذ خطة الطوارئ وعمل التقارير اللازمة: تتم بمعرفة فريق السلامة والصحة المهنية وتأمين بيئة العمل.</a:t>
            </a:r>
          </a:p>
          <a:p>
            <a:pPr algn="r"/>
            <a:r>
              <a:rPr lang="ar-MA" sz="2400" b="1" dirty="0"/>
              <a:t>ثانيا: التدريب على الخطة.وتحديد مسئولي التنفيذ بالتنسيق مع الجهات المعنية (من داخل الكلية وخارجها).</a:t>
            </a:r>
          </a:p>
          <a:p>
            <a:pPr algn="r"/>
            <a:r>
              <a:rPr lang="ar-MA" sz="2400" b="1" dirty="0"/>
              <a:t>أ. من داخل الكلية:</a:t>
            </a:r>
          </a:p>
          <a:p>
            <a:pPr algn="r"/>
            <a:r>
              <a:rPr lang="ar-MA" sz="2400" b="1" dirty="0"/>
              <a:t>عميد الكلية /وكيل الكلية لشئون خدمة المجتمع والبيئة رئيساً للفريق </a:t>
            </a:r>
            <a:r>
              <a:rPr lang="ar-MA" sz="2400" dirty="0"/>
              <a:t>·</a:t>
            </a:r>
          </a:p>
          <a:p>
            <a:pPr algn="r"/>
            <a:r>
              <a:rPr lang="ar-MA" sz="2400" b="1" dirty="0"/>
              <a:t>فريق وحدة السلامة والصحة المهنية وتأمين بيئة العمل بالكلية </a:t>
            </a:r>
            <a:r>
              <a:rPr lang="ar-MA" sz="2400" dirty="0"/>
              <a:t>·</a:t>
            </a:r>
          </a:p>
          <a:p>
            <a:pPr algn="r"/>
            <a:r>
              <a:rPr lang="ar-MA" sz="2400" b="1" dirty="0"/>
              <a:t>منسق الاتصال (عضو هيئة التدريس/ موظف/رعاية الشباب) </a:t>
            </a:r>
            <a:r>
              <a:rPr lang="ar-MA" sz="2400" dirty="0"/>
              <a:t>·</a:t>
            </a:r>
          </a:p>
          <a:p>
            <a:pPr algn="r"/>
            <a:r>
              <a:rPr lang="ar-MA" sz="2400" b="1" dirty="0"/>
              <a:t>ممرضة العيادة بالكلية. </a:t>
            </a:r>
            <a:r>
              <a:rPr lang="ar-MA" sz="2400" dirty="0"/>
              <a:t>·</a:t>
            </a:r>
          </a:p>
          <a:p>
            <a:pPr algn="r"/>
            <a:r>
              <a:rPr lang="ar-MA" sz="2400" b="1" dirty="0"/>
              <a:t>طبيب/طبيبة الكلية. </a:t>
            </a:r>
            <a:r>
              <a:rPr lang="ar-MA" sz="2400" dirty="0"/>
              <a:t>·</a:t>
            </a:r>
          </a:p>
          <a:p>
            <a:pPr algn="r"/>
            <a:r>
              <a:rPr lang="ar-MA" sz="2400" b="1" dirty="0"/>
              <a:t>ب. من خارج الكلية (الفريق الصحي بالمنشأة الصحية التابعة لها الكلية.</a:t>
            </a:r>
          </a:p>
          <a:p>
            <a:pPr algn="r"/>
            <a:r>
              <a:rPr lang="ar-MA" sz="2400" b="1" dirty="0"/>
              <a:t>طبيب من المستشفي الجامعي أو المستشفى التخصصى بالأعصر. </a:t>
            </a:r>
            <a:r>
              <a:rPr lang="ar-MA" sz="2400" dirty="0"/>
              <a:t>·</a:t>
            </a:r>
          </a:p>
          <a:p>
            <a:pPr algn="r"/>
            <a:r>
              <a:rPr lang="ar-MA" sz="2400" b="1" dirty="0"/>
              <a:t>ممرضة. </a:t>
            </a:r>
            <a:r>
              <a:rPr lang="ar-MA" sz="2400" dirty="0"/>
              <a:t>·</a:t>
            </a:r>
          </a:p>
          <a:p>
            <a:pPr algn="r"/>
            <a:r>
              <a:rPr lang="ar-MA" sz="2400" b="1" dirty="0"/>
              <a:t>مراقب صحي.</a:t>
            </a:r>
          </a:p>
        </p:txBody>
      </p:sp>
    </p:spTree>
    <p:extLst>
      <p:ext uri="{BB962C8B-B14F-4D97-AF65-F5344CB8AC3E}">
        <p14:creationId xmlns:p14="http://schemas.microsoft.com/office/powerpoint/2010/main" val="228950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عبارات شكرا لحسن استماعك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503" y="1029577"/>
            <a:ext cx="9108028" cy="5281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5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A5BF-1F7C-DE4A-E3D3-F1D4F0C27480}"/>
              </a:ext>
            </a:extLst>
          </p:cNvPr>
          <p:cNvSpPr>
            <a:spLocks noGrp="1"/>
          </p:cNvSpPr>
          <p:nvPr>
            <p:ph type="title"/>
          </p:nvPr>
        </p:nvSpPr>
        <p:spPr/>
        <p:txBody>
          <a:bodyPr/>
          <a:lstStyle/>
          <a:p>
            <a:pPr algn="ctr"/>
            <a:r>
              <a:rPr lang="ar-IQ" b="1" dirty="0"/>
              <a:t>تعريف الحد من مخاطر الكوارث</a:t>
            </a:r>
            <a:endParaRPr lang="en-US" b="1" dirty="0"/>
          </a:p>
        </p:txBody>
      </p:sp>
      <p:sp>
        <p:nvSpPr>
          <p:cNvPr id="3" name="Content Placeholder 2">
            <a:extLst>
              <a:ext uri="{FF2B5EF4-FFF2-40B4-BE49-F238E27FC236}">
                <a16:creationId xmlns:a16="http://schemas.microsoft.com/office/drawing/2014/main" id="{FA95EFD2-3F8B-0892-0F98-7B177E4E906E}"/>
              </a:ext>
            </a:extLst>
          </p:cNvPr>
          <p:cNvSpPr>
            <a:spLocks noGrp="1"/>
          </p:cNvSpPr>
          <p:nvPr>
            <p:ph idx="1"/>
          </p:nvPr>
        </p:nvSpPr>
        <p:spPr>
          <a:xfrm>
            <a:off x="457200" y="2052918"/>
            <a:ext cx="11170024" cy="4195481"/>
          </a:xfrm>
        </p:spPr>
        <p:txBody>
          <a:bodyPr>
            <a:normAutofit/>
          </a:bodyPr>
          <a:lstStyle/>
          <a:p>
            <a:pPr algn="just" rtl="1"/>
            <a:r>
              <a:rPr lang="ar-IQ" sz="3200" b="1" dirty="0"/>
              <a:t>هو عملية منهجية تهدف إلى تقليل التعرض للمخاطر وتعزيز القدرة على الاستجابة والتعافي من الكوارث. يشمل ذلك </a:t>
            </a:r>
          </a:p>
          <a:p>
            <a:pPr algn="just" rtl="1"/>
            <a:r>
              <a:rPr lang="ar-IQ" sz="3200" b="1" dirty="0"/>
              <a:t>تحسين البنية التحتية.</a:t>
            </a:r>
          </a:p>
          <a:p>
            <a:pPr algn="just" rtl="1"/>
            <a:r>
              <a:rPr lang="ar-IQ" sz="3200" b="1" dirty="0"/>
              <a:t> رفع الوعي المجتمعي.</a:t>
            </a:r>
          </a:p>
          <a:p>
            <a:pPr algn="just" rtl="1"/>
            <a:r>
              <a:rPr lang="ar-IQ" sz="3200" b="1" dirty="0"/>
              <a:t>تعزيز استدامة الموارد الطبيعية.</a:t>
            </a:r>
            <a:endParaRPr lang="en-US" sz="3200" b="1" dirty="0"/>
          </a:p>
        </p:txBody>
      </p:sp>
    </p:spTree>
    <p:extLst>
      <p:ext uri="{BB962C8B-B14F-4D97-AF65-F5344CB8AC3E}">
        <p14:creationId xmlns:p14="http://schemas.microsoft.com/office/powerpoint/2010/main" val="324394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9B11-DAF5-D7E6-8722-3DC0BC844FFC}"/>
              </a:ext>
            </a:extLst>
          </p:cNvPr>
          <p:cNvSpPr>
            <a:spLocks noGrp="1"/>
          </p:cNvSpPr>
          <p:nvPr>
            <p:ph type="title"/>
          </p:nvPr>
        </p:nvSpPr>
        <p:spPr/>
        <p:txBody>
          <a:bodyPr/>
          <a:lstStyle/>
          <a:p>
            <a:pPr algn="ctr"/>
            <a:r>
              <a:rPr lang="ar-IQ" dirty="0"/>
              <a:t> العناصر الرئيسية في الحد من مخاطر الكوارث</a:t>
            </a:r>
            <a:endParaRPr lang="en-US" dirty="0"/>
          </a:p>
        </p:txBody>
      </p:sp>
      <p:sp>
        <p:nvSpPr>
          <p:cNvPr id="3" name="Content Placeholder 2">
            <a:extLst>
              <a:ext uri="{FF2B5EF4-FFF2-40B4-BE49-F238E27FC236}">
                <a16:creationId xmlns:a16="http://schemas.microsoft.com/office/drawing/2014/main" id="{32BE049A-9031-B354-3CEC-25484E40D11C}"/>
              </a:ext>
            </a:extLst>
          </p:cNvPr>
          <p:cNvSpPr>
            <a:spLocks noGrp="1"/>
          </p:cNvSpPr>
          <p:nvPr>
            <p:ph idx="1"/>
          </p:nvPr>
        </p:nvSpPr>
        <p:spPr>
          <a:xfrm>
            <a:off x="295835" y="1532966"/>
            <a:ext cx="11205883" cy="4715434"/>
          </a:xfrm>
        </p:spPr>
        <p:txBody>
          <a:bodyPr>
            <a:normAutofit lnSpcReduction="10000"/>
          </a:bodyPr>
          <a:lstStyle/>
          <a:p>
            <a:pPr algn="r" rtl="1"/>
            <a:r>
              <a:rPr lang="ar-IQ" sz="3200" dirty="0"/>
              <a:t>التقييم المسبق للمخاطر: دراسة وتحليل المناطق المعرّضة للكوارث المحتملة (مثل الزلازل، الفيضانات، أو الحرائق).</a:t>
            </a:r>
          </a:p>
          <a:p>
            <a:pPr algn="r" rtl="1"/>
            <a:r>
              <a:rPr lang="ar-IQ" sz="3200" dirty="0"/>
              <a:t>التخطيط الوقائي: إنشاء خطط طوارئ تشمل سيناريوهات استجابة سريعة وخطط إخلاء للسكان.</a:t>
            </a:r>
          </a:p>
          <a:p>
            <a:pPr algn="r" rtl="1"/>
            <a:r>
              <a:rPr lang="ar-IQ" sz="3200" dirty="0"/>
              <a:t>التوعية والتثقيف</a:t>
            </a:r>
          </a:p>
          <a:p>
            <a:pPr algn="r" rtl="1"/>
            <a:r>
              <a:rPr lang="ar-IQ" sz="3200" dirty="0"/>
              <a:t>تدريب المجتمعات على كيفية التصرف أثناء الكوارث وبعدها.</a:t>
            </a:r>
          </a:p>
          <a:p>
            <a:pPr algn="r" rtl="1"/>
            <a:r>
              <a:rPr lang="ar-IQ" sz="3200" dirty="0"/>
              <a:t>تعزيز البنية التحتية: بناء مرافق مقاومة للكوارث، مثل السدود ضد الفيضانات والمباني المضادة للزلازل. التعاون بين المؤسسات: تعزيز الشراكات بين الجهات الحكومية، المنظمات غير الحكومية، والقطاع الخاص</a:t>
            </a:r>
            <a:r>
              <a:rPr lang="ar-IQ" dirty="0"/>
              <a:t>.</a:t>
            </a:r>
            <a:endParaRPr lang="en-US" dirty="0"/>
          </a:p>
        </p:txBody>
      </p:sp>
    </p:spTree>
    <p:extLst>
      <p:ext uri="{BB962C8B-B14F-4D97-AF65-F5344CB8AC3E}">
        <p14:creationId xmlns:p14="http://schemas.microsoft.com/office/powerpoint/2010/main" val="332947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06E6-90BD-1D75-0BA3-4A56480F5B67}"/>
              </a:ext>
            </a:extLst>
          </p:cNvPr>
          <p:cNvSpPr>
            <a:spLocks noGrp="1"/>
          </p:cNvSpPr>
          <p:nvPr>
            <p:ph type="title"/>
          </p:nvPr>
        </p:nvSpPr>
        <p:spPr/>
        <p:txBody>
          <a:bodyPr/>
          <a:lstStyle/>
          <a:p>
            <a:pPr algn="ctr" rtl="1"/>
            <a:r>
              <a:rPr lang="ar-IQ" dirty="0"/>
              <a:t>أهمية الحد من مخاطر الكوارث</a:t>
            </a:r>
            <a:endParaRPr lang="en-US" dirty="0"/>
          </a:p>
        </p:txBody>
      </p:sp>
      <p:sp>
        <p:nvSpPr>
          <p:cNvPr id="3" name="Content Placeholder 2">
            <a:extLst>
              <a:ext uri="{FF2B5EF4-FFF2-40B4-BE49-F238E27FC236}">
                <a16:creationId xmlns:a16="http://schemas.microsoft.com/office/drawing/2014/main" id="{FEDA0483-4318-514F-DA65-1F62345ABB10}"/>
              </a:ext>
            </a:extLst>
          </p:cNvPr>
          <p:cNvSpPr>
            <a:spLocks noGrp="1"/>
          </p:cNvSpPr>
          <p:nvPr>
            <p:ph idx="1"/>
          </p:nvPr>
        </p:nvSpPr>
        <p:spPr>
          <a:xfrm>
            <a:off x="403412" y="2052918"/>
            <a:ext cx="11286564" cy="4195481"/>
          </a:xfrm>
        </p:spPr>
        <p:txBody>
          <a:bodyPr>
            <a:normAutofit/>
          </a:bodyPr>
          <a:lstStyle/>
          <a:p>
            <a:pPr algn="r" rtl="1"/>
            <a:r>
              <a:rPr lang="ar-IQ" sz="3200" dirty="0"/>
              <a:t>لتحقيق السلامة والأمن المجتمعي </a:t>
            </a:r>
          </a:p>
          <a:p>
            <a:pPr algn="r" rtl="1"/>
            <a:r>
              <a:rPr lang="ar-IQ" sz="3200" dirty="0"/>
              <a:t>حماية الأرواح والممتلكات: يقلل من خسائر الأرواح والأضرار المادية.</a:t>
            </a:r>
          </a:p>
          <a:p>
            <a:pPr algn="r" rtl="1"/>
            <a:r>
              <a:rPr lang="ar-IQ" sz="3200" dirty="0"/>
              <a:t>تعزيز الاستقرار الاجتماعي: يساهم في بناء الثقة بين السكان والحكومات.</a:t>
            </a:r>
          </a:p>
          <a:p>
            <a:pPr algn="r" rtl="1"/>
            <a:r>
              <a:rPr lang="ar-IQ" sz="3200" dirty="0"/>
              <a:t>دعم التنمية المستدامة: يقلل من الأثر الاقتصادي والاجتماعي للكوارث على المجتمعات.</a:t>
            </a:r>
          </a:p>
          <a:p>
            <a:pPr algn="r" rtl="1"/>
            <a:r>
              <a:rPr lang="ar-IQ" sz="3200" dirty="0"/>
              <a:t>تحقيق الاستجابة السريعة: يساعد على تحسين سرعة وفعالية التدخل في أوقات الأزمات.</a:t>
            </a:r>
            <a:endParaRPr lang="en-US" sz="3200" dirty="0"/>
          </a:p>
        </p:txBody>
      </p:sp>
    </p:spTree>
    <p:extLst>
      <p:ext uri="{BB962C8B-B14F-4D97-AF65-F5344CB8AC3E}">
        <p14:creationId xmlns:p14="http://schemas.microsoft.com/office/powerpoint/2010/main" val="380266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4412" y="434526"/>
            <a:ext cx="5718876" cy="1524903"/>
          </a:xfrm>
        </p:spPr>
        <p:txBody>
          <a:bodyPr>
            <a:noAutofit/>
          </a:bodyPr>
          <a:lstStyle/>
          <a:p>
            <a:pPr marL="0" indent="0" algn="ctr">
              <a:buNone/>
            </a:pPr>
            <a:r>
              <a:rPr lang="ar-MA" sz="2800" dirty="0"/>
              <a:t>الكارثة</a:t>
            </a:r>
          </a:p>
          <a:p>
            <a:pPr marL="0" indent="0" algn="ctr" rtl="1">
              <a:buNone/>
            </a:pPr>
            <a:r>
              <a:rPr lang="ar-IQ" sz="2400" dirty="0"/>
              <a:t>حدث يهدد الموارد المادية والبشرية والمجتمع والذي تخرج امكانية السيطرة علية ومعالجة اثاره عن الموارد المتاحة في المحافظة او البلد. ( تعريف منظمة الصحة العالمية </a:t>
            </a:r>
            <a:r>
              <a:rPr lang="en-US" sz="2400" dirty="0" err="1"/>
              <a:t>WHo</a:t>
            </a:r>
            <a:r>
              <a:rPr lang="ar-IQ" sz="2400" dirty="0"/>
              <a:t>)</a:t>
            </a:r>
          </a:p>
        </p:txBody>
      </p:sp>
      <p:pic>
        <p:nvPicPr>
          <p:cNvPr id="6" name="Picture 5"/>
          <p:cNvPicPr>
            <a:picLocks noChangeAspect="1"/>
          </p:cNvPicPr>
          <p:nvPr/>
        </p:nvPicPr>
        <p:blipFill>
          <a:blip r:embed="rId2"/>
          <a:stretch>
            <a:fillRect/>
          </a:stretch>
        </p:blipFill>
        <p:spPr>
          <a:xfrm>
            <a:off x="447131" y="212054"/>
            <a:ext cx="4549964" cy="2755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6457918" y="3516854"/>
            <a:ext cx="5036827" cy="2000548"/>
          </a:xfrm>
          <a:prstGeom prst="rect">
            <a:avLst/>
          </a:prstGeom>
          <a:noFill/>
        </p:spPr>
        <p:txBody>
          <a:bodyPr wrap="square" rtlCol="0">
            <a:spAutoFit/>
          </a:bodyPr>
          <a:lstStyle/>
          <a:p>
            <a:pPr algn="ctr" rtl="1"/>
            <a:r>
              <a:rPr lang="ar-MA" sz="2800" dirty="0"/>
              <a:t>الأزمة</a:t>
            </a:r>
          </a:p>
          <a:p>
            <a:pPr algn="r" rtl="1"/>
            <a:r>
              <a:rPr lang="ar-IQ" sz="2400" dirty="0"/>
              <a:t>فترة او حالة غير مستقرة او حرجة توشك ان تشهد تغيرا حاسما وسيؤدي هذا التغيير على الارجح الى نتائج غير مرغوب فيها.</a:t>
            </a:r>
          </a:p>
          <a:p>
            <a:pPr algn="r" rtl="1"/>
            <a:endParaRPr lang="en-US" sz="2400" dirty="0"/>
          </a:p>
        </p:txBody>
      </p:sp>
      <p:pic>
        <p:nvPicPr>
          <p:cNvPr id="8" name="Picture 7"/>
          <p:cNvPicPr>
            <a:picLocks noChangeAspect="1"/>
          </p:cNvPicPr>
          <p:nvPr/>
        </p:nvPicPr>
        <p:blipFill rotWithShape="1">
          <a:blip r:embed="rId3"/>
          <a:srcRect l="10994" t="30129" r="13613" b="12908"/>
          <a:stretch/>
        </p:blipFill>
        <p:spPr>
          <a:xfrm>
            <a:off x="537883" y="4050883"/>
            <a:ext cx="4399622" cy="2199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AF15B855-9C1F-D6EB-BC62-69B83DBE9034}"/>
              </a:ext>
            </a:extLst>
          </p:cNvPr>
          <p:cNvSpPr txBox="1"/>
          <p:nvPr/>
        </p:nvSpPr>
        <p:spPr>
          <a:xfrm>
            <a:off x="6095999" y="5284675"/>
            <a:ext cx="5398745" cy="1323439"/>
          </a:xfrm>
          <a:prstGeom prst="rect">
            <a:avLst/>
          </a:prstGeom>
          <a:noFill/>
        </p:spPr>
        <p:txBody>
          <a:bodyPr wrap="square">
            <a:spAutoFit/>
          </a:bodyPr>
          <a:lstStyle/>
          <a:p>
            <a:pPr algn="r" rtl="1"/>
            <a:r>
              <a:rPr lang="ar-IQ" sz="2000" b="1" dirty="0"/>
              <a:t>الأزمة هي تحدٍّ يمكن السيطرة عليه نسبيًا.</a:t>
            </a:r>
          </a:p>
          <a:p>
            <a:pPr algn="r" rtl="1"/>
            <a:endParaRPr lang="ar-IQ" sz="2000" b="1" dirty="0"/>
          </a:p>
          <a:p>
            <a:pPr algn="r" rtl="1"/>
            <a:r>
              <a:rPr lang="ar-IQ" sz="2000" b="1" dirty="0"/>
              <a:t>الكارثة تتطلب تدخلًا أوسع وحلولًا استراتيجية طويلة الأمد بسبب حجم تأثيرها.</a:t>
            </a:r>
            <a:endParaRPr lang="en-US" sz="2000" b="1" dirty="0"/>
          </a:p>
        </p:txBody>
      </p:sp>
    </p:spTree>
    <p:extLst>
      <p:ext uri="{BB962C8B-B14F-4D97-AF65-F5344CB8AC3E}">
        <p14:creationId xmlns:p14="http://schemas.microsoft.com/office/powerpoint/2010/main" val="3091034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3FB9-281C-A5C0-B4A8-C9985E9D6040}"/>
              </a:ext>
            </a:extLst>
          </p:cNvPr>
          <p:cNvSpPr>
            <a:spLocks noGrp="1"/>
          </p:cNvSpPr>
          <p:nvPr>
            <p:ph type="title"/>
          </p:nvPr>
        </p:nvSpPr>
        <p:spPr>
          <a:xfrm>
            <a:off x="646111" y="452718"/>
            <a:ext cx="9618477" cy="1400530"/>
          </a:xfrm>
        </p:spPr>
        <p:txBody>
          <a:bodyPr/>
          <a:lstStyle/>
          <a:p>
            <a:pPr algn="r" rtl="1"/>
            <a:r>
              <a:rPr lang="ar-IQ" dirty="0"/>
              <a:t>الكارثة </a:t>
            </a:r>
            <a:r>
              <a:rPr lang="en-US" dirty="0"/>
              <a:t>Disaster</a:t>
            </a:r>
            <a:br>
              <a:rPr lang="en-US" dirty="0"/>
            </a:br>
            <a:endParaRPr lang="en-US" dirty="0"/>
          </a:p>
        </p:txBody>
      </p:sp>
      <p:sp>
        <p:nvSpPr>
          <p:cNvPr id="3" name="Content Placeholder 2">
            <a:extLst>
              <a:ext uri="{FF2B5EF4-FFF2-40B4-BE49-F238E27FC236}">
                <a16:creationId xmlns:a16="http://schemas.microsoft.com/office/drawing/2014/main" id="{52375A22-C731-02A4-EF63-9D7219E71209}"/>
              </a:ext>
            </a:extLst>
          </p:cNvPr>
          <p:cNvSpPr>
            <a:spLocks noGrp="1"/>
          </p:cNvSpPr>
          <p:nvPr>
            <p:ph idx="1"/>
          </p:nvPr>
        </p:nvSpPr>
        <p:spPr>
          <a:xfrm>
            <a:off x="215153" y="1237129"/>
            <a:ext cx="11681013" cy="4289611"/>
          </a:xfrm>
        </p:spPr>
        <p:txBody>
          <a:bodyPr>
            <a:normAutofit fontScale="25000" lnSpcReduction="20000"/>
          </a:bodyPr>
          <a:lstStyle/>
          <a:p>
            <a:endParaRPr lang="en-US" dirty="0"/>
          </a:p>
          <a:p>
            <a:pPr algn="r" rtl="1"/>
            <a:r>
              <a:rPr lang="ar-IQ" sz="7200" dirty="0"/>
              <a:t>هي حدث كبير يؤدي إلى دمار واسع النطاق وتأثير شديد على الأرواح، الممتلكات، والبيئة، بحيث يفوق قدرة المجتمع أو المؤسسة على التعامل باستخدام مواردها المتاحة.</a:t>
            </a:r>
          </a:p>
          <a:p>
            <a:pPr algn="r" rtl="1"/>
            <a:endParaRPr lang="ar-IQ" sz="7200" dirty="0"/>
          </a:p>
          <a:p>
            <a:pPr algn="r" rtl="1"/>
            <a:r>
              <a:rPr lang="ar-IQ" sz="7200" dirty="0"/>
              <a:t>طويلة الأمد مقارنة بالأزمة.</a:t>
            </a:r>
          </a:p>
          <a:p>
            <a:pPr algn="r" rtl="1"/>
            <a:endParaRPr lang="ar-IQ" sz="7200" dirty="0"/>
          </a:p>
          <a:p>
            <a:pPr algn="r" rtl="1"/>
            <a:r>
              <a:rPr lang="ar-IQ" sz="7200" dirty="0"/>
              <a:t>تسبب أضرارًا جسيمة على المستويات الإنسانية، الاقتصادية، والبيئية.</a:t>
            </a:r>
          </a:p>
          <a:p>
            <a:pPr algn="r" rtl="1"/>
            <a:endParaRPr lang="ar-IQ" sz="7200" dirty="0"/>
          </a:p>
          <a:p>
            <a:pPr algn="r" rtl="1"/>
            <a:r>
              <a:rPr lang="ar-IQ" sz="7200" dirty="0"/>
              <a:t>تتطلب تدخلًا واسع النطاق من الجهات المحلية والدولية.</a:t>
            </a:r>
          </a:p>
          <a:p>
            <a:pPr algn="r" rtl="1"/>
            <a:endParaRPr lang="ar-IQ" sz="7200" dirty="0"/>
          </a:p>
          <a:p>
            <a:pPr algn="r" rtl="1"/>
            <a:r>
              <a:rPr lang="ar-IQ" sz="7200" dirty="0"/>
              <a:t>غالبًا ما تحتاج إلى إعادة تأهيل وإعادة بناء طويلة المدى.</a:t>
            </a:r>
          </a:p>
          <a:p>
            <a:pPr algn="r" rtl="1"/>
            <a:endParaRPr lang="ar-IQ" sz="7200" dirty="0"/>
          </a:p>
          <a:p>
            <a:pPr algn="r" rtl="1"/>
            <a:r>
              <a:rPr lang="ar-IQ" sz="7200" dirty="0"/>
              <a:t>أمثلة: الزلازل، الأعاصير، الفيضانات، الانفجارات النووية.</a:t>
            </a:r>
            <a:endParaRPr lang="en-US" sz="7200" dirty="0"/>
          </a:p>
          <a:p>
            <a:pPr algn="r" rtl="1"/>
            <a:endParaRPr lang="ar-IQ" sz="7200" dirty="0"/>
          </a:p>
          <a:p>
            <a:pPr algn="r" rtl="1"/>
            <a:r>
              <a:rPr lang="ar-IQ" sz="7200" dirty="0"/>
              <a:t>إدارة الكارثة: تشمل مراحل متعددة مثل: التخطيط المسبق، الاستجابة الطارئة، التعافي وإعادة البناء. تتطلب التعاون بين مختلف الجهات الحكومية والدولية.</a:t>
            </a:r>
          </a:p>
          <a:p>
            <a:endParaRPr lang="en-US" dirty="0"/>
          </a:p>
        </p:txBody>
      </p:sp>
    </p:spTree>
    <p:extLst>
      <p:ext uri="{BB962C8B-B14F-4D97-AF65-F5344CB8AC3E}">
        <p14:creationId xmlns:p14="http://schemas.microsoft.com/office/powerpoint/2010/main" val="172105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3B1C-C053-0F82-5DC3-A306DE47BBC5}"/>
              </a:ext>
            </a:extLst>
          </p:cNvPr>
          <p:cNvSpPr>
            <a:spLocks noGrp="1"/>
          </p:cNvSpPr>
          <p:nvPr>
            <p:ph type="title"/>
          </p:nvPr>
        </p:nvSpPr>
        <p:spPr/>
        <p:txBody>
          <a:bodyPr/>
          <a:lstStyle/>
          <a:p>
            <a:pPr algn="ctr" rtl="1"/>
            <a:r>
              <a:rPr lang="ar-IQ" dirty="0"/>
              <a:t>الأزمة</a:t>
            </a:r>
            <a:r>
              <a:rPr lang="en-US" dirty="0"/>
              <a:t>Crisis  </a:t>
            </a:r>
            <a:br>
              <a:rPr lang="en-US" dirty="0"/>
            </a:br>
            <a:endParaRPr lang="en-US" dirty="0"/>
          </a:p>
        </p:txBody>
      </p:sp>
      <p:sp>
        <p:nvSpPr>
          <p:cNvPr id="3" name="Content Placeholder 2">
            <a:extLst>
              <a:ext uri="{FF2B5EF4-FFF2-40B4-BE49-F238E27FC236}">
                <a16:creationId xmlns:a16="http://schemas.microsoft.com/office/drawing/2014/main" id="{3B7E6FE4-D06B-603A-01E0-B120238E7CAE}"/>
              </a:ext>
            </a:extLst>
          </p:cNvPr>
          <p:cNvSpPr>
            <a:spLocks noGrp="1"/>
          </p:cNvSpPr>
          <p:nvPr>
            <p:ph idx="1"/>
          </p:nvPr>
        </p:nvSpPr>
        <p:spPr>
          <a:xfrm>
            <a:off x="1210237" y="995083"/>
            <a:ext cx="10254970" cy="4352364"/>
          </a:xfrm>
        </p:spPr>
        <p:txBody>
          <a:bodyPr>
            <a:normAutofit fontScale="25000" lnSpcReduction="20000"/>
          </a:bodyPr>
          <a:lstStyle/>
          <a:p>
            <a:pPr algn="r" rtl="1"/>
            <a:endParaRPr lang="en-US" sz="8000" dirty="0"/>
          </a:p>
          <a:p>
            <a:pPr marL="0" indent="0" algn="r" rtl="1">
              <a:buNone/>
            </a:pPr>
            <a:r>
              <a:rPr lang="ar-IQ" sz="11200" dirty="0"/>
              <a:t>هي موقف مفاجئ أو غير متوقع يُحدث اضطرابًا كبيرًا، لكنه يظل محدودًا من حيث التأثير والنطاق، وغالبًا ما يكون قابلًا للإدارة إذا تم التعامل معه بسرعة وفعالية</a:t>
            </a:r>
            <a:r>
              <a:rPr lang="ar-IQ" sz="8000" dirty="0"/>
              <a:t>.</a:t>
            </a:r>
          </a:p>
          <a:p>
            <a:pPr algn="r" rtl="1"/>
            <a:r>
              <a:rPr lang="ar-IQ" sz="8000" dirty="0"/>
              <a:t>غالبًا ما تكون قصيرة الأمد.</a:t>
            </a:r>
          </a:p>
          <a:p>
            <a:pPr algn="r" rtl="1"/>
            <a:endParaRPr lang="ar-IQ" sz="8000" dirty="0"/>
          </a:p>
          <a:p>
            <a:pPr algn="r" rtl="1"/>
            <a:r>
              <a:rPr lang="ar-IQ" sz="8000" dirty="0"/>
              <a:t>قد تؤثر على أفراد أو مؤسسات أو مجتمعات محدودة.</a:t>
            </a:r>
          </a:p>
          <a:p>
            <a:pPr algn="r" rtl="1"/>
            <a:endParaRPr lang="ar-IQ" sz="8000" dirty="0"/>
          </a:p>
          <a:p>
            <a:pPr algn="r" rtl="1"/>
            <a:r>
              <a:rPr lang="ar-IQ" sz="8000" dirty="0"/>
              <a:t>تتطلب استجابة سريعة لحل المشكلة ومنع تفاقمها.</a:t>
            </a:r>
          </a:p>
          <a:p>
            <a:pPr algn="r" rtl="1"/>
            <a:endParaRPr lang="ar-IQ" sz="8000" dirty="0"/>
          </a:p>
          <a:p>
            <a:pPr algn="r" rtl="1"/>
            <a:r>
              <a:rPr lang="ar-IQ" sz="8000" dirty="0"/>
              <a:t>يمكن احتواؤها باستخدام الموارد المتاحة دون تأثير واسع النطاق.</a:t>
            </a:r>
          </a:p>
          <a:p>
            <a:pPr algn="r" rtl="1"/>
            <a:endParaRPr lang="ar-IQ" sz="8000" dirty="0"/>
          </a:p>
          <a:p>
            <a:pPr algn="r" rtl="1"/>
            <a:r>
              <a:rPr lang="ar-IQ" sz="8000" dirty="0"/>
              <a:t>أمثلة: تسريب كيميائي بسيط، نزاع إداري داخل منظمة، خلل في نظام تكنولوجيا المعلومات.</a:t>
            </a:r>
          </a:p>
          <a:p>
            <a:pPr algn="r" rtl="1"/>
            <a:endParaRPr lang="ar-IQ" sz="8000" dirty="0"/>
          </a:p>
          <a:p>
            <a:pPr algn="r" rtl="1"/>
            <a:r>
              <a:rPr lang="ar-IQ" sz="8000" dirty="0"/>
              <a:t>إدارة الأزمة: تركز على اتخاذ قرارات سريعة واستراتيجيات للتقليل من الأثر ومنع التصعيد</a:t>
            </a:r>
            <a:r>
              <a:rPr lang="ar-IQ" dirty="0"/>
              <a:t>.</a:t>
            </a:r>
            <a:endParaRPr lang="en-US" dirty="0"/>
          </a:p>
        </p:txBody>
      </p:sp>
    </p:spTree>
    <p:extLst>
      <p:ext uri="{BB962C8B-B14F-4D97-AF65-F5344CB8AC3E}">
        <p14:creationId xmlns:p14="http://schemas.microsoft.com/office/powerpoint/2010/main" val="330755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18040"/>
          <a:stretch/>
        </p:blipFill>
        <p:spPr>
          <a:xfrm>
            <a:off x="1578700" y="1038514"/>
            <a:ext cx="8452806" cy="5456368"/>
          </a:xfrm>
          <a:prstGeom prst="rect">
            <a:avLst/>
          </a:prstGeom>
        </p:spPr>
      </p:pic>
      <p:sp>
        <p:nvSpPr>
          <p:cNvPr id="9" name="Rectangle 8"/>
          <p:cNvSpPr/>
          <p:nvPr/>
        </p:nvSpPr>
        <p:spPr>
          <a:xfrm>
            <a:off x="3596554" y="453739"/>
            <a:ext cx="3544560" cy="584775"/>
          </a:xfrm>
          <a:prstGeom prst="rect">
            <a:avLst/>
          </a:prstGeom>
        </p:spPr>
        <p:txBody>
          <a:bodyPr wrap="none">
            <a:spAutoFit/>
          </a:bodyPr>
          <a:lstStyle/>
          <a:p>
            <a:r>
              <a:rPr lang="ar-MA" sz="3200" dirty="0"/>
              <a:t>الفرق بين الأزمة والكارثة</a:t>
            </a:r>
            <a:endParaRPr lang="en-US" sz="3200" dirty="0"/>
          </a:p>
        </p:txBody>
      </p:sp>
    </p:spTree>
    <p:extLst>
      <p:ext uri="{BB962C8B-B14F-4D97-AF65-F5344CB8AC3E}">
        <p14:creationId xmlns:p14="http://schemas.microsoft.com/office/powerpoint/2010/main" val="2658011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تقسم الكوارث الى قسمين :-</a:t>
            </a:r>
          </a:p>
        </p:txBody>
      </p:sp>
      <p:sp>
        <p:nvSpPr>
          <p:cNvPr id="3" name="Content Placeholder 2"/>
          <p:cNvSpPr>
            <a:spLocks noGrp="1"/>
          </p:cNvSpPr>
          <p:nvPr>
            <p:ph idx="1"/>
          </p:nvPr>
        </p:nvSpPr>
        <p:spPr>
          <a:xfrm>
            <a:off x="174812" y="1446647"/>
            <a:ext cx="11842376" cy="4400134"/>
          </a:xfrm>
        </p:spPr>
        <p:txBody>
          <a:bodyPr>
            <a:normAutofit/>
          </a:bodyPr>
          <a:lstStyle/>
          <a:p>
            <a:pPr marL="0" indent="0" algn="r">
              <a:buNone/>
            </a:pPr>
            <a:r>
              <a:rPr lang="ar-IQ" sz="2800" dirty="0"/>
              <a:t>1- كوارث طبيعية .</a:t>
            </a:r>
            <a:endParaRPr lang="ar-MA" sz="2800" dirty="0"/>
          </a:p>
          <a:p>
            <a:pPr marL="0" indent="0" algn="just" rtl="1">
              <a:lnSpc>
                <a:spcPct val="150000"/>
              </a:lnSpc>
              <a:buNone/>
            </a:pPr>
            <a:r>
              <a:rPr lang="ar-MA" sz="2400" dirty="0"/>
              <a:t>هي أحداث مدمرة تحدث بسبب ظواهر طبيعية، مثل الزلازل والبراكين والفيضانات والأعاصير، وتتميز هذه الأحداث بقدرتها على إلحاق أضرار جسيمة بالبشر والممتلكات والبيئة. يمكن تعريف الكوارث الطبيعية على أنَّها "أحداث غير متوقعة وغير اعتيادية تتسبب في فقدان الأرواح والممتلكات والأضرار البيئية</a:t>
            </a:r>
            <a:endParaRPr lang="ar-IQ" sz="2400" dirty="0"/>
          </a:p>
          <a:p>
            <a:pPr marL="0" indent="0" algn="r" rtl="1">
              <a:lnSpc>
                <a:spcPct val="160000"/>
              </a:lnSpc>
              <a:buNone/>
            </a:pPr>
            <a:r>
              <a:rPr lang="ar-IQ" sz="2800" dirty="0"/>
              <a:t>2- كوارث مصطنعة .</a:t>
            </a:r>
            <a:endParaRPr lang="ar-MA" sz="2800" dirty="0"/>
          </a:p>
          <a:p>
            <a:pPr marL="0" indent="0" algn="r" rtl="1">
              <a:lnSpc>
                <a:spcPct val="160000"/>
              </a:lnSpc>
              <a:buNone/>
            </a:pPr>
            <a:r>
              <a:rPr lang="ar-MA" sz="2800" dirty="0"/>
              <a:t>الكوارث التي يدخل فيها الدكاء الأصطناعي مثل الزلازل الأصطناعية</a:t>
            </a:r>
          </a:p>
          <a:p>
            <a:pPr marL="0" indent="0" algn="r" rtl="1">
              <a:lnSpc>
                <a:spcPct val="160000"/>
              </a:lnSpc>
              <a:buNone/>
            </a:pPr>
            <a:endParaRPr lang="ar-IQ" sz="2800" dirty="0"/>
          </a:p>
        </p:txBody>
      </p:sp>
    </p:spTree>
    <p:extLst>
      <p:ext uri="{BB962C8B-B14F-4D97-AF65-F5344CB8AC3E}">
        <p14:creationId xmlns:p14="http://schemas.microsoft.com/office/powerpoint/2010/main" val="4293738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1012</TotalTime>
  <Words>1252</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Century Gothic</vt:lpstr>
      <vt:lpstr>Wingdings 3</vt:lpstr>
      <vt:lpstr>Ion</vt:lpstr>
      <vt:lpstr>الحد من مخاطر الكوارث لتحقيق السلامة والأمن المجتمعي</vt:lpstr>
      <vt:lpstr>تعريف الحد من مخاطر الكوارث</vt:lpstr>
      <vt:lpstr> العناصر الرئيسية في الحد من مخاطر الكوارث</vt:lpstr>
      <vt:lpstr>أهمية الحد من مخاطر الكوارث</vt:lpstr>
      <vt:lpstr>PowerPoint Presentation</vt:lpstr>
      <vt:lpstr>الكارثة Disaster </vt:lpstr>
      <vt:lpstr>الأزمةCrisis   </vt:lpstr>
      <vt:lpstr>PowerPoint Presentation</vt:lpstr>
      <vt:lpstr>تقسم الكوارث الى قسمين :-</vt:lpstr>
      <vt:lpstr>PowerPoint Presentation</vt:lpstr>
      <vt:lpstr>المخاطر الرئيسية في العراق</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الحد من مخاطر الكوارث لتحقيق السلامة والأمن المجتمعي</dc:title>
  <dc:creator>hp</dc:creator>
  <cp:lastModifiedBy>harith sami</cp:lastModifiedBy>
  <cp:revision>26</cp:revision>
  <dcterms:created xsi:type="dcterms:W3CDTF">2024-12-23T05:54:49Z</dcterms:created>
  <dcterms:modified xsi:type="dcterms:W3CDTF">2024-12-29T22:14:44Z</dcterms:modified>
</cp:coreProperties>
</file>