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2.xml" ContentType="application/vnd.openxmlformats-officedocument.them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7" r:id="rId2"/>
    <p:sldId id="295" r:id="rId3"/>
    <p:sldId id="343" r:id="rId4"/>
    <p:sldId id="344" r:id="rId5"/>
    <p:sldId id="329" r:id="rId6"/>
    <p:sldId id="330" r:id="rId7"/>
    <p:sldId id="345" r:id="rId8"/>
    <p:sldId id="347" r:id="rId9"/>
    <p:sldId id="331" r:id="rId10"/>
    <p:sldId id="332" r:id="rId11"/>
    <p:sldId id="334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8" r:id="rId20"/>
    <p:sldId id="349" r:id="rId21"/>
    <p:sldId id="2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4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ith sami" userId="9a5a20eaf1ac7a89" providerId="LiveId" clId="{21FC5B64-75B9-4B7C-9E6B-C2F3FD6F9B6A}"/>
    <pc:docChg chg="undo custSel addSld delSld modSld sldOrd">
      <pc:chgData name="harith sami" userId="9a5a20eaf1ac7a89" providerId="LiveId" clId="{21FC5B64-75B9-4B7C-9E6B-C2F3FD6F9B6A}" dt="2025-12-23T18:13:15.005" v="604" actId="20577"/>
      <pc:docMkLst>
        <pc:docMk/>
      </pc:docMkLst>
      <pc:sldChg chg="modSp mod">
        <pc:chgData name="harith sami" userId="9a5a20eaf1ac7a89" providerId="LiveId" clId="{21FC5B64-75B9-4B7C-9E6B-C2F3FD6F9B6A}" dt="2025-12-11T17:57:14.968" v="26" actId="20577"/>
        <pc:sldMkLst>
          <pc:docMk/>
          <pc:sldMk cId="0" sldId="257"/>
        </pc:sldMkLst>
        <pc:spChg chg="mod">
          <ac:chgData name="harith sami" userId="9a5a20eaf1ac7a89" providerId="LiveId" clId="{21FC5B64-75B9-4B7C-9E6B-C2F3FD6F9B6A}" dt="2025-12-11T17:57:14.968" v="26" actId="20577"/>
          <ac:spMkLst>
            <pc:docMk/>
            <pc:sldMk cId="0" sldId="257"/>
            <ac:spMk id="10" creationId="{00000000-0000-0000-0000-000000000000}"/>
          </ac:spMkLst>
        </pc:spChg>
      </pc:sldChg>
      <pc:sldChg chg="modSp mod">
        <pc:chgData name="harith sami" userId="9a5a20eaf1ac7a89" providerId="LiveId" clId="{21FC5B64-75B9-4B7C-9E6B-C2F3FD6F9B6A}" dt="2025-12-23T18:13:15.005" v="604" actId="20577"/>
        <pc:sldMkLst>
          <pc:docMk/>
          <pc:sldMk cId="0" sldId="258"/>
        </pc:sldMkLst>
        <pc:spChg chg="mod">
          <ac:chgData name="harith sami" userId="9a5a20eaf1ac7a89" providerId="LiveId" clId="{21FC5B64-75B9-4B7C-9E6B-C2F3FD6F9B6A}" dt="2025-12-23T18:13:15.005" v="604" actId="20577"/>
          <ac:spMkLst>
            <pc:docMk/>
            <pc:sldMk cId="0" sldId="258"/>
            <ac:spMk id="4" creationId="{00000000-0000-0000-0000-000000000000}"/>
          </ac:spMkLst>
        </pc:spChg>
      </pc:sldChg>
      <pc:sldChg chg="modSp mod">
        <pc:chgData name="harith sami" userId="9a5a20eaf1ac7a89" providerId="LiveId" clId="{21FC5B64-75B9-4B7C-9E6B-C2F3FD6F9B6A}" dt="2025-12-13T14:17:11.180" v="350" actId="20577"/>
        <pc:sldMkLst>
          <pc:docMk/>
          <pc:sldMk cId="361442621" sldId="295"/>
        </pc:sldMkLst>
        <pc:spChg chg="mod">
          <ac:chgData name="harith sami" userId="9a5a20eaf1ac7a89" providerId="LiveId" clId="{21FC5B64-75B9-4B7C-9E6B-C2F3FD6F9B6A}" dt="2025-12-13T10:05:57.968" v="80" actId="20577"/>
          <ac:spMkLst>
            <pc:docMk/>
            <pc:sldMk cId="361442621" sldId="295"/>
            <ac:spMk id="2" creationId="{C7EF7952-6668-C27D-282D-56B221C5C1F3}"/>
          </ac:spMkLst>
        </pc:spChg>
        <pc:spChg chg="mod">
          <ac:chgData name="harith sami" userId="9a5a20eaf1ac7a89" providerId="LiveId" clId="{21FC5B64-75B9-4B7C-9E6B-C2F3FD6F9B6A}" dt="2025-12-13T14:17:11.180" v="350" actId="20577"/>
          <ac:spMkLst>
            <pc:docMk/>
            <pc:sldMk cId="361442621" sldId="295"/>
            <ac:spMk id="3" creationId="{90FE4436-A06D-2349-91EB-045AE41AC7C0}"/>
          </ac:spMkLst>
        </pc:spChg>
      </pc:sldChg>
      <pc:sldChg chg="modSp mod">
        <pc:chgData name="harith sami" userId="9a5a20eaf1ac7a89" providerId="LiveId" clId="{21FC5B64-75B9-4B7C-9E6B-C2F3FD6F9B6A}" dt="2025-12-23T18:11:44.061" v="600" actId="20577"/>
        <pc:sldMkLst>
          <pc:docMk/>
          <pc:sldMk cId="268727678" sldId="331"/>
        </pc:sldMkLst>
        <pc:spChg chg="mod">
          <ac:chgData name="harith sami" userId="9a5a20eaf1ac7a89" providerId="LiveId" clId="{21FC5B64-75B9-4B7C-9E6B-C2F3FD6F9B6A}" dt="2025-12-23T18:11:44.061" v="600" actId="20577"/>
          <ac:spMkLst>
            <pc:docMk/>
            <pc:sldMk cId="268727678" sldId="331"/>
            <ac:spMk id="3" creationId="{CF89CA19-AC47-D6AB-0530-DC2C1F3A42A5}"/>
          </ac:spMkLst>
        </pc:spChg>
      </pc:sldChg>
      <pc:sldChg chg="del">
        <pc:chgData name="harith sami" userId="9a5a20eaf1ac7a89" providerId="LiveId" clId="{21FC5B64-75B9-4B7C-9E6B-C2F3FD6F9B6A}" dt="2025-12-23T18:12:25.517" v="601" actId="47"/>
        <pc:sldMkLst>
          <pc:docMk/>
          <pc:sldMk cId="3235124121" sldId="335"/>
        </pc:sldMkLst>
      </pc:sldChg>
      <pc:sldChg chg="modSp mod">
        <pc:chgData name="harith sami" userId="9a5a20eaf1ac7a89" providerId="LiveId" clId="{21FC5B64-75B9-4B7C-9E6B-C2F3FD6F9B6A}" dt="2025-12-23T18:06:28.356" v="593" actId="20577"/>
        <pc:sldMkLst>
          <pc:docMk/>
          <pc:sldMk cId="2815420299" sldId="344"/>
        </pc:sldMkLst>
        <pc:spChg chg="mod">
          <ac:chgData name="harith sami" userId="9a5a20eaf1ac7a89" providerId="LiveId" clId="{21FC5B64-75B9-4B7C-9E6B-C2F3FD6F9B6A}" dt="2025-12-23T18:06:28.356" v="593" actId="20577"/>
          <ac:spMkLst>
            <pc:docMk/>
            <pc:sldMk cId="2815420299" sldId="344"/>
            <ac:spMk id="3" creationId="{83031091-8766-39FA-4D59-84DA299B1005}"/>
          </ac:spMkLst>
        </pc:spChg>
      </pc:sldChg>
      <pc:sldChg chg="modSp mod">
        <pc:chgData name="harith sami" userId="9a5a20eaf1ac7a89" providerId="LiveId" clId="{21FC5B64-75B9-4B7C-9E6B-C2F3FD6F9B6A}" dt="2025-12-23T18:10:42.790" v="599" actId="20577"/>
        <pc:sldMkLst>
          <pc:docMk/>
          <pc:sldMk cId="3666689267" sldId="345"/>
        </pc:sldMkLst>
        <pc:spChg chg="mod">
          <ac:chgData name="harith sami" userId="9a5a20eaf1ac7a89" providerId="LiveId" clId="{21FC5B64-75B9-4B7C-9E6B-C2F3FD6F9B6A}" dt="2025-12-23T18:10:42.790" v="599" actId="20577"/>
          <ac:spMkLst>
            <pc:docMk/>
            <pc:sldMk cId="3666689267" sldId="345"/>
            <ac:spMk id="3" creationId="{1160BF83-6998-190D-0464-2C0620B71B5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2025-12-23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3.png"/><Relationship Id="rId18" Type="http://schemas.openxmlformats.org/officeDocument/2006/relationships/image" Target="NULL" TargetMode="Externa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slideMaster" Target="../slideMasters/slideMaster1.xml"/><Relationship Id="rId17" Type="http://schemas.openxmlformats.org/officeDocument/2006/relationships/image" Target="../media/image5.png"/><Relationship Id="rId2" Type="http://schemas.openxmlformats.org/officeDocument/2006/relationships/tags" Target="../tags/tag12.xml"/><Relationship Id="rId16" Type="http://schemas.microsoft.com/office/2007/relationships/hdphoto" Target="../media/hdphoto2.wdp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image" Target="../media/image4.png"/><Relationship Id="rId10" Type="http://schemas.openxmlformats.org/officeDocument/2006/relationships/tags" Target="../tags/tag20.xml"/><Relationship Id="rId19" Type="http://schemas.openxmlformats.org/officeDocument/2006/relationships/image" Target="../media/image6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microsoft.com/office/2007/relationships/hdphoto" Target="../media/hdphoto2.wdp"/><Relationship Id="rId18" Type="http://schemas.openxmlformats.org/officeDocument/2006/relationships/image" Target="../media/image6.png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image" Target="../media/image4.png"/><Relationship Id="rId17" Type="http://schemas.microsoft.com/office/2007/relationships/hdphoto" Target="../media/hdphoto1.wdp"/><Relationship Id="rId2" Type="http://schemas.openxmlformats.org/officeDocument/2006/relationships/tags" Target="../tags/tag80.xml"/><Relationship Id="rId16" Type="http://schemas.openxmlformats.org/officeDocument/2006/relationships/image" Target="../media/image3.png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83.xml"/><Relationship Id="rId15" Type="http://schemas.openxmlformats.org/officeDocument/2006/relationships/image" Target="NULL" TargetMode="External"/><Relationship Id="rId10" Type="http://schemas.openxmlformats.org/officeDocument/2006/relationships/tags" Target="../tags/tag88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microsoft.com/office/2007/relationships/hdphoto" Target="../media/hdphoto3.wdp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8.png"/><Relationship Id="rId5" Type="http://schemas.openxmlformats.org/officeDocument/2006/relationships/tags" Target="../tags/tag31.xml"/><Relationship Id="rId10" Type="http://schemas.openxmlformats.org/officeDocument/2006/relationships/image" Target="NULL" TargetMode="External"/><Relationship Id="rId4" Type="http://schemas.openxmlformats.org/officeDocument/2006/relationships/tags" Target="../tags/tag30.xml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10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microsoft.com/office/2007/relationships/hdphoto" Target="../media/hdphoto4.wdp"/><Relationship Id="rId2" Type="http://schemas.openxmlformats.org/officeDocument/2006/relationships/tags" Target="../tags/tag35.xml"/><Relationship Id="rId16" Type="http://schemas.microsoft.com/office/2007/relationships/hdphoto" Target="../media/hdphoto5.wdp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9.png"/><Relationship Id="rId5" Type="http://schemas.openxmlformats.org/officeDocument/2006/relationships/tags" Target="../tags/tag38.xml"/><Relationship Id="rId15" Type="http://schemas.openxmlformats.org/officeDocument/2006/relationships/image" Target="../media/image11.pn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NULL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0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9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1"/>
            </p:custDataLst>
          </p:nvPr>
        </p:nvSpPr>
        <p:spPr>
          <a:xfrm flipH="1" flipV="1">
            <a:off x="-1270" y="0"/>
            <a:ext cx="1219136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44000">
                <a:schemeClr val="accent2">
                  <a:lumMod val="60000"/>
                  <a:lumOff val="40000"/>
                </a:schemeClr>
              </a:gs>
              <a:gs pos="81000">
                <a:schemeClr val="bg1"/>
              </a:gs>
            </a:gsLst>
            <a:lin ang="1956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7775" y="5528120"/>
            <a:ext cx="2414225" cy="13473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5267" y="0"/>
            <a:ext cx="4956478" cy="4895512"/>
          </a:xfrm>
          <a:prstGeom prst="rect">
            <a:avLst/>
          </a:prstGeom>
        </p:spPr>
      </p:pic>
      <p:pic>
        <p:nvPicPr>
          <p:cNvPr id="9" name="@png2x_01_封面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17" r:link="rId18"/>
          <a:stretch>
            <a:fillRect/>
          </a:stretch>
        </p:blipFill>
        <p:spPr>
          <a:xfrm>
            <a:off x="0" y="18514"/>
            <a:ext cx="89789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1013460" y="2205355"/>
            <a:ext cx="10515600" cy="211518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chemeClr val="tx1"/>
                </a:solidFill>
                <a:latin typeface="+mj-lt"/>
                <a:sym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0551" y="5785011"/>
            <a:ext cx="2560542" cy="1072989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1019175" y="819150"/>
            <a:ext cx="10515600" cy="1371600"/>
          </a:xfrm>
        </p:spPr>
        <p:txBody>
          <a:bodyPr anchor="b">
            <a:normAutofit/>
          </a:bodyPr>
          <a:lstStyle>
            <a:lvl1pPr marL="0" indent="0" algn="just">
              <a:lnSpc>
                <a:spcPct val="100000"/>
              </a:lnSpc>
              <a:buNone/>
              <a:defRPr sz="2000">
                <a:latin typeface="+mj-lt"/>
                <a:sym typeface="Arial" panose="020B0604020202020204" pitchFamily="34" charset="0"/>
              </a:defRPr>
            </a:lvl1pPr>
            <a:lvl2pPr marL="457200" indent="0" algn="ctr">
              <a:buNone/>
              <a:defRPr sz="2000">
                <a:latin typeface="+mj-lt"/>
              </a:defRPr>
            </a:lvl2pPr>
            <a:lvl3pPr marL="914400" indent="0" algn="ctr">
              <a:buNone/>
              <a:defRPr sz="18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  <a:lvl6pPr marL="2286000" indent="0" algn="ctr">
              <a:buNone/>
              <a:defRPr sz="1600">
                <a:latin typeface="+mj-lt"/>
              </a:defRPr>
            </a:lvl6pPr>
            <a:lvl7pPr marL="2743200" indent="0" algn="ctr">
              <a:buNone/>
              <a:defRPr sz="1600">
                <a:latin typeface="+mj-lt"/>
              </a:defRPr>
            </a:lvl7pPr>
            <a:lvl8pPr marL="3200400" indent="0" algn="ctr">
              <a:buNone/>
              <a:defRPr sz="1600">
                <a:latin typeface="+mj-lt"/>
              </a:defRPr>
            </a:lvl8pPr>
            <a:lvl9pPr marL="3657600" indent="0" algn="ctr">
              <a:buNone/>
              <a:defRPr sz="1600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subtitle</a:t>
            </a:r>
            <a:endParaRPr 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1015681" y="4327980"/>
            <a:ext cx="10525125" cy="1745274"/>
          </a:xfrm>
        </p:spPr>
        <p:txBody>
          <a:bodyPr anchor="t">
            <a:normAutofit/>
          </a:bodyPr>
          <a:lstStyle>
            <a:lvl1pPr marL="0" indent="0" algn="just">
              <a:lnSpc>
                <a:spcPct val="100000"/>
              </a:lnSpc>
              <a:buNone/>
              <a:defRPr sz="2000"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2" name="日期占位符 21"/>
          <p:cNvSpPr>
            <a:spLocks noGrp="1"/>
          </p:cNvSpPr>
          <p:nvPr>
            <p:ph type="dt" sz="half" idx="18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9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灯片编号占位符 24"/>
          <p:cNvSpPr>
            <a:spLocks noGrp="1"/>
          </p:cNvSpPr>
          <p:nvPr>
            <p:ph type="sldNum" sz="quarter" idx="2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840105" y="360045"/>
            <a:ext cx="10515600" cy="763270"/>
          </a:xfrm>
        </p:spPr>
        <p:txBody>
          <a:bodyPr anchor="t" anchorCtr="0"/>
          <a:lstStyle>
            <a:lvl1pPr algn="l">
              <a:defRPr>
                <a:latin typeface="+mj-lt"/>
                <a:sym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838200" y="1296000"/>
            <a:ext cx="10514012" cy="576000"/>
          </a:xfrm>
        </p:spPr>
        <p:txBody>
          <a:bodyPr anchor="t"/>
          <a:lstStyle>
            <a:lvl1pPr marL="0" indent="0">
              <a:buNone/>
              <a:defRPr sz="2400" b="0">
                <a:latin typeface="+mj-lt"/>
                <a:sym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 flipH="1" flipV="1">
            <a:off x="-1270" y="0"/>
            <a:ext cx="1219136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44000">
                <a:schemeClr val="accent2">
                  <a:lumMod val="60000"/>
                  <a:lumOff val="40000"/>
                </a:schemeClr>
              </a:gs>
              <a:gs pos="81000">
                <a:schemeClr val="bg1"/>
              </a:gs>
            </a:gsLst>
            <a:lin ang="1956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5267" y="0"/>
            <a:ext cx="4956478" cy="4895512"/>
          </a:xfrm>
          <a:prstGeom prst="rect">
            <a:avLst/>
          </a:prstGeom>
        </p:spPr>
      </p:pic>
      <p:pic>
        <p:nvPicPr>
          <p:cNvPr id="9" name="@png2x_01_结束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4" r:link="rId15"/>
          <a:stretch>
            <a:fillRect/>
          </a:stretch>
        </p:blipFill>
        <p:spPr>
          <a:xfrm>
            <a:off x="1587" y="0"/>
            <a:ext cx="89789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1001486" y="1103086"/>
            <a:ext cx="7489371" cy="2453412"/>
          </a:xfrm>
        </p:spPr>
        <p:txBody>
          <a:bodyPr anchor="b"/>
          <a:lstStyle>
            <a:lvl1pPr algn="l">
              <a:lnSpc>
                <a:spcPct val="100000"/>
              </a:lnSpc>
              <a:defRPr sz="6000">
                <a:solidFill>
                  <a:schemeClr val="tx1"/>
                </a:solidFill>
                <a:latin typeface="+mj-lt"/>
                <a:sym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7775" y="5555279"/>
            <a:ext cx="2414225" cy="134733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0551" y="5785011"/>
            <a:ext cx="2560542" cy="1072989"/>
          </a:xfrm>
          <a:prstGeom prst="rect">
            <a:avLst/>
          </a:prstGeo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1001485" y="3898612"/>
            <a:ext cx="7489371" cy="2125541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96000" y="394405"/>
            <a:ext cx="10800000" cy="792000"/>
          </a:xfrm>
        </p:spPr>
        <p:txBody>
          <a:bodyPr wrap="square" lIns="0" tIns="0" rIns="0" bIns="0">
            <a:normAutofit/>
          </a:bodyPr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Area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 anchor="t" anchorCtr="0"/>
          <a:lstStyle>
            <a:lvl1pPr algn="l">
              <a:defRPr>
                <a:latin typeface="+mj-lt"/>
                <a:sym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1"/>
            </p:custDataLst>
          </p:nvPr>
        </p:nvSpPr>
        <p:spPr>
          <a:xfrm>
            <a:off x="1270" y="0"/>
            <a:ext cx="3658870" cy="6858000"/>
          </a:xfrm>
          <a:prstGeom prst="rect">
            <a:avLst/>
          </a:prstGeom>
          <a:gradFill>
            <a:gsLst>
              <a:gs pos="38000">
                <a:schemeClr val="accent4">
                  <a:alpha val="100000"/>
                </a:schemeClr>
              </a:gs>
              <a:gs pos="0">
                <a:schemeClr val="accent2"/>
              </a:gs>
              <a:gs pos="84000">
                <a:schemeClr val="accent1">
                  <a:alpha val="100000"/>
                </a:schemeClr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@png2x_01_目录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 r:link="rId10"/>
          <a:stretch>
            <a:fillRect/>
          </a:stretch>
        </p:blipFill>
        <p:spPr>
          <a:xfrm>
            <a:off x="2540" y="0"/>
            <a:ext cx="36576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-2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0" y="5784850"/>
            <a:ext cx="1292225" cy="10731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209550" y="1160145"/>
            <a:ext cx="3242310" cy="4537710"/>
          </a:xfrm>
        </p:spPr>
        <p:txBody>
          <a:bodyPr anchor="ctr">
            <a:normAutofit/>
          </a:bodyPr>
          <a:lstStyle>
            <a:lvl1pPr algn="ctr">
              <a:defRPr sz="4400">
                <a:latin typeface="+mj-lt"/>
                <a:sym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-1270" y="0"/>
            <a:ext cx="1219136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44000">
                <a:schemeClr val="accent2">
                  <a:lumMod val="60000"/>
                  <a:lumOff val="40000"/>
                </a:schemeClr>
              </a:gs>
              <a:gs pos="81000">
                <a:schemeClr val="bg1"/>
              </a:gs>
            </a:gsLst>
            <a:lin ang="1956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231" y="0"/>
            <a:ext cx="4956478" cy="4895512"/>
          </a:xfrm>
          <a:prstGeom prst="rect">
            <a:avLst/>
          </a:prstGeom>
        </p:spPr>
      </p:pic>
      <p:pic>
        <p:nvPicPr>
          <p:cNvPr id="10" name="@png2x_01_章节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3" r:link="rId14"/>
          <a:stretch>
            <a:fillRect/>
          </a:stretch>
        </p:blipFill>
        <p:spPr>
          <a:xfrm>
            <a:off x="3027997" y="0"/>
            <a:ext cx="916178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377180" y="3471545"/>
            <a:ext cx="6288405" cy="2688590"/>
          </a:xfrm>
        </p:spPr>
        <p:txBody>
          <a:bodyPr anchor="t">
            <a:normAutofit/>
          </a:bodyPr>
          <a:lstStyle>
            <a:lvl1pPr algn="just">
              <a:defRPr sz="4400">
                <a:solidFill>
                  <a:schemeClr val="tx1"/>
                </a:solidFill>
                <a:latin typeface="+mj-lt"/>
                <a:sym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510667"/>
            <a:ext cx="2231329" cy="1347333"/>
          </a:xfrm>
          <a:prstGeom prst="rect">
            <a:avLst/>
          </a:prstGeom>
        </p:spPr>
      </p:pic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5365432" y="464457"/>
            <a:ext cx="4817288" cy="2908699"/>
          </a:xfrm>
        </p:spPr>
        <p:txBody>
          <a:bodyPr wrap="none" anchor="b">
            <a:normAutofit/>
          </a:bodyPr>
          <a:lstStyle>
            <a:lvl1pPr marL="0" indent="0" algn="just">
              <a:buNone/>
              <a:defRPr sz="3600" b="1">
                <a:solidFill>
                  <a:schemeClr val="accent2"/>
                </a:solidFill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 vert="horz" lIns="0" tIns="0" rIns="0" bIns="0" rtlCol="0" anchor="t" anchorCtr="0">
            <a:normAutofit/>
          </a:bodyPr>
          <a:lstStyle>
            <a:lvl1pPr algn="l">
              <a:defRPr lang="en-US" dirty="0">
                <a:latin typeface="+mj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2"/>
            </p:custDataLst>
          </p:nvPr>
        </p:nvSpPr>
        <p:spPr>
          <a:xfrm>
            <a:off x="838200" y="1364400"/>
            <a:ext cx="5181600" cy="4813200"/>
          </a:xfrm>
        </p:spPr>
        <p:txBody>
          <a:bodyPr/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6172200" y="1364400"/>
            <a:ext cx="5181600" cy="4813200"/>
          </a:xfrm>
        </p:spPr>
        <p:txBody>
          <a:bodyPr/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839788" y="360000"/>
            <a:ext cx="10515600" cy="864000"/>
          </a:xfrm>
        </p:spPr>
        <p:txBody>
          <a:bodyPr vert="horz" lIns="0" tIns="0" rIns="0" bIns="0" rtlCol="0" anchor="t" anchorCtr="0">
            <a:normAutofit/>
          </a:bodyPr>
          <a:lstStyle>
            <a:lvl1pPr algn="l">
              <a:defRPr lang="en-US" dirty="0">
                <a:latin typeface="+mj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839788" y="1364400"/>
            <a:ext cx="5157787" cy="540000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  <a:sym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3"/>
            </p:custDataLst>
          </p:nvPr>
        </p:nvSpPr>
        <p:spPr>
          <a:xfrm>
            <a:off x="839788" y="2061275"/>
            <a:ext cx="5157787" cy="4128388"/>
          </a:xfrm>
        </p:spPr>
        <p:txBody>
          <a:bodyPr/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64400"/>
            <a:ext cx="5183188" cy="540000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  <a:sym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5"/>
            </p:custDataLst>
          </p:nvPr>
        </p:nvSpPr>
        <p:spPr>
          <a:xfrm>
            <a:off x="6172200" y="2061275"/>
            <a:ext cx="5183188" cy="4128388"/>
          </a:xfrm>
        </p:spPr>
        <p:txBody>
          <a:bodyPr/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 anchor="t" anchorCtr="0"/>
          <a:lstStyle>
            <a:lvl1pPr algn="l">
              <a:defRPr>
                <a:latin typeface="+mj-lt"/>
                <a:sym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-635" y="-635"/>
            <a:ext cx="12190730" cy="353695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4">
                  <a:lumMod val="67000"/>
                  <a:lumOff val="3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40847" y="-727"/>
            <a:ext cx="2121592" cy="1883827"/>
          </a:xfrm>
          <a:prstGeom prst="rect">
            <a:avLst/>
          </a:prstGeom>
        </p:spPr>
      </p:pic>
      <p:sp>
        <p:nvSpPr>
          <p:cNvPr id="7" name="任意多边形 9"/>
          <p:cNvSpPr/>
          <p:nvPr userDrawn="1">
            <p:custDataLst>
              <p:tags r:id="rId3"/>
            </p:custDataLst>
          </p:nvPr>
        </p:nvSpPr>
        <p:spPr>
          <a:xfrm>
            <a:off x="1270" y="371476"/>
            <a:ext cx="12190730" cy="6487160"/>
          </a:xfrm>
          <a:custGeom>
            <a:avLst/>
            <a:gdLst>
              <a:gd name="adj" fmla="val 8371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98" h="8977">
                <a:moveTo>
                  <a:pt x="861" y="0"/>
                </a:moveTo>
                <a:lnTo>
                  <a:pt x="18337" y="0"/>
                </a:lnTo>
                <a:cubicBezTo>
                  <a:pt x="18813" y="0"/>
                  <a:pt x="19198" y="385"/>
                  <a:pt x="19198" y="861"/>
                </a:cubicBezTo>
                <a:lnTo>
                  <a:pt x="19198" y="8977"/>
                </a:lnTo>
                <a:lnTo>
                  <a:pt x="0" y="8977"/>
                </a:lnTo>
                <a:lnTo>
                  <a:pt x="0" y="861"/>
                </a:lnTo>
                <a:cubicBezTo>
                  <a:pt x="0" y="385"/>
                  <a:pt x="385" y="0"/>
                  <a:pt x="8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1"/>
            </p:custDataLst>
          </p:nvPr>
        </p:nvSpPr>
        <p:spPr>
          <a:xfrm>
            <a:off x="-635" y="-635"/>
            <a:ext cx="12190730" cy="353695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4">
                  <a:lumMod val="67000"/>
                  <a:lumOff val="3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40847" y="-727"/>
            <a:ext cx="2121592" cy="1883827"/>
          </a:xfrm>
          <a:prstGeom prst="rect">
            <a:avLst/>
          </a:prstGeom>
        </p:spPr>
      </p:pic>
      <p:sp>
        <p:nvSpPr>
          <p:cNvPr id="8" name="任意多边形 9"/>
          <p:cNvSpPr/>
          <p:nvPr userDrawn="1">
            <p:custDataLst>
              <p:tags r:id="rId3"/>
            </p:custDataLst>
          </p:nvPr>
        </p:nvSpPr>
        <p:spPr>
          <a:xfrm>
            <a:off x="1270" y="371476"/>
            <a:ext cx="12190730" cy="6487160"/>
          </a:xfrm>
          <a:custGeom>
            <a:avLst/>
            <a:gdLst>
              <a:gd name="adj" fmla="val 8371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98" h="8977">
                <a:moveTo>
                  <a:pt x="861" y="0"/>
                </a:moveTo>
                <a:lnTo>
                  <a:pt x="18337" y="0"/>
                </a:lnTo>
                <a:cubicBezTo>
                  <a:pt x="18813" y="0"/>
                  <a:pt x="19198" y="385"/>
                  <a:pt x="19198" y="861"/>
                </a:cubicBezTo>
                <a:lnTo>
                  <a:pt x="19198" y="8977"/>
                </a:lnTo>
                <a:lnTo>
                  <a:pt x="0" y="8977"/>
                </a:lnTo>
                <a:lnTo>
                  <a:pt x="0" y="861"/>
                </a:lnTo>
                <a:cubicBezTo>
                  <a:pt x="0" y="385"/>
                  <a:pt x="385" y="0"/>
                  <a:pt x="8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内容占位符 1"/>
          <p:cNvSpPr>
            <a:spLocks noGrp="1"/>
          </p:cNvSpPr>
          <p:nvPr>
            <p:ph idx="1" hasCustomPrompt="1"/>
            <p:custDataLst>
              <p:tags r:id="rId4"/>
            </p:custDataLst>
          </p:nvPr>
        </p:nvSpPr>
        <p:spPr>
          <a:xfrm>
            <a:off x="838200" y="870857"/>
            <a:ext cx="10515600" cy="5307058"/>
          </a:xfrm>
        </p:spPr>
        <p:txBody>
          <a:bodyPr/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26" Type="http://schemas.openxmlformats.org/officeDocument/2006/relationships/image" Target="NULL" TargetMode="Externa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0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23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tags" Target="../tags/tag8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@png2x_01_正文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25" r:link="rId26"/>
          <a:stretch>
            <a:fillRect/>
          </a:stretch>
        </p:blipFill>
        <p:spPr>
          <a:xfrm>
            <a:off x="5140007" y="317"/>
            <a:ext cx="4434840" cy="4425315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6"/>
            </p:custDataLst>
          </p:nvPr>
        </p:nvSpPr>
        <p:spPr>
          <a:xfrm>
            <a:off x="-635" y="-635"/>
            <a:ext cx="12190730" cy="3536950"/>
          </a:xfrm>
          <a:prstGeom prst="rect">
            <a:avLst/>
          </a:prstGeom>
          <a:gradFill>
            <a:gsLst>
              <a:gs pos="0">
                <a:schemeClr val="accent1"/>
              </a:gs>
              <a:gs pos="49000">
                <a:schemeClr val="accent4">
                  <a:lumMod val="67000"/>
                  <a:lumOff val="3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2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40847" y="-727"/>
            <a:ext cx="2121592" cy="1883827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857250" y="509270"/>
            <a:ext cx="10515600" cy="61404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0" name="任意多边形 9"/>
          <p:cNvSpPr/>
          <p:nvPr userDrawn="1">
            <p:custDataLst>
              <p:tags r:id="rId19"/>
            </p:custDataLst>
          </p:nvPr>
        </p:nvSpPr>
        <p:spPr>
          <a:xfrm>
            <a:off x="1270" y="1122680"/>
            <a:ext cx="12190730" cy="5735955"/>
          </a:xfrm>
          <a:custGeom>
            <a:avLst/>
            <a:gdLst>
              <a:gd name="adj" fmla="val 8371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98" h="8977">
                <a:moveTo>
                  <a:pt x="861" y="0"/>
                </a:moveTo>
                <a:lnTo>
                  <a:pt x="18337" y="0"/>
                </a:lnTo>
                <a:cubicBezTo>
                  <a:pt x="18813" y="0"/>
                  <a:pt x="19198" y="385"/>
                  <a:pt x="19198" y="861"/>
                </a:cubicBezTo>
                <a:lnTo>
                  <a:pt x="19198" y="8977"/>
                </a:lnTo>
                <a:lnTo>
                  <a:pt x="0" y="8977"/>
                </a:lnTo>
                <a:lnTo>
                  <a:pt x="0" y="861"/>
                </a:lnTo>
                <a:cubicBezTo>
                  <a:pt x="0" y="385"/>
                  <a:pt x="385" y="0"/>
                  <a:pt x="8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838200" y="1406525"/>
            <a:ext cx="10515600" cy="47713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sym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sym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37882" y="1176835"/>
            <a:ext cx="10993399" cy="2115185"/>
          </a:xfrm>
        </p:spPr>
        <p:txBody>
          <a:bodyPr anchor="ctr" anchorCtr="0">
            <a:normAutofit/>
          </a:bodyPr>
          <a:lstStyle/>
          <a:p>
            <a:pPr algn="ctr"/>
            <a:r>
              <a:rPr lang="ar-IQ" dirty="0">
                <a:latin typeface="Andalus" panose="02020603050405020304" charset="0"/>
                <a:cs typeface="Andalus" panose="02020603050405020304" charset="0"/>
                <a:sym typeface="+mn-ea"/>
              </a:rPr>
              <a:t>السلامة المهنية في الكوارث وإدارة المخاطر </a:t>
            </a:r>
            <a:br>
              <a:rPr lang="en-US" dirty="0"/>
            </a:br>
            <a:endParaRPr lang="en-US" dirty="0">
              <a:latin typeface="Andalus" panose="02020603050405020304" charset="0"/>
              <a:cs typeface="Andalus" panose="02020603050405020304" charset="0"/>
              <a:sym typeface="+mn-ea"/>
            </a:endParaRPr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1006156" y="3565980"/>
            <a:ext cx="10525125" cy="1745274"/>
          </a:xfrm>
        </p:spPr>
        <p:txBody>
          <a:bodyPr>
            <a:normAutofit/>
          </a:bodyPr>
          <a:lstStyle/>
          <a:p>
            <a:pPr algn="ctr" defTabSz="457200">
              <a:spcBef>
                <a:spcPts val="0"/>
              </a:spcBef>
              <a:defRPr/>
            </a:pPr>
            <a:r>
              <a:rPr kumimoji="0" lang="ar-IQ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د . الاء سعدي عبود                    م.م اثير</a:t>
            </a:r>
            <a:r>
              <a:rPr lang="ar-MA" sz="3200" b="1" dirty="0"/>
              <a:t>عبد القادر</a:t>
            </a:r>
            <a:endParaRPr lang="en-US" sz="3200" b="1" dirty="0"/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المركز العراقي لبحوث السرطان والوراثة الطبية – قسم بحوث السرطان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3939C-728D-DD2C-6AE0-6C6CB4165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IQ" dirty="0">
                <a:solidFill>
                  <a:schemeClr val="tx1"/>
                </a:solidFill>
              </a:rPr>
              <a:t> العناصر الرئيسية في الحد من مخاطر الكوارث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EA2D3-D574-D776-7903-99C0E46B5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6" y="1406525"/>
            <a:ext cx="11029950" cy="4771390"/>
          </a:xfrm>
        </p:spPr>
        <p:txBody>
          <a:bodyPr>
            <a:normAutofit/>
          </a:bodyPr>
          <a:lstStyle/>
          <a:p>
            <a:pPr algn="r" rtl="1"/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التقييم المسبق للمخاطر: دراسة وتحليل المناطق المعرّضة للكوارث المحتملة (مثل الزلازل، الفيضانات، أو الحرائق).</a:t>
            </a:r>
          </a:p>
          <a:p>
            <a:pPr algn="r" rtl="1"/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التخطيط الوقائي: إنشاء خطط طوارئ تشمل سيناريوهات استجابة سريعة وخطط إخلاء للسكان.</a:t>
            </a:r>
          </a:p>
          <a:p>
            <a:pPr algn="r" rtl="1"/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التوعية والتثقيف</a:t>
            </a:r>
          </a:p>
          <a:p>
            <a:pPr algn="r" rtl="1"/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تدريب المجتمعات على كيفية التصرف أثناء الكوارث وبعدها.</a:t>
            </a:r>
          </a:p>
          <a:p>
            <a:pPr algn="r" rtl="1"/>
            <a:r>
              <a:rPr lang="ar-I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تعزيز البنية التحتية: بناء مرافق مقاومة للكوارث، مثل السدود ضد الفيضانات والمباني المضادة للزلازل. التعاون بين المؤسسات: تعزيز الشراكات بين الجهات الحكومية، المنظمات غير الحكومية، والقطاع الخاص.</a:t>
            </a:r>
          </a:p>
          <a:p>
            <a:pPr algn="r" rt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497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45F71-406A-DAA1-2F31-119EB2946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ar-IQ" sz="2800" dirty="0">
                <a:solidFill>
                  <a:schemeClr val="tx1"/>
                </a:solidFill>
              </a:rPr>
              <a:t>المخاطر (</a:t>
            </a:r>
            <a:r>
              <a:rPr lang="en-US" sz="2800" dirty="0">
                <a:solidFill>
                  <a:schemeClr val="tx1"/>
                </a:solidFill>
              </a:rPr>
              <a:t>Risk Assessment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50ACE-CAD8-831F-D1D1-8C0FB116E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en-US" sz="2400" dirty="0"/>
              <a:t>1. </a:t>
            </a:r>
            <a:r>
              <a:rPr lang="ar-IQ" sz="2400" dirty="0"/>
              <a:t>تحديد الخطر </a:t>
            </a:r>
            <a:r>
              <a:rPr lang="en-US" sz="2400" dirty="0"/>
              <a:t>Hazard Identification</a:t>
            </a:r>
          </a:p>
          <a:p>
            <a:pPr algn="r" rtl="1"/>
            <a:r>
              <a:rPr lang="en-US" sz="2400" dirty="0"/>
              <a:t>2. </a:t>
            </a:r>
            <a:r>
              <a:rPr lang="ar-IQ" sz="2400" dirty="0"/>
              <a:t>تقييم مستوى الخطورة </a:t>
            </a:r>
            <a:r>
              <a:rPr lang="en-US" sz="2400" dirty="0"/>
              <a:t>Probability × Severity</a:t>
            </a:r>
            <a:endParaRPr lang="ar-IQ" sz="2400" dirty="0"/>
          </a:p>
          <a:p>
            <a:pPr algn="r" rtl="1"/>
            <a:r>
              <a:rPr lang="en-US" sz="2400" dirty="0"/>
              <a:t>3. </a:t>
            </a:r>
            <a:r>
              <a:rPr lang="ar-IQ" sz="2400" dirty="0"/>
              <a:t>إجراءات السيطرة على المخاطر </a:t>
            </a:r>
            <a:r>
              <a:rPr lang="en-US" sz="2400" dirty="0"/>
              <a:t>Engineering – Administrative – PPE</a:t>
            </a:r>
          </a:p>
          <a:p>
            <a:pPr algn="r" rt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3039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66277-3EDE-C4C3-1D40-C533D8978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IQ" dirty="0">
                <a:solidFill>
                  <a:schemeClr val="tx1"/>
                </a:solidFill>
              </a:rPr>
              <a:t>المخاطر الرئيسية في العراق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4A69B-698D-C921-3B9D-EFEF691D3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IQ" sz="2400" dirty="0"/>
              <a:t>استنادا لتقيم المخاطر التي اجرته منظمة الصحة العالمية لدول اقليم الشرق المتوسط وبضمنها العراق عام 2018 ( تحديد المخاطر )</a:t>
            </a:r>
          </a:p>
          <a:p>
            <a:pPr algn="r" rtl="1"/>
            <a:r>
              <a:rPr lang="ar-IQ" sz="2400" dirty="0"/>
              <a:t>1- خطير شديد جدا ( نزاعات مسلحة ، النزوح ، احداث كيمياوية وبايلوجية واشعاعية ) </a:t>
            </a:r>
          </a:p>
          <a:p>
            <a:pPr algn="r" rtl="1"/>
            <a:r>
              <a:rPr lang="ar-IQ" sz="2400" dirty="0"/>
              <a:t>2- خطر شديد ( كوليرا ، كزاز ، زلزال )</a:t>
            </a:r>
          </a:p>
          <a:p>
            <a:pPr algn="r" rtl="1"/>
            <a:r>
              <a:rPr lang="ar-IQ" sz="2400" dirty="0"/>
              <a:t>3- خطر متوسط ( حمى الضنك ، شلل الاطفال ، الفيضانات ، حوادث صناعية )</a:t>
            </a:r>
          </a:p>
          <a:p>
            <a:pPr algn="r" rtl="1"/>
            <a:r>
              <a:rPr lang="ar-IQ" sz="2400" dirty="0"/>
              <a:t>4- خطر منخفض ( فايروس الفلاونزة الجديدة ، موجات الحرارة 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9264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042EC-2E3A-543F-7DF6-059E83A4C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خطة التأهب للطوارئ الوطنية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51F79-353B-0C4D-2422-A7A9C36A5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sz="2400" dirty="0"/>
              <a:t>هي تحقيق مستوى مقبول من الاستعداد والاستجابة لاي وضع طارئ من خلال برامج تقوي القدرات الادارية والفنية للمؤسسات الحكومية والجهات ذات العلاقة على المستوى الوطني.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FF0396-F36A-3BFB-BAC3-2FBB0E7FC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932" y="2440503"/>
            <a:ext cx="6700085" cy="42248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7844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08CD-D524-D5D5-6821-4E60C5E4A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IQ" dirty="0">
                <a:solidFill>
                  <a:schemeClr val="tx1"/>
                </a:solidFill>
              </a:rPr>
              <a:t>فلسفة التأهب للكوارث على معتقدين اساسين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9F8DC-0BB8-420A-5762-0F57E4C3E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حق الاشخاص المتضررين من الكوارث في الحياة بكرامة وحقهم في الحصول على المساعدة .</a:t>
            </a:r>
          </a:p>
          <a:p>
            <a:pPr marL="0" indent="0" algn="r" rtl="1">
              <a:buNone/>
            </a:pP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ضرورة اتخاذ جميع الخطوات الممكنة لتخفيف المعانات الانسانية الناشئة عن الكوارث والطوارئ والنزاعات.</a:t>
            </a:r>
          </a:p>
          <a:p>
            <a:pPr algn="r" rtl="1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69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A9CD3-C10C-4A45-3F6B-8C527A435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IQ" sz="2800" dirty="0">
                <a:solidFill>
                  <a:schemeClr val="tx1"/>
                </a:solidFill>
              </a:rPr>
              <a:t>المبادىء الاساسية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DE921-86C2-5F0C-F300-0460C4BE4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IQ" sz="2400" dirty="0"/>
              <a:t>1- التشريعات والقوانين والسياسات الوطنية لادارة الكوارث.</a:t>
            </a:r>
          </a:p>
          <a:p>
            <a:pPr algn="r" rtl="1"/>
            <a:r>
              <a:rPr lang="ar-IQ" sz="2400" dirty="0"/>
              <a:t>2- الخطط والاستيراتيجيات والتشكيلات الادارية الخاصة بادارة الكوارث</a:t>
            </a:r>
          </a:p>
          <a:p>
            <a:pPr algn="r" rtl="1"/>
            <a:r>
              <a:rPr lang="ar-IQ" sz="2400" dirty="0"/>
              <a:t>3- ادارة الموارد البشرية والمادية اثناء الكوارث.</a:t>
            </a:r>
          </a:p>
          <a:p>
            <a:pPr algn="r" rtl="1"/>
            <a:r>
              <a:rPr lang="ar-IQ" sz="2400" dirty="0"/>
              <a:t>4- جمع وتحليل ونشر المعلومات ذات العلاقة بالطوارئ والكوارث.</a:t>
            </a:r>
          </a:p>
          <a:p>
            <a:pPr algn="r" rtl="1"/>
            <a:r>
              <a:rPr lang="ar-IQ" sz="2400" dirty="0"/>
              <a:t>5- تقييم المخاطر وتحديد المعرضيين للوهن والاختطار.</a:t>
            </a:r>
          </a:p>
          <a:p>
            <a:pPr algn="r" rtl="1"/>
            <a:r>
              <a:rPr lang="ar-IQ" sz="2400" dirty="0"/>
              <a:t>6- بناء القدرات والتدريب.</a:t>
            </a:r>
          </a:p>
          <a:p>
            <a:pPr algn="r" rtl="1"/>
            <a:r>
              <a:rPr lang="ar-IQ" sz="2400" dirty="0"/>
              <a:t>7- رفع الوعي المجتمعي في مجال الكوارث والطوارئ.</a:t>
            </a:r>
          </a:p>
          <a:p>
            <a:pPr algn="r" rtl="1"/>
            <a:r>
              <a:rPr lang="ar-IQ" sz="2400" dirty="0"/>
              <a:t>8- المتابعة والتقييم.</a:t>
            </a:r>
          </a:p>
          <a:p>
            <a:pPr algn="r" rtl="1"/>
            <a:endParaRPr lang="ar-IQ" sz="2400" dirty="0"/>
          </a:p>
          <a:p>
            <a:pPr algn="r" rt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4582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D6D08-1942-EAA7-C9F9-E3107F96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IQ" dirty="0">
                <a:solidFill>
                  <a:schemeClr val="tx1"/>
                </a:solidFill>
              </a:rPr>
              <a:t>التدابير والوظائف الاساسية للاستجابة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11E95-D7D6-DF6D-B348-A0136B137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ar-IQ" sz="2400" dirty="0"/>
              <a:t>1- اداء دور قيادي يضمن انقاذ الارواح وتقليل الخسائر البشرية.</a:t>
            </a:r>
          </a:p>
          <a:p>
            <a:pPr algn="just" rtl="1"/>
            <a:r>
              <a:rPr lang="ar-IQ" sz="2400" dirty="0"/>
              <a:t>2- تقديم الخدمات الصحية الاساسية حيث يتركز الطلب على الخدمات الصحية في الساعات العشرين الاولى بعد وقوع الزلزال وياتي معضم المصابون خلال الايام الثلاثة او الخمسة لوقوع الزلزال .</a:t>
            </a:r>
          </a:p>
          <a:p>
            <a:pPr algn="just" rtl="1"/>
            <a:r>
              <a:rPr lang="ar-IQ" sz="2400" dirty="0"/>
              <a:t>3- التنسيق بين مختلف القطاعات.</a:t>
            </a:r>
          </a:p>
          <a:p>
            <a:pPr algn="just" rtl="1"/>
            <a:r>
              <a:rPr lang="ar-IQ" sz="2400" dirty="0"/>
              <a:t>4- جمع ونشر المعلومات الصحية .</a:t>
            </a:r>
          </a:p>
          <a:p>
            <a:pPr algn="just" rtl="1"/>
            <a:r>
              <a:rPr lang="ar-IQ" sz="2400" dirty="0"/>
              <a:t>5- بناء القدرات في مجالات ( القيادة / الخبراء / الخزن / التدريب ).</a:t>
            </a:r>
          </a:p>
          <a:p>
            <a:pPr algn="just" rtl="1"/>
            <a:endParaRPr lang="ar-IQ" sz="2400" dirty="0"/>
          </a:p>
          <a:p>
            <a:pPr algn="just" rt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6979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0C783-833B-D9D2-6C84-51BB23053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ar-IQ" dirty="0">
                <a:solidFill>
                  <a:schemeClr val="tx1"/>
                </a:solidFill>
              </a:rPr>
              <a:t>المخاطر الكيمياوية والبايلوجية والاشعاعية النووية </a:t>
            </a:r>
            <a:br>
              <a:rPr lang="ar-IQ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7DEBB-1805-C2F1-C431-2BE5E0A5F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ar-IQ" sz="2800" dirty="0"/>
              <a:t>يعتمد التأهب للحدث الكيمياوي او البايلوجي او الاشعاعي النووي في جانب كبير منه على القدرات الصحية القائمة في مجال الكشف والانذار والاستجابة والتعافي.</a:t>
            </a:r>
          </a:p>
          <a:p>
            <a:pPr algn="just" rtl="1"/>
            <a:r>
              <a:rPr lang="ar-IQ" sz="2800" dirty="0"/>
              <a:t>1- القيادة والتحكم والتنسيق .</a:t>
            </a:r>
          </a:p>
          <a:p>
            <a:pPr algn="just" rtl="1"/>
            <a:r>
              <a:rPr lang="ar-IQ" sz="2800" dirty="0"/>
              <a:t>2- تبادل المعلومات.</a:t>
            </a:r>
          </a:p>
          <a:p>
            <a:pPr algn="just" rtl="1"/>
            <a:r>
              <a:rPr lang="ar-IQ" sz="2800" dirty="0"/>
              <a:t>3 - الموارد البشرية والتدريب.</a:t>
            </a:r>
          </a:p>
          <a:p>
            <a:pPr algn="just" rtl="1"/>
            <a:r>
              <a:rPr lang="ar-IQ" sz="2800" dirty="0"/>
              <a:t>4- الموارد المتيسرة .</a:t>
            </a:r>
          </a:p>
          <a:p>
            <a:pPr algn="just" rtl="1"/>
            <a:endParaRPr lang="ar-IQ" sz="2800" dirty="0"/>
          </a:p>
          <a:p>
            <a:pPr algn="just" rt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1628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21635-3617-0E10-93BA-9705F5008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IQ" dirty="0">
                <a:solidFill>
                  <a:schemeClr val="tx1"/>
                </a:solidFill>
              </a:rPr>
              <a:t>أهمية السلامة المهنية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A7F33-5DC2-85B3-8222-D4E4BE825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ar-IQ" sz="2400" dirty="0"/>
              <a:t>لتحقيق السلامة والأمن المجتمعي </a:t>
            </a:r>
          </a:p>
          <a:p>
            <a:pPr algn="just" rtl="1"/>
            <a:r>
              <a:rPr lang="ar-IQ" sz="2400" dirty="0"/>
              <a:t>حماية الأرواح والممتلكات: يقلل من خسائر الأرواح والأضرار المادية.</a:t>
            </a:r>
          </a:p>
          <a:p>
            <a:pPr algn="just" rtl="1"/>
            <a:r>
              <a:rPr lang="ar-IQ" sz="2400" dirty="0"/>
              <a:t>تعزيز الاستقرار الاجتماعي: يساهم في بناء الثقة بين السكان والحكومات.</a:t>
            </a:r>
          </a:p>
          <a:p>
            <a:pPr algn="just" rtl="1"/>
            <a:r>
              <a:rPr lang="ar-IQ" sz="2400" dirty="0"/>
              <a:t>دعم التنمية المستدامة: يقلل من الأثر الاقتصادي والاجتماعي للكوارث على المجتمعات.</a:t>
            </a:r>
          </a:p>
          <a:p>
            <a:pPr algn="just" rtl="1"/>
            <a:r>
              <a:rPr lang="ar-IQ" sz="2400" dirty="0"/>
              <a:t>تحقيق الاستجابة السريعة: يساعد على تحسين سرعة وفعالية التدخل في أوقات الأزمات.</a:t>
            </a:r>
          </a:p>
          <a:p>
            <a:pPr algn="just" rt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5135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2576-5372-8453-6204-C4699C7B0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5FE7B-6C48-3987-591E-8238DEB85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ar-IQ" sz="3200" dirty="0"/>
              <a:t>السلامة المهنية في الكوارث ليست رد فعل فقط، بل منظومة وقائية متكاملة تبدأ بالتخطيط وتنتهي بالتقييم والتطوير المستمر.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B7B96-0E51-DAEC-1255-EC8452C544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695" b="34861"/>
          <a:stretch>
            <a:fillRect/>
          </a:stretch>
        </p:blipFill>
        <p:spPr>
          <a:xfrm>
            <a:off x="838200" y="2990849"/>
            <a:ext cx="10515600" cy="294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5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F7952-6668-C27D-282D-56B221C5C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276226"/>
            <a:ext cx="10734675" cy="847090"/>
          </a:xfrm>
        </p:spPr>
        <p:txBody>
          <a:bodyPr/>
          <a:lstStyle/>
          <a:p>
            <a:pPr algn="ctr" rtl="1"/>
            <a:r>
              <a:rPr lang="ar-IQ" sz="3200" dirty="0">
                <a:solidFill>
                  <a:schemeClr val="tx1"/>
                </a:solidFill>
              </a:rPr>
              <a:t>السلامة المهنية في الكوارث والمخاطر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E4436-A06D-2349-91EB-045AE41AC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49" y="1406525"/>
            <a:ext cx="11401425" cy="4771390"/>
          </a:xfrm>
        </p:spPr>
        <p:txBody>
          <a:bodyPr>
            <a:normAutofit/>
          </a:bodyPr>
          <a:lstStyle/>
          <a:p>
            <a:pPr algn="just" rtl="1"/>
            <a:r>
              <a:rPr lang="ar-IQ" sz="3200" dirty="0"/>
              <a:t>السلامة المهنية هي مجموعة من القواعد </a:t>
            </a:r>
            <a:r>
              <a:rPr lang="en-US" sz="3200" dirty="0"/>
              <a:t>,</a:t>
            </a:r>
            <a:r>
              <a:rPr lang="ar-IQ" sz="3200" dirty="0"/>
              <a:t>والأجراءات والتدابيرالوقائية التي تهدف الى حماية العاملين من الإصابات والامراض والحوادث اثناء العمل والحفاظ على بيئة عمل امنة وصحية . </a:t>
            </a:r>
          </a:p>
          <a:p>
            <a:pPr algn="just" rtl="1"/>
            <a:r>
              <a:rPr lang="en-US" sz="3200" dirty="0"/>
              <a:t>تُعد السلامة المهنية في مجال الكوارث والمخاطر أساس حماية العاملين والمنشآت من الانفجارات، الحرائق، الانهيارات، التسربات الكيميائية وغيرها. </a:t>
            </a:r>
            <a:endParaRPr lang="ar-IQ" sz="3200" dirty="0"/>
          </a:p>
          <a:p>
            <a:pPr algn="just" rtl="1"/>
            <a:r>
              <a:rPr lang="en-US" sz="3200" dirty="0" err="1"/>
              <a:t>تهدف</a:t>
            </a:r>
            <a:r>
              <a:rPr lang="en-US" sz="3200" dirty="0"/>
              <a:t> إلى تقليل الإصابات والخسائر وضمان استمرارية العمل.</a:t>
            </a:r>
            <a:r>
              <a:rPr lang="ar-IQ" sz="3200" dirty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442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4EC05-19CD-64C1-1BC1-840198BA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D83595-81F9-7B5E-C35A-9BF688F68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7831" b="17099"/>
          <a:stretch>
            <a:fillRect/>
          </a:stretch>
        </p:blipFill>
        <p:spPr>
          <a:xfrm>
            <a:off x="628651" y="1511408"/>
            <a:ext cx="4562474" cy="47294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2A1557-6489-1F3D-94D6-5FECF9D1E1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139" b="19444"/>
          <a:stretch>
            <a:fillRect/>
          </a:stretch>
        </p:blipFill>
        <p:spPr>
          <a:xfrm>
            <a:off x="6315074" y="1511408"/>
            <a:ext cx="5381625" cy="47294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65332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001486" y="1103086"/>
            <a:ext cx="7489371" cy="2453412"/>
          </a:xfrm>
        </p:spPr>
        <p:txBody>
          <a:bodyPr/>
          <a:lstStyle/>
          <a:p>
            <a:r>
              <a:rPr lang="ar-IQ" dirty="0"/>
              <a:t>شكرا لحسن ألاستماع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30724-86E4-5D5A-81DE-4388B51E4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IQ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اهداف السلامة المهنية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F4B77-41F6-3CA4-0B23-760CCD2C6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3314"/>
            <a:ext cx="11944350" cy="5601335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endParaRPr lang="ar-IQ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تقليل الحوادث والإصابات في مكان العمل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endParaRPr lang="ar-IQ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الوقاية من الأمراض المهنية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ar-IQ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حماية الممتلكات والمعدات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endParaRPr lang="ar-IQ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تحسين الإنتاجية وراحة العاملين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endParaRPr lang="ar-IQ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09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E85C-DDF9-9272-F115-25FC0FD78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ar-IQ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عناصر السلامة المهنية</a:t>
            </a:r>
            <a:br>
              <a:rPr lang="ar-IQ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31091-8766-39FA-4D59-84DA299B1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6525"/>
            <a:ext cx="10887075" cy="477139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التوعية والتدريب على مخاطر العمل من حيث استخدام معدات الوقاية الشخصية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PPE  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مثل: الخوذة، القفازات، النظارات، الكمامة وتقييم المخاطر ووضع خطط للسيطرة عليها :-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الالتزام بـ إشارات وتعليمات السلامة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جاهزية الإسعافات الأولية وخطط الطوارئ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أمثلة على مجالاتها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السلامة في المختبرات الطبية و السلامة في المستشفيات و السلامة في المصانع والورش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السلامة في المدارس والجامعات 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420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6285A-EED7-F361-26E7-EC49F036B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IQ" sz="3200" b="0" dirty="0">
                <a:solidFill>
                  <a:schemeClr val="tx1"/>
                </a:solidFill>
              </a:rPr>
              <a:t>الكارثة </a:t>
            </a:r>
            <a:endParaRPr lang="en-US" sz="32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90CA8-B3C4-9AFB-32BB-639545427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حدث يهدد الموارد المادية والبشرية والمجتمع والذي تخرج امكانية السيطرة علية ومعالجة اثاره عن الموارد المتاحة في المحافظة او البلد. ( تعريف منظمة الصحة العالمية ) </a:t>
            </a:r>
          </a:p>
          <a:p>
            <a:pPr marL="0" indent="0" algn="r" rtl="1">
              <a:buNone/>
            </a:pP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1-كوارث طبيعية: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هي الكارثة التي تحدث بدون تدخل الانسان حيث تكون اسبابها طبيعية مثل الزلازل والفيضانات.</a:t>
            </a:r>
          </a:p>
          <a:p>
            <a:pPr marL="0" indent="0" algn="just" rtl="1">
              <a:buNone/>
            </a:pP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كوارث مصطنعة</a:t>
            </a:r>
          </a:p>
          <a:p>
            <a:pPr algn="just" rtl="1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432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6FC06-1513-3A5C-4183-C61B57665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IQ" dirty="0">
                <a:solidFill>
                  <a:schemeClr val="tx1"/>
                </a:solidFill>
              </a:rPr>
              <a:t>المخاطر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7E61E-618A-2BAA-1883-7E169F69D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6525"/>
            <a:ext cx="11982450" cy="5365750"/>
          </a:xfrm>
        </p:spPr>
        <p:txBody>
          <a:bodyPr>
            <a:noAutofit/>
          </a:bodyPr>
          <a:lstStyle/>
          <a:p>
            <a:pPr algn="r" rtl="1"/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هي احتمال حدوث عواقب ضارة او خسائر متوقعة ناجمة عن تفاعلات بين اخطار طبيعية او بفعل الانسان وضروف ضعف القدرة على مواجهة الكوارث وكثيرا ما يعبر عن المخاطر بالمعادلة التالية.</a:t>
            </a:r>
          </a:p>
          <a:p>
            <a:pPr algn="r" rtl="1"/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المخاطر = الخطر × عدم القدرة على مواجهة المخاطر / القدرة على الاستجابة </a:t>
            </a:r>
          </a:p>
          <a:p>
            <a:pPr algn="r" rtl="1"/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أنواع المخاطر</a:t>
            </a:r>
          </a:p>
          <a:p>
            <a:pPr algn="r" rtl="1"/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مخاطر طبيعية         - مخاطر ميكانيكية</a:t>
            </a:r>
          </a:p>
          <a:p>
            <a:pPr algn="r" rtl="1"/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مخاطر صناعية       -  مخاطر كيميائية</a:t>
            </a:r>
          </a:p>
          <a:p>
            <a:pPr algn="r" rtl="1"/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مخاطر بيولوجية</a:t>
            </a:r>
          </a:p>
          <a:p>
            <a:pPr algn="r" rtl="1"/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مخاطر كهربائية</a:t>
            </a:r>
          </a:p>
          <a:p>
            <a:pPr algn="r" rtl="1"/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مخاطر بشرية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81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A131-0F64-74BC-0B80-E8CB44003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ar-IQ" sz="2800" dirty="0">
                <a:solidFill>
                  <a:schemeClr val="tx1"/>
                </a:solidFill>
              </a:rPr>
              <a:t>الحد من إدارة المخاطر في مركز بحثي تابع للوزارة</a:t>
            </a:r>
            <a:br>
              <a:rPr lang="ar-IQ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0BF83-6998-190D-0464-2C0620B71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endParaRPr lang="ar-IQ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أولاً: الهدف العام</a:t>
            </a:r>
          </a:p>
          <a:p>
            <a:pPr algn="r" rtl="1"/>
            <a:r>
              <a:rPr lang="ar-IQ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ضمان سلامة الباحثين والمنتسبين، وحماية المختبرات والمعدات والبيئة، والالتزام بتعليمات وزارة التعليم العالي والبحث العلمي ومعايير السلامة الوطنية والدولية.</a:t>
            </a:r>
          </a:p>
          <a:p>
            <a:pPr algn="r" rtl="1"/>
            <a:r>
              <a:rPr lang="ar-IQ" sz="2400" b="1" dirty="0"/>
              <a:t>ثانياً: الهيكل الإداري لإدارة المخاطر</a:t>
            </a:r>
          </a:p>
          <a:p>
            <a:pPr marL="0" indent="0" algn="r" rtl="1">
              <a:buNone/>
            </a:pPr>
            <a:r>
              <a:rPr lang="ar-IQ" sz="2400" b="1" dirty="0"/>
              <a:t>تشكيل لجنة السلامة وإدارة المخاطر في المركز</a:t>
            </a:r>
          </a:p>
          <a:p>
            <a:pPr algn="r" rtl="1"/>
            <a:r>
              <a:rPr lang="ar-IQ" sz="2400" b="1" dirty="0"/>
              <a:t>تحديد مسؤول السلامة المختبرية </a:t>
            </a:r>
            <a:r>
              <a:rPr lang="en-US" sz="2400" b="1" dirty="0"/>
              <a:t>Safety Officer</a:t>
            </a:r>
          </a:p>
          <a:p>
            <a:pPr algn="r" rtl="1"/>
            <a:r>
              <a:rPr lang="ar-IQ" sz="2400" b="1" dirty="0"/>
              <a:t>اعتماد سجل المخاطر </a:t>
            </a:r>
            <a:r>
              <a:rPr lang="en-US" sz="2400" b="1" dirty="0"/>
              <a:t>  Risk Register </a:t>
            </a:r>
            <a:r>
              <a:rPr lang="ar-IQ" sz="2400" b="1" dirty="0"/>
              <a:t>لكل وحدة بحثية</a:t>
            </a:r>
          </a:p>
          <a:p>
            <a:pPr algn="r" rtl="1"/>
            <a:r>
              <a:rPr lang="ar-IQ" sz="2400" b="1" dirty="0"/>
              <a:t>التنسيق مع شعبة السلامة المهنية في الوزارة</a:t>
            </a:r>
            <a:endParaRPr lang="en-US" sz="2400" b="1" dirty="0"/>
          </a:p>
          <a:p>
            <a:pPr algn="r" rtl="1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689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A6908-AE4E-27F6-CB22-9BFFE68E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ar-IQ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مراحل الحد من إدارة المخاطر</a:t>
            </a:r>
            <a:br>
              <a:rPr lang="ar-IQ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FD9AF-B918-C8FC-2073-6021E5193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تحديد المخاطر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Hazard Identification</a:t>
            </a:r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يتم بشكل دوري داخل: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المختبرات البحثية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مخازن المواد الكيميائية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وحدات الأحياء المجهرية</a:t>
            </a:r>
          </a:p>
          <a:p>
            <a:pPr algn="r" rtl="1"/>
            <a:r>
              <a:rPr lang="ar-IQ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غرف الأجهزة المتقدمة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92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0C721-B4C9-3DFA-AE4A-6EADB9FD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ar-IQ" sz="2800" dirty="0">
                <a:solidFill>
                  <a:schemeClr val="tx1"/>
                </a:solidFill>
              </a:rPr>
              <a:t>مخطط آلية إدارة الكوارث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9CA19-AC47-D6AB-0530-DC2C1F3A4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49" y="1123315"/>
            <a:ext cx="11687175" cy="5054600"/>
          </a:xfrm>
        </p:spPr>
        <p:txBody>
          <a:bodyPr>
            <a:normAutofit/>
          </a:bodyPr>
          <a:lstStyle/>
          <a:p>
            <a:pPr algn="ctr" rtl="1"/>
            <a:r>
              <a:rPr lang="ar-IQ" sz="2400" b="1" dirty="0"/>
              <a:t>الوقاية </a:t>
            </a:r>
            <a:r>
              <a:rPr lang="en-US" sz="2400" b="1" dirty="0"/>
              <a:t>Prevention</a:t>
            </a:r>
          </a:p>
          <a:p>
            <a:pPr algn="ctr" rtl="1"/>
            <a:r>
              <a:rPr lang="en-US" sz="2400" b="1" dirty="0"/>
              <a:t>↓</a:t>
            </a:r>
          </a:p>
          <a:p>
            <a:pPr algn="ctr" rtl="1"/>
            <a:r>
              <a:rPr lang="en-US" sz="2400" b="1" dirty="0"/>
              <a:t>. </a:t>
            </a:r>
            <a:r>
              <a:rPr lang="ar-IQ" sz="2400" b="1" dirty="0"/>
              <a:t>الاستعداد </a:t>
            </a:r>
            <a:r>
              <a:rPr lang="en-US" sz="2400" b="1" dirty="0"/>
              <a:t>Preparedness</a:t>
            </a:r>
          </a:p>
          <a:p>
            <a:pPr algn="ctr" rtl="1"/>
            <a:r>
              <a:rPr lang="en-US" sz="2400" b="1" dirty="0"/>
              <a:t>↓</a:t>
            </a:r>
          </a:p>
          <a:p>
            <a:pPr algn="ctr" rtl="1"/>
            <a:r>
              <a:rPr lang="en-US" sz="2400" b="1" dirty="0"/>
              <a:t>. </a:t>
            </a:r>
            <a:r>
              <a:rPr lang="ar-IQ" sz="2400" b="1" dirty="0"/>
              <a:t>الاستجابة </a:t>
            </a:r>
            <a:r>
              <a:rPr lang="en-US" sz="2400" b="1" dirty="0"/>
              <a:t>Response</a:t>
            </a:r>
          </a:p>
          <a:p>
            <a:pPr algn="ctr" rtl="1"/>
            <a:r>
              <a:rPr lang="en-US" sz="2400" b="1" dirty="0"/>
              <a:t>↓</a:t>
            </a:r>
          </a:p>
          <a:p>
            <a:pPr algn="ctr" rtl="1"/>
            <a:r>
              <a:rPr lang="ar-IQ" sz="2400" b="1" dirty="0"/>
              <a:t>التعافي </a:t>
            </a:r>
            <a:r>
              <a:rPr lang="en-US" sz="2400" b="1" dirty="0"/>
              <a:t>Recovery</a:t>
            </a:r>
          </a:p>
        </p:txBody>
      </p:sp>
    </p:spTree>
    <p:extLst>
      <p:ext uri="{BB962C8B-B14F-4D97-AF65-F5344CB8AC3E}">
        <p14:creationId xmlns:p14="http://schemas.microsoft.com/office/powerpoint/2010/main" val="2687276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21"/>
  <p:tag name="KSO_WM_TEMPLATE_THUMBS_INDEX" val="1、9"/>
  <p:tag name="KSO_WM_SPECIAL_SOURCE" val="bdnul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3.0"/>
  <p:tag name="KSO_WM_UNIT_TYPE" val="i"/>
  <p:tag name="KSO_WM_UNIT_INDEX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TYPE" val="b"/>
  <p:tag name="KSO_WM_UNIT_INDEX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802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3802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UNIT_TYPE" val="i"/>
  <p:tag name="KSO_WM_UNIT_INDEX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5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8021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8021"/>
  <p:tag name="KSO_WM_SLIDE_LAYOUT" val="a_b_f"/>
  <p:tag name="KSO_WM_SLIDE_LAYOUT_CNT" val="1_1_1"/>
  <p:tag name="KSO_WM_SLIDE_TYPE" val="title"/>
  <p:tag name="KSO_WM_SLIDE_SUBTYPE" val="pureTxt"/>
  <p:tag name="KSO_WM_TEMPLATE_THUMBS_INDEX" val="1、9"/>
  <p:tag name="KSO_WM_SPECIAL_SOURCE" val="bdnul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021_1*a*1"/>
  <p:tag name="KSO_WM_TEMPLATE_CATEGORY" val="custom"/>
  <p:tag name="KSO_WM_TEMPLATE_INDEX" val="20238021"/>
  <p:tag name="KSO_WM_UNIT_LAYERLEVEL" val="1"/>
  <p:tag name="KSO_WM_TAG_VERSION" val="3.0"/>
  <p:tag name="KSO_WM_BEAUTIFY_FLAG" val="#wm#"/>
  <p:tag name="KSO_WM_UNIT_PRESET_TEXT" val="The title goes her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8021_1*f*4"/>
  <p:tag name="KSO_WM_TEMPLATE_CATEGORY" val="custom"/>
  <p:tag name="KSO_WM_TEMPLATE_INDEX" val="20238021"/>
  <p:tag name="KSO_WM_UNIT_LAYERLEVEL" val="1"/>
  <p:tag name="KSO_WM_TAG_VERSION" val="3.0"/>
  <p:tag name="KSO_WM_BEAUTIFY_FLAG" val="#wm#"/>
  <p:tag name="KSO_WM_UNIT_PRESET_TEXT" val="Nam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8021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8021"/>
  <p:tag name="KSO_WM_SLIDE_TYPE" val="endPage"/>
  <p:tag name="KSO_WM_SLIDE_SUBTYPE" val="pureTxt"/>
  <p:tag name="KSO_WM_SLIDE_LAYOUT" val="a_f"/>
  <p:tag name="KSO_WM_SLIDE_LAYOUT_CNT" val="1_1"/>
  <p:tag name="KSO_WM_SPECIAL_SOURCE" val="bdnul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021_9*a*1"/>
  <p:tag name="KSO_WM_TEMPLATE_CATEGORY" val="custom"/>
  <p:tag name="KSO_WM_TEMPLATE_INDEX" val="2023802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1"/>
  <p:tag name="KSO_WM_UNIT_TYPE" val="a"/>
  <p:tag name="KSO_WM_UNIT_INDEX" val="1"/>
  <p:tag name="KSO_WM_UNIT_PRESET_TEXT" val="THANK YOU"/>
</p:tagLst>
</file>

<file path=ppt/theme/theme1.xml><?xml version="1.0" encoding="utf-8"?>
<a:theme xmlns:a="http://schemas.openxmlformats.org/drawingml/2006/main" name="1_Office Theme">
  <a:themeElements>
    <a:clrScheme name="自定义 164">
      <a:dk1>
        <a:srgbClr val="000000"/>
      </a:dk1>
      <a:lt1>
        <a:srgbClr val="FFFFFF"/>
      </a:lt1>
      <a:dk2>
        <a:srgbClr val="000F3A"/>
      </a:dk2>
      <a:lt2>
        <a:srgbClr val="FFFFFF"/>
      </a:lt2>
      <a:accent1>
        <a:srgbClr val="2457D5"/>
      </a:accent1>
      <a:accent2>
        <a:srgbClr val="00B97D"/>
      </a:accent2>
      <a:accent3>
        <a:srgbClr val="DDC64F"/>
      </a:accent3>
      <a:accent4>
        <a:srgbClr val="2FC0EE"/>
      </a:accent4>
      <a:accent5>
        <a:srgbClr val="602FEE"/>
      </a:accent5>
      <a:accent6>
        <a:srgbClr val="89B900"/>
      </a:accent6>
      <a:hlink>
        <a:srgbClr val="304FFE"/>
      </a:hlink>
      <a:folHlink>
        <a:srgbClr val="492067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2660</TotalTime>
  <Words>928</Words>
  <Application>Microsoft Office PowerPoint</Application>
  <PresentationFormat>Widescreen</PresentationFormat>
  <Paragraphs>107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Andalus</vt:lpstr>
      <vt:lpstr>Arial</vt:lpstr>
      <vt:lpstr>Calibri</vt:lpstr>
      <vt:lpstr>Inter</vt:lpstr>
      <vt:lpstr>Times New Roman</vt:lpstr>
      <vt:lpstr>Tw Cen MT</vt:lpstr>
      <vt:lpstr>1_Office Theme</vt:lpstr>
      <vt:lpstr>السلامة المهنية في الكوارث وإدارة المخاطر  </vt:lpstr>
      <vt:lpstr>السلامة المهنية في الكوارث والمخاطر </vt:lpstr>
      <vt:lpstr>اهداف السلامة المهنية </vt:lpstr>
      <vt:lpstr>عناصر السلامة المهنية </vt:lpstr>
      <vt:lpstr>الكارثة </vt:lpstr>
      <vt:lpstr>المخاطر </vt:lpstr>
      <vt:lpstr>الحد من إدارة المخاطر في مركز بحثي تابع للوزارة </vt:lpstr>
      <vt:lpstr>مراحل الحد من إدارة المخاطر </vt:lpstr>
      <vt:lpstr>مخطط آلية إدارة الكوارث </vt:lpstr>
      <vt:lpstr> العناصر الرئيسية في الحد من مخاطر الكوارث</vt:lpstr>
      <vt:lpstr>المخاطر (Risk Assessment </vt:lpstr>
      <vt:lpstr>المخاطر الرئيسية في العراق</vt:lpstr>
      <vt:lpstr>خطة التأهب للطوارئ الوطنية</vt:lpstr>
      <vt:lpstr>فلسفة التأهب للكوارث على معتقدين اساسين</vt:lpstr>
      <vt:lpstr>المبادىء الاساسية </vt:lpstr>
      <vt:lpstr>التدابير والوظائف الاساسية للاستجابة</vt:lpstr>
      <vt:lpstr>المخاطر الكيمياوية والبايلوجية والاشعاعية النووية  </vt:lpstr>
      <vt:lpstr>أهمية السلامة المهنية</vt:lpstr>
      <vt:lpstr>PowerPoint Presentation</vt:lpstr>
      <vt:lpstr>PowerPoint Presentation</vt:lpstr>
      <vt:lpstr>شكرا لحسن ألاستماع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title goes here</dc:title>
  <dc:creator>hp</dc:creator>
  <cp:lastModifiedBy>harith sami</cp:lastModifiedBy>
  <cp:revision>14</cp:revision>
  <dcterms:created xsi:type="dcterms:W3CDTF">2024-10-15T21:28:00Z</dcterms:created>
  <dcterms:modified xsi:type="dcterms:W3CDTF">2025-12-23T18:13:19Z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9ACFED94567A4930812BC6552EA9470D_12</vt:lpwstr>
  </property>
  <property fmtid="{D5CDD505-2E9C-101B-9397-08002B2CF9AE}" pid="3" name="KSOProductBuildVer">
    <vt:lpwstr>1033-12.2.0.18911</vt:lpwstr>
  </property>
</Properties>
</file>