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0" r:id="rId4"/>
    <p:sldId id="269" r:id="rId5"/>
    <p:sldId id="271" r:id="rId6"/>
    <p:sldId id="272" r:id="rId7"/>
    <p:sldId id="273" r:id="rId8"/>
    <p:sldId id="274" r:id="rId9"/>
    <p:sldId id="275" r:id="rId10"/>
    <p:sldId id="257" r:id="rId11"/>
    <p:sldId id="276" r:id="rId12"/>
    <p:sldId id="277" r:id="rId13"/>
    <p:sldId id="258" r:id="rId14"/>
    <p:sldId id="259" r:id="rId15"/>
    <p:sldId id="260" r:id="rId16"/>
    <p:sldId id="265" r:id="rId17"/>
    <p:sldId id="27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2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F9DD6C7-C6EE-4350-BBB4-3EE4EE3DF2BB}" type="datetimeFigureOut">
              <a:rPr lang="en-US" smtClean="0"/>
              <a:t>2026-03-15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73DFFA0-FBFB-418E-AAB6-A9AC47EB4C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9DD6C7-C6EE-4350-BBB4-3EE4EE3DF2BB}" type="datetimeFigureOut">
              <a:rPr lang="en-US" smtClean="0"/>
              <a:t>2026-03-15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DFFA0-FBFB-418E-AAB6-A9AC47EB4C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9DD6C7-C6EE-4350-BBB4-3EE4EE3DF2BB}" type="datetimeFigureOut">
              <a:rPr lang="en-US" smtClean="0"/>
              <a:t>2026-03-15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DFFA0-FBFB-418E-AAB6-A9AC47EB4C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9DD6C7-C6EE-4350-BBB4-3EE4EE3DF2BB}" type="datetimeFigureOut">
              <a:rPr lang="en-US" smtClean="0"/>
              <a:t>2026-03-15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DFFA0-FBFB-418E-AAB6-A9AC47EB4CCB}"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F9DD6C7-C6EE-4350-BBB4-3EE4EE3DF2BB}" type="datetimeFigureOut">
              <a:rPr lang="en-US" smtClean="0"/>
              <a:t>2026-03-15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DFFA0-FBFB-418E-AAB6-A9AC47EB4CC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F9DD6C7-C6EE-4350-BBB4-3EE4EE3DF2BB}" type="datetimeFigureOut">
              <a:rPr lang="en-US" smtClean="0"/>
              <a:t>2026-03-15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DFFA0-FBFB-418E-AAB6-A9AC47EB4CCB}"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F9DD6C7-C6EE-4350-BBB4-3EE4EE3DF2BB}" type="datetimeFigureOut">
              <a:rPr lang="en-US" smtClean="0"/>
              <a:t>2026-03-15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DFFA0-FBFB-418E-AAB6-A9AC47EB4CC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F9DD6C7-C6EE-4350-BBB4-3EE4EE3DF2BB}" type="datetimeFigureOut">
              <a:rPr lang="en-US" smtClean="0"/>
              <a:t>2026-03-15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DFFA0-FBFB-418E-AAB6-A9AC47EB4CCB}"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DD6C7-C6EE-4350-BBB4-3EE4EE3DF2BB}" type="datetimeFigureOut">
              <a:rPr lang="en-US" smtClean="0"/>
              <a:t>2026-03-15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DFFA0-FBFB-418E-AAB6-A9AC47EB4C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2F9DD6C7-C6EE-4350-BBB4-3EE4EE3DF2BB}" type="datetimeFigureOut">
              <a:rPr lang="en-US" smtClean="0"/>
              <a:t>2026-03-15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DFFA0-FBFB-418E-AAB6-A9AC47EB4CC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F9DD6C7-C6EE-4350-BBB4-3EE4EE3DF2BB}" type="datetimeFigureOut">
              <a:rPr lang="en-US" smtClean="0"/>
              <a:t>2026-03-15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73DFFA0-FBFB-418E-AAB6-A9AC47EB4CC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F9DD6C7-C6EE-4350-BBB4-3EE4EE3DF2BB}" type="datetimeFigureOut">
              <a:rPr lang="en-US" smtClean="0"/>
              <a:t>2026-03-15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73DFFA0-FBFB-418E-AAB6-A9AC47EB4C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ar-SA" dirty="0"/>
              <a:t>دور التعليم والتواصل الاجتماعي في مكافحة التطرف</a:t>
            </a:r>
            <a:endParaRPr lang="en-US" dirty="0"/>
          </a:p>
        </p:txBody>
      </p:sp>
      <p:sp>
        <p:nvSpPr>
          <p:cNvPr id="3" name="Subtitle 2"/>
          <p:cNvSpPr>
            <a:spLocks noGrp="1"/>
          </p:cNvSpPr>
          <p:nvPr>
            <p:ph type="subTitle" idx="1"/>
          </p:nvPr>
        </p:nvSpPr>
        <p:spPr/>
        <p:txBody>
          <a:bodyPr>
            <a:normAutofit fontScale="77500" lnSpcReduction="20000"/>
          </a:bodyPr>
          <a:lstStyle/>
          <a:p>
            <a:pPr algn="ctr" rtl="1"/>
            <a:r>
              <a:rPr lang="ar-IQ" sz="3600" b="1" dirty="0">
                <a:latin typeface="Times New Roman" panose="02020603050405020304" pitchFamily="18" charset="0"/>
                <a:cs typeface="Times New Roman" panose="02020603050405020304" pitchFamily="18" charset="0"/>
              </a:rPr>
              <a:t>د. الاء سعدي عبود                 د. الاء سعد حسن </a:t>
            </a:r>
          </a:p>
          <a:p>
            <a:pPr algn="ctr" rtl="1"/>
            <a:r>
              <a:rPr lang="ar-IQ" sz="3600" b="1" dirty="0">
                <a:latin typeface="Times New Roman" panose="02020603050405020304" pitchFamily="18" charset="0"/>
                <a:cs typeface="Times New Roman" panose="02020603050405020304" pitchFamily="18" charset="0"/>
              </a:rPr>
              <a:t> المركز العراقي لبحوث السرطان والوراثة الطبية \ قسم بحوث السرطان </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4903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r>
              <a:rPr lang="ar-SA" dirty="0"/>
              <a:t>لعب التعليم ووسائل التواصل الاجتماعي دورًا مهمًا وحاسمًا في مكافحة التطرف، لأنهما يؤثران مباشرة في طريقة تفكير الأفراد وتشكّل وعيهم، خصوصًا لدى الشباب. </a:t>
            </a:r>
            <a:endParaRPr lang="ar-IQ" dirty="0"/>
          </a:p>
          <a:p>
            <a:pPr algn="just" rtl="1"/>
            <a:r>
              <a:rPr lang="ar-IQ" dirty="0"/>
              <a:t>تعد مكافحة التطرف عبر التعليم استراتيجية وقائية جوهرية، ترتكز على مراجعة المناهج الدراسية لتعزيز قيم التسامح والوسطية والتفكير النقدي، بدلاً من التلقين. يشمل ذلك تحديث أساليب التدريس، وتدريب المعلمين على رصد الأفكار المتطرفة، ونشر ثقافة المواطنة وحقوق الإنسان، وتفعيل الأنشطة اللاصفية لبناء مناعة فكرية لدى الطلاب</a:t>
            </a:r>
            <a:endParaRPr lang="en-US" dirty="0"/>
          </a:p>
        </p:txBody>
      </p:sp>
      <p:sp>
        <p:nvSpPr>
          <p:cNvPr id="3" name="Title 2"/>
          <p:cNvSpPr>
            <a:spLocks noGrp="1"/>
          </p:cNvSpPr>
          <p:nvPr>
            <p:ph type="title"/>
          </p:nvPr>
        </p:nvSpPr>
        <p:spPr/>
        <p:txBody>
          <a:bodyPr>
            <a:normAutofit fontScale="90000"/>
          </a:bodyPr>
          <a:lstStyle/>
          <a:p>
            <a:r>
              <a:rPr lang="ar-SA" dirty="0"/>
              <a:t>دور التعليم والتواصل الاجتماعي في مكافحة التطرف</a:t>
            </a:r>
            <a:endParaRPr lang="en-US" dirty="0"/>
          </a:p>
        </p:txBody>
      </p:sp>
    </p:spTree>
    <p:extLst>
      <p:ext uri="{BB962C8B-B14F-4D97-AF65-F5344CB8AC3E}">
        <p14:creationId xmlns:p14="http://schemas.microsoft.com/office/powerpoint/2010/main" val="1544139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8D504E-AE86-2042-8948-85F989A95CDE}"/>
              </a:ext>
            </a:extLst>
          </p:cNvPr>
          <p:cNvSpPr>
            <a:spLocks noGrp="1"/>
          </p:cNvSpPr>
          <p:nvPr>
            <p:ph idx="1"/>
          </p:nvPr>
        </p:nvSpPr>
        <p:spPr/>
        <p:txBody>
          <a:bodyPr>
            <a:normAutofit/>
          </a:bodyPr>
          <a:lstStyle/>
          <a:p>
            <a:pPr algn="just" rtl="1"/>
            <a:r>
              <a:rPr lang="ar-IQ" dirty="0"/>
              <a:t>أبرز محاور مكافحة التطرف في التعليم:</a:t>
            </a:r>
          </a:p>
          <a:p>
            <a:pPr algn="just" rtl="1"/>
            <a:r>
              <a:rPr lang="ar-IQ" dirty="0"/>
              <a:t>تطوير المناهج الدراسية: مراجعة شاملة للمناهج لإزالة الأفكار الإقصائية، وتضمين مفاهيم التعددية، الاعتدال، وقبول الآخر.</a:t>
            </a:r>
          </a:p>
          <a:p>
            <a:pPr algn="just" rtl="1"/>
            <a:r>
              <a:rPr lang="ar-IQ" dirty="0"/>
              <a:t>تعزيز التفكير النقدي: تدريب الطلاب على التحليل والاستفسار والتحقق من المعلومات، مما يجعلهم أقل عرضة لتبني الأيديولوجيات المتطرفة.</a:t>
            </a:r>
          </a:p>
          <a:p>
            <a:pPr algn="just" rtl="1"/>
            <a:r>
              <a:rPr lang="ar-IQ" dirty="0"/>
              <a:t>تدريب الكوادر التعليمية: تمكين المعلمين من مهارات التوجيه التربوي، وكيفية التعامل مع الأفكار الهدامة، ورصد علامات التطرف مبكراً.</a:t>
            </a:r>
          </a:p>
        </p:txBody>
      </p:sp>
      <p:sp>
        <p:nvSpPr>
          <p:cNvPr id="3" name="Title 2">
            <a:extLst>
              <a:ext uri="{FF2B5EF4-FFF2-40B4-BE49-F238E27FC236}">
                <a16:creationId xmlns:a16="http://schemas.microsoft.com/office/drawing/2014/main" id="{B1D98D18-191F-D24C-4594-473F8FFC2FC6}"/>
              </a:ext>
            </a:extLst>
          </p:cNvPr>
          <p:cNvSpPr>
            <a:spLocks noGrp="1"/>
          </p:cNvSpPr>
          <p:nvPr>
            <p:ph type="title"/>
          </p:nvPr>
        </p:nvSpPr>
        <p:spPr/>
        <p:txBody>
          <a:bodyPr/>
          <a:lstStyle/>
          <a:p>
            <a:pPr algn="r" rtl="1"/>
            <a:r>
              <a:rPr lang="ar-IQ" dirty="0"/>
              <a:t>محاور مكافحة التطرف في التعليم</a:t>
            </a:r>
            <a:endParaRPr lang="en-US" dirty="0"/>
          </a:p>
        </p:txBody>
      </p:sp>
    </p:spTree>
    <p:extLst>
      <p:ext uri="{BB962C8B-B14F-4D97-AF65-F5344CB8AC3E}">
        <p14:creationId xmlns:p14="http://schemas.microsoft.com/office/powerpoint/2010/main" val="2471631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73AEA-97C5-05A9-FD54-8D4AE2C7AFDD}"/>
              </a:ext>
            </a:extLst>
          </p:cNvPr>
          <p:cNvSpPr>
            <a:spLocks noGrp="1"/>
          </p:cNvSpPr>
          <p:nvPr>
            <p:ph idx="1"/>
          </p:nvPr>
        </p:nvSpPr>
        <p:spPr/>
        <p:txBody>
          <a:bodyPr/>
          <a:lstStyle/>
          <a:p>
            <a:pPr algn="just" rtl="1"/>
            <a:r>
              <a:rPr lang="ar-IQ" dirty="0"/>
              <a:t>تعزيز المواطنة: التركيز على التربية الوطنية والأخلاقية، وزيادة الوعي بالمسؤولية الاجتماعية والوحدة الوطنية.</a:t>
            </a:r>
          </a:p>
          <a:p>
            <a:pPr algn="just" rtl="1"/>
            <a:r>
              <a:rPr lang="ar-IQ" dirty="0"/>
              <a:t>الأنشطة المدرسية والجامعية: دعم النشاطات الثقافية، الفنية، والرياضية التي تنمي روح الحوار، وتوفير منافذ إيجابية للتعبير.</a:t>
            </a:r>
          </a:p>
          <a:p>
            <a:pPr algn="just" rtl="1"/>
            <a:r>
              <a:rPr lang="ar-IQ" dirty="0"/>
              <a:t>الشراكة بين التعليم والمجتمع: تعاون المؤسسات التعليمية مع الأسرة ومنظمات المجتمع المدني لنشر الوعي بمخاطر التطرف. </a:t>
            </a:r>
          </a:p>
          <a:p>
            <a:pPr algn="just" rtl="1"/>
            <a:endParaRPr lang="en-US" dirty="0"/>
          </a:p>
        </p:txBody>
      </p:sp>
      <p:sp>
        <p:nvSpPr>
          <p:cNvPr id="3" name="Title 2">
            <a:extLst>
              <a:ext uri="{FF2B5EF4-FFF2-40B4-BE49-F238E27FC236}">
                <a16:creationId xmlns:a16="http://schemas.microsoft.com/office/drawing/2014/main" id="{BA71CE1C-EEDD-9D34-DA5A-22CEECC1C700}"/>
              </a:ext>
            </a:extLst>
          </p:cNvPr>
          <p:cNvSpPr>
            <a:spLocks noGrp="1"/>
          </p:cNvSpPr>
          <p:nvPr>
            <p:ph type="title"/>
          </p:nvPr>
        </p:nvSpPr>
        <p:spPr/>
        <p:txBody>
          <a:bodyPr/>
          <a:lstStyle/>
          <a:p>
            <a:pPr algn="r" rtl="1"/>
            <a:r>
              <a:rPr lang="ar-IQ" dirty="0"/>
              <a:t>محاور مكافحة التطرف في التعليم</a:t>
            </a:r>
            <a:endParaRPr lang="en-US" dirty="0"/>
          </a:p>
        </p:txBody>
      </p:sp>
    </p:spTree>
    <p:extLst>
      <p:ext uri="{BB962C8B-B14F-4D97-AF65-F5344CB8AC3E}">
        <p14:creationId xmlns:p14="http://schemas.microsoft.com/office/powerpoint/2010/main" val="1078916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Low" rtl="1">
              <a:buNone/>
            </a:pPr>
            <a:endParaRPr lang="ar-IQ" dirty="0"/>
          </a:p>
          <a:p>
            <a:pPr marL="109728" indent="0" algn="justLow" rtl="1">
              <a:buNone/>
            </a:pPr>
            <a:r>
              <a:rPr lang="ar-IQ" dirty="0"/>
              <a:t>الدور</a:t>
            </a:r>
            <a:r>
              <a:rPr lang="ar-SA" dirty="0"/>
              <a:t> الذي يقوم به كل منهما:</a:t>
            </a:r>
            <a:endParaRPr lang="ar-IQ" b="1" dirty="0"/>
          </a:p>
          <a:p>
            <a:pPr marL="109728" indent="0" algn="justLow" rtl="1">
              <a:buNone/>
            </a:pPr>
            <a:r>
              <a:rPr lang="ar-SA" b="1" dirty="0"/>
              <a:t>1. تعزيز التفكير النقدي</a:t>
            </a:r>
          </a:p>
          <a:p>
            <a:pPr algn="justLow" rtl="1"/>
            <a:r>
              <a:rPr lang="ar-SA" dirty="0"/>
              <a:t>التعليم الجيد يساعد الطلاب على:</a:t>
            </a:r>
          </a:p>
          <a:p>
            <a:pPr algn="justLow" rtl="1">
              <a:buFont typeface="Arial"/>
              <a:buChar char="•"/>
            </a:pPr>
            <a:r>
              <a:rPr lang="ar-SA" dirty="0"/>
              <a:t>تحليل المعلومات بدل قبولها بشكل أعمى.</a:t>
            </a:r>
          </a:p>
          <a:p>
            <a:pPr algn="justLow" rtl="1">
              <a:buFont typeface="Arial"/>
              <a:buChar char="•"/>
            </a:pPr>
            <a:r>
              <a:rPr lang="ar-SA" dirty="0"/>
              <a:t>التمييز بين الحقائق والدعاية المتطرفة.</a:t>
            </a:r>
          </a:p>
          <a:p>
            <a:pPr algn="justLow" rtl="1">
              <a:buFont typeface="Arial"/>
              <a:buChar char="•"/>
            </a:pPr>
            <a:r>
              <a:rPr lang="ar-SA" dirty="0"/>
              <a:t>مقاومة خطاب الكراهية والتضليل.</a:t>
            </a:r>
          </a:p>
          <a:p>
            <a:endParaRPr lang="en-US" dirty="0"/>
          </a:p>
        </p:txBody>
      </p:sp>
      <p:sp>
        <p:nvSpPr>
          <p:cNvPr id="3" name="Title 2"/>
          <p:cNvSpPr>
            <a:spLocks noGrp="1"/>
          </p:cNvSpPr>
          <p:nvPr>
            <p:ph type="title"/>
          </p:nvPr>
        </p:nvSpPr>
        <p:spPr/>
        <p:txBody>
          <a:bodyPr/>
          <a:lstStyle/>
          <a:p>
            <a:pPr algn="r" rtl="1"/>
            <a:r>
              <a:rPr lang="ar-SA" dirty="0"/>
              <a:t>اولًا: دور التعليم في مكافحة التطرف</a:t>
            </a:r>
            <a:endParaRPr lang="en-US" dirty="0"/>
          </a:p>
        </p:txBody>
      </p:sp>
    </p:spTree>
    <p:extLst>
      <p:ext uri="{BB962C8B-B14F-4D97-AF65-F5344CB8AC3E}">
        <p14:creationId xmlns:p14="http://schemas.microsoft.com/office/powerpoint/2010/main" val="2472497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r>
              <a:rPr lang="ar-SA" b="1" dirty="0"/>
              <a:t>.2 نشر قيم التسامح والتعايش</a:t>
            </a:r>
          </a:p>
          <a:p>
            <a:pPr algn="r" rtl="1"/>
            <a:r>
              <a:rPr lang="ar-SA" dirty="0"/>
              <a:t>المناهج التي تتضمن:</a:t>
            </a:r>
          </a:p>
          <a:p>
            <a:pPr algn="r" rtl="1">
              <a:buFont typeface="Arial"/>
              <a:buChar char="•"/>
            </a:pPr>
            <a:r>
              <a:rPr lang="ar-SA" dirty="0"/>
              <a:t>حقوق الإنسان</a:t>
            </a:r>
          </a:p>
          <a:p>
            <a:pPr algn="r" rtl="1">
              <a:buFont typeface="Arial"/>
              <a:buChar char="•"/>
            </a:pPr>
            <a:r>
              <a:rPr lang="ar-SA" dirty="0"/>
              <a:t>التنوع الثقافي</a:t>
            </a:r>
          </a:p>
          <a:p>
            <a:pPr algn="r" rtl="1">
              <a:buFont typeface="Arial"/>
              <a:buChar char="•"/>
            </a:pPr>
            <a:r>
              <a:rPr lang="ar-SA" dirty="0"/>
              <a:t>الحوار بين الأديان</a:t>
            </a:r>
            <a:br>
              <a:rPr lang="ar-SA" dirty="0"/>
            </a:br>
            <a:r>
              <a:rPr lang="ar-SA" dirty="0"/>
              <a:t>تُقلل من قابلية الأفراد لتبنّي أفكار متشددة.</a:t>
            </a:r>
          </a:p>
        </p:txBody>
      </p:sp>
      <p:sp>
        <p:nvSpPr>
          <p:cNvPr id="3" name="Title 2"/>
          <p:cNvSpPr>
            <a:spLocks noGrp="1"/>
          </p:cNvSpPr>
          <p:nvPr>
            <p:ph type="title"/>
          </p:nvPr>
        </p:nvSpPr>
        <p:spPr/>
        <p:txBody>
          <a:bodyPr/>
          <a:lstStyle/>
          <a:p>
            <a:pPr algn="r" rtl="1"/>
            <a:r>
              <a:rPr lang="ar-SA" dirty="0"/>
              <a:t>اولًا: دور التعليم في مكافحة التطرف</a:t>
            </a:r>
            <a:endParaRPr lang="en-US" dirty="0"/>
          </a:p>
        </p:txBody>
      </p:sp>
    </p:spTree>
    <p:extLst>
      <p:ext uri="{BB962C8B-B14F-4D97-AF65-F5344CB8AC3E}">
        <p14:creationId xmlns:p14="http://schemas.microsoft.com/office/powerpoint/2010/main" val="3745824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r>
              <a:rPr lang="ar-SA" dirty="0"/>
              <a:t>3. تقليل عوامل الخطر الاجتماعية</a:t>
            </a:r>
          </a:p>
          <a:p>
            <a:pPr algn="r" rtl="1"/>
            <a:r>
              <a:rPr lang="ar-SA" dirty="0"/>
              <a:t>التعليم يساهم في:تقليل البطالة والفقر</a:t>
            </a:r>
          </a:p>
          <a:p>
            <a:pPr algn="r" rtl="1"/>
            <a:r>
              <a:rPr lang="ar-SA" dirty="0"/>
              <a:t>خلق فرص مستقبلية</a:t>
            </a:r>
          </a:p>
          <a:p>
            <a:pPr algn="r" rtl="1"/>
            <a:r>
              <a:rPr lang="ar-SA" dirty="0"/>
              <a:t>وهذه عوامل مرتبطة غالبًا بالانجراف نحو التطرف.</a:t>
            </a:r>
            <a:endParaRPr lang="en-US" dirty="0"/>
          </a:p>
        </p:txBody>
      </p:sp>
      <p:sp>
        <p:nvSpPr>
          <p:cNvPr id="3" name="Title 2"/>
          <p:cNvSpPr>
            <a:spLocks noGrp="1"/>
          </p:cNvSpPr>
          <p:nvPr>
            <p:ph type="title"/>
          </p:nvPr>
        </p:nvSpPr>
        <p:spPr/>
        <p:txBody>
          <a:bodyPr/>
          <a:lstStyle/>
          <a:p>
            <a:pPr algn="r" rtl="1"/>
            <a:r>
              <a:rPr lang="ar-SA" dirty="0"/>
              <a:t>اولًا: دور التعليم في مكافحة التطرف</a:t>
            </a:r>
            <a:endParaRPr lang="en-US" dirty="0"/>
          </a:p>
        </p:txBody>
      </p:sp>
    </p:spTree>
    <p:extLst>
      <p:ext uri="{BB962C8B-B14F-4D97-AF65-F5344CB8AC3E}">
        <p14:creationId xmlns:p14="http://schemas.microsoft.com/office/powerpoint/2010/main" val="4047512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5090" y="814995"/>
            <a:ext cx="8229600" cy="4525963"/>
          </a:xfrm>
        </p:spPr>
        <p:txBody>
          <a:bodyPr>
            <a:normAutofit/>
          </a:bodyPr>
          <a:lstStyle/>
          <a:p>
            <a:pPr algn="just" rtl="1"/>
            <a:endParaRPr lang="ar-IQ" dirty="0"/>
          </a:p>
          <a:p>
            <a:pPr algn="just" rtl="1"/>
            <a:r>
              <a:rPr lang="ar-IQ" dirty="0"/>
              <a:t>ﻳﻨﺒﻐﻲ أن ﻳﺸﻜّﻞ ﻣﻨﻊ اﻟﺘﻄﺮف اﻟﻌﻨﻴﻒ ﻣﻦ ﺧﻼل اﻟﺘﻌﻠﻴﻢ، ﺟﺰءاً ﻣﻦ ﺟﻬﺪ أوﺳﻊ ﻟﻠﻮﻗﺎﻳﺔ، ﺗﺸﺎرك ﻓﻴﻪ اﻷﺳﺮة واﻟﻤﺠﺘﻤﻊ واﻹﻋﻼم. ﻓﺒﻨﺎء ﺷﺒﻜﺎت اﻟﺪﻋﻢ واﻟﻌﻨﺎﻳﺔ اﻟﺘﻲ ﺗﻌﺰز ﻫﺬه اﻟﻤﻴﺎدﻳﻦ، ﻳﺰﻳﺪ ﻣﻦ إﻣﻜﺎﻧﻴﺔ اﻟﻮﺻﻮل إﻟﻰ أﺛﺮ إﻳﺠﺎﺑﻲ وﻳﻄﻮّر رﻓﺎه اﻟﻤﺠﺘﻤﻊ، ﻣﻦ دون اﻟﺘﺮﻛﻴﺰ ﻋﻠﻰ اﻟﻤﺮاﻗﺒﺔ وﺣﺴﺐ.</a:t>
            </a:r>
          </a:p>
          <a:p>
            <a:pPr algn="just" rtl="1"/>
            <a:endParaRPr lang="ar-IQ" dirty="0"/>
          </a:p>
          <a:p>
            <a:pPr algn="just" rtl="1"/>
            <a:r>
              <a:rPr lang="ar-SA" dirty="0"/>
              <a:t>يُعد التكامل بين التعليم ووسائل التواصل الاجتماعي أمراً ضرورياً لمواجهة التطرف، عبر توظيف المنصات الرقمية في دعم العملية التعليمية ونشر الخطاب المعتدل بلغة قريبة من الشباب.</a:t>
            </a:r>
            <a:endParaRPr lang="en-US" dirty="0"/>
          </a:p>
        </p:txBody>
      </p:sp>
      <p:sp>
        <p:nvSpPr>
          <p:cNvPr id="3" name="Title 2"/>
          <p:cNvSpPr>
            <a:spLocks noGrp="1"/>
          </p:cNvSpPr>
          <p:nvPr>
            <p:ph type="title"/>
          </p:nvPr>
        </p:nvSpPr>
        <p:spPr/>
        <p:txBody>
          <a:bodyPr/>
          <a:lstStyle/>
          <a:p>
            <a:pPr algn="r" rtl="1"/>
            <a:r>
              <a:rPr lang="ar-SA" dirty="0"/>
              <a:t>التكامل بين التعليم والتواصل الاجتماعي</a:t>
            </a:r>
            <a:endParaRPr lang="en-US" dirty="0"/>
          </a:p>
        </p:txBody>
      </p:sp>
    </p:spTree>
    <p:extLst>
      <p:ext uri="{BB962C8B-B14F-4D97-AF65-F5344CB8AC3E}">
        <p14:creationId xmlns:p14="http://schemas.microsoft.com/office/powerpoint/2010/main" val="1609232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52C6B7-43EB-A591-CD38-99163E045B86}"/>
              </a:ext>
            </a:extLst>
          </p:cNvPr>
          <p:cNvSpPr>
            <a:spLocks noGrp="1"/>
          </p:cNvSpPr>
          <p:nvPr>
            <p:ph idx="1"/>
          </p:nvPr>
        </p:nvSpPr>
        <p:spPr/>
        <p:txBody>
          <a:bodyPr>
            <a:normAutofit/>
          </a:bodyPr>
          <a:lstStyle/>
          <a:p>
            <a:pPr algn="just" rtl="1"/>
            <a:r>
              <a:rPr lang="ar-IQ" sz="3600" dirty="0"/>
              <a:t>حيث يضعف التعليم، يجد التطرّف طريقه؛ وحيث يقوى الفكر والمعرفة، يضيق مجال التعصّب."</a:t>
            </a:r>
          </a:p>
          <a:p>
            <a:pPr marL="109728" indent="0" algn="just" rtl="1">
              <a:buNone/>
            </a:pPr>
            <a:endParaRPr lang="ar-IQ" sz="3600" dirty="0"/>
          </a:p>
          <a:p>
            <a:pPr algn="just" rtl="1"/>
            <a:r>
              <a:rPr lang="ar-IQ" sz="3600" dirty="0"/>
              <a:t>"أقوى سلاح ضد التطرف ليس القوة، بل تعليم يزرع التفكير النقدي واحترام الإنسان."</a:t>
            </a:r>
            <a:endParaRPr lang="en-US" sz="3600" dirty="0"/>
          </a:p>
        </p:txBody>
      </p:sp>
      <p:sp>
        <p:nvSpPr>
          <p:cNvPr id="3" name="Title 2">
            <a:extLst>
              <a:ext uri="{FF2B5EF4-FFF2-40B4-BE49-F238E27FC236}">
                <a16:creationId xmlns:a16="http://schemas.microsoft.com/office/drawing/2014/main" id="{1B6B8737-9116-6A33-337B-477699BACCDC}"/>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83554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E44179-A0EA-6FEA-CDE9-8711F5DCA7E4}"/>
              </a:ext>
            </a:extLst>
          </p:cNvPr>
          <p:cNvSpPr>
            <a:spLocks noGrp="1"/>
          </p:cNvSpPr>
          <p:nvPr>
            <p:ph idx="1"/>
          </p:nvPr>
        </p:nvSpPr>
        <p:spPr/>
        <p:txBody>
          <a:bodyPr/>
          <a:lstStyle/>
          <a:p>
            <a:pPr algn="just" rtl="1"/>
            <a:r>
              <a:rPr lang="ar-IQ" dirty="0"/>
              <a:t>التطرف هو مجاوزة حد الاعتدال والوسطية في العقيدة، السلوك، أو الأفكار السياسية والاجتماعية، سواء بالغلو (التشدد) أو التفريط (التسيب). يمثل انحرافًا عن الجادّة، ويتضمن تبني أفكار أو أعمال عنيفة وغير مبررة لفرض رؤية معينة. </a:t>
            </a:r>
          </a:p>
          <a:p>
            <a:pPr algn="just" rtl="1"/>
            <a:r>
              <a:rPr lang="ar-IQ" dirty="0"/>
              <a:t>مرادفات التطرف تشمل: الغلو، التشدد، الإفراط، التعصب، المبالغة، ومجاوزة الحد.</a:t>
            </a:r>
          </a:p>
          <a:p>
            <a:pPr algn="just" rtl="1"/>
            <a:endParaRPr lang="en-US" dirty="0"/>
          </a:p>
        </p:txBody>
      </p:sp>
      <p:sp>
        <p:nvSpPr>
          <p:cNvPr id="3" name="Title 2">
            <a:extLst>
              <a:ext uri="{FF2B5EF4-FFF2-40B4-BE49-F238E27FC236}">
                <a16:creationId xmlns:a16="http://schemas.microsoft.com/office/drawing/2014/main" id="{86854484-0C4A-9705-2DA9-9F0E822A286C}"/>
              </a:ext>
            </a:extLst>
          </p:cNvPr>
          <p:cNvSpPr>
            <a:spLocks noGrp="1"/>
          </p:cNvSpPr>
          <p:nvPr>
            <p:ph type="title"/>
          </p:nvPr>
        </p:nvSpPr>
        <p:spPr>
          <a:xfrm>
            <a:off x="457200" y="850708"/>
            <a:ext cx="8229600" cy="566929"/>
          </a:xfrm>
        </p:spPr>
        <p:txBody>
          <a:bodyPr>
            <a:normAutofit fontScale="90000"/>
          </a:bodyPr>
          <a:lstStyle/>
          <a:p>
            <a:pPr algn="r" rtl="1"/>
            <a:r>
              <a:rPr lang="ar-IQ" dirty="0"/>
              <a:t>ماهو التطرف </a:t>
            </a:r>
            <a:endParaRPr lang="en-US" dirty="0"/>
          </a:p>
        </p:txBody>
      </p:sp>
    </p:spTree>
    <p:extLst>
      <p:ext uri="{BB962C8B-B14F-4D97-AF65-F5344CB8AC3E}">
        <p14:creationId xmlns:p14="http://schemas.microsoft.com/office/powerpoint/2010/main" val="2007139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4C1754-5E04-B039-4833-D5C649FAFA50}"/>
              </a:ext>
            </a:extLst>
          </p:cNvPr>
          <p:cNvSpPr>
            <a:spLocks noGrp="1"/>
          </p:cNvSpPr>
          <p:nvPr>
            <p:ph idx="1"/>
          </p:nvPr>
        </p:nvSpPr>
        <p:spPr/>
        <p:txBody>
          <a:bodyPr/>
          <a:lstStyle/>
          <a:p>
            <a:pPr marL="109728" indent="0" algn="r" rtl="1">
              <a:buNone/>
            </a:pPr>
            <a:r>
              <a:rPr lang="ar-IQ" dirty="0"/>
              <a:t>التطرف هو الغلو والتجاوز في العقيدة أو السلوك أو الأحكام الشرعية، بما يخالف الاعتدال الذي أمر الله به قال تعالى: {وَكَذَلِكَ جَعَلْنَاكُمْ أُمَّةً وَسَطًا} [البقرة: ١٤٣].</a:t>
            </a:r>
          </a:p>
          <a:p>
            <a:pPr algn="just" rtl="1"/>
            <a:r>
              <a:rPr lang="ar-IQ" dirty="0"/>
              <a:t>اذ لا يوجد في الاسلام حكم شرعي يكلف المسلم باعمال التطرف والعنف ، لانها أعمال خطيرة وآثارها فاحشة ، وفيها اعتداء على الانسان وظلم له ، والاسلام لا يامر الا بما فيه خير الانسانية</a:t>
            </a:r>
            <a:endParaRPr lang="en-US" dirty="0"/>
          </a:p>
        </p:txBody>
      </p:sp>
      <p:sp>
        <p:nvSpPr>
          <p:cNvPr id="3" name="Title 2">
            <a:extLst>
              <a:ext uri="{FF2B5EF4-FFF2-40B4-BE49-F238E27FC236}">
                <a16:creationId xmlns:a16="http://schemas.microsoft.com/office/drawing/2014/main" id="{8CC7CA93-CBF8-48E4-7CD0-9FD006A8842C}"/>
              </a:ext>
            </a:extLst>
          </p:cNvPr>
          <p:cNvSpPr>
            <a:spLocks noGrp="1"/>
          </p:cNvSpPr>
          <p:nvPr>
            <p:ph type="title"/>
          </p:nvPr>
        </p:nvSpPr>
        <p:spPr/>
        <p:txBody>
          <a:bodyPr/>
          <a:lstStyle/>
          <a:p>
            <a:pPr algn="ctr" rtl="1"/>
            <a:r>
              <a:rPr lang="ar-IQ" dirty="0"/>
              <a:t>التعريف الشرعي للتطرف</a:t>
            </a:r>
            <a:endParaRPr lang="en-US" dirty="0"/>
          </a:p>
        </p:txBody>
      </p:sp>
    </p:spTree>
    <p:extLst>
      <p:ext uri="{BB962C8B-B14F-4D97-AF65-F5344CB8AC3E}">
        <p14:creationId xmlns:p14="http://schemas.microsoft.com/office/powerpoint/2010/main" val="3283208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54CADC-8B0D-1CF8-91F9-6F6416ABD0AD}"/>
              </a:ext>
            </a:extLst>
          </p:cNvPr>
          <p:cNvSpPr>
            <a:spLocks noGrp="1"/>
          </p:cNvSpPr>
          <p:nvPr>
            <p:ph idx="1"/>
          </p:nvPr>
        </p:nvSpPr>
        <p:spPr/>
        <p:txBody>
          <a:bodyPr/>
          <a:lstStyle/>
          <a:p>
            <a:pPr algn="r" rtl="1"/>
            <a:r>
              <a:rPr lang="ar-IQ" dirty="0"/>
              <a:t>التطرف الديني: المغالاة في الدين أو التشدد وتكفير الآخرين.</a:t>
            </a:r>
          </a:p>
          <a:p>
            <a:pPr algn="r" rtl="1"/>
            <a:r>
              <a:rPr lang="ar-IQ" dirty="0"/>
              <a:t>التطرف السياسي: تبني أيديولوجيات أقصى اليمين أو أقصى اليسار، ورفض الآراء الأخرى.</a:t>
            </a:r>
          </a:p>
          <a:p>
            <a:pPr algn="r" rtl="1"/>
            <a:r>
              <a:rPr lang="ar-IQ" dirty="0"/>
              <a:t>التطرف العنيف: استخدام وسائل غير مقبولة مثل العنف أو التخريب لتحقيق أهداف معينة.</a:t>
            </a:r>
          </a:p>
          <a:p>
            <a:pPr algn="r" rtl="1"/>
            <a:r>
              <a:rPr lang="ar-IQ" dirty="0"/>
              <a:t>التطرف الفكري </a:t>
            </a:r>
          </a:p>
          <a:p>
            <a:pPr algn="r" rtl="1"/>
            <a:r>
              <a:rPr lang="ar-IQ" dirty="0"/>
              <a:t>التطرف الذهني </a:t>
            </a:r>
            <a:endParaRPr lang="en-US" dirty="0"/>
          </a:p>
        </p:txBody>
      </p:sp>
      <p:sp>
        <p:nvSpPr>
          <p:cNvPr id="3" name="Title 2">
            <a:extLst>
              <a:ext uri="{FF2B5EF4-FFF2-40B4-BE49-F238E27FC236}">
                <a16:creationId xmlns:a16="http://schemas.microsoft.com/office/drawing/2014/main" id="{DBB781C6-E369-A7C0-D1BC-F418318B7AE2}"/>
              </a:ext>
            </a:extLst>
          </p:cNvPr>
          <p:cNvSpPr>
            <a:spLocks noGrp="1"/>
          </p:cNvSpPr>
          <p:nvPr>
            <p:ph type="title"/>
          </p:nvPr>
        </p:nvSpPr>
        <p:spPr/>
        <p:txBody>
          <a:bodyPr>
            <a:normAutofit fontScale="90000"/>
          </a:bodyPr>
          <a:lstStyle/>
          <a:p>
            <a:pPr algn="r" rtl="1"/>
            <a:r>
              <a:rPr lang="ar-IQ" dirty="0"/>
              <a:t>أمثلة على التطرف:</a:t>
            </a:r>
            <a:br>
              <a:rPr lang="ar-IQ" dirty="0"/>
            </a:br>
            <a:endParaRPr lang="en-US" dirty="0"/>
          </a:p>
        </p:txBody>
      </p:sp>
    </p:spTree>
    <p:extLst>
      <p:ext uri="{BB962C8B-B14F-4D97-AF65-F5344CB8AC3E}">
        <p14:creationId xmlns:p14="http://schemas.microsoft.com/office/powerpoint/2010/main" val="2786881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0058E1-35BA-2B16-BD05-5D1E9F848388}"/>
              </a:ext>
            </a:extLst>
          </p:cNvPr>
          <p:cNvSpPr>
            <a:spLocks noGrp="1"/>
          </p:cNvSpPr>
          <p:nvPr>
            <p:ph idx="1"/>
          </p:nvPr>
        </p:nvSpPr>
        <p:spPr>
          <a:xfrm>
            <a:off x="304800" y="1066800"/>
            <a:ext cx="8229600" cy="4525963"/>
          </a:xfrm>
        </p:spPr>
        <p:txBody>
          <a:bodyPr/>
          <a:lstStyle/>
          <a:p>
            <a:pPr algn="r" rtl="1"/>
            <a:r>
              <a:rPr lang="ar-IQ" dirty="0"/>
              <a:t>التعرض للتنمر</a:t>
            </a:r>
          </a:p>
          <a:p>
            <a:pPr algn="r" rtl="1"/>
            <a:r>
              <a:rPr lang="ar-IQ" dirty="0"/>
              <a:t>إن الغضب من التعرض للتنمر أو الشعور بالمعاملة غير العادلة من قبل فئات مختلفة من المجتمع، سواء كانوا أفرادًا أو جماعات، يمكن أن يؤدي إلى الشعور بالعزلة الاجتماعية أو الإقصاء.</a:t>
            </a:r>
          </a:p>
          <a:p>
            <a:br>
              <a:rPr lang="ar-IQ" dirty="0"/>
            </a:br>
            <a:br>
              <a:rPr lang="ar-IQ" dirty="0"/>
            </a:br>
            <a:endParaRPr lang="en-US" dirty="0"/>
          </a:p>
        </p:txBody>
      </p:sp>
      <p:sp>
        <p:nvSpPr>
          <p:cNvPr id="3" name="Title 2">
            <a:extLst>
              <a:ext uri="{FF2B5EF4-FFF2-40B4-BE49-F238E27FC236}">
                <a16:creationId xmlns:a16="http://schemas.microsoft.com/office/drawing/2014/main" id="{D2EE7322-8A21-0A54-13A5-A3A6BF1E05A9}"/>
              </a:ext>
            </a:extLst>
          </p:cNvPr>
          <p:cNvSpPr>
            <a:spLocks noGrp="1"/>
          </p:cNvSpPr>
          <p:nvPr>
            <p:ph type="title"/>
          </p:nvPr>
        </p:nvSpPr>
        <p:spPr/>
        <p:txBody>
          <a:bodyPr>
            <a:normAutofit fontScale="90000"/>
          </a:bodyPr>
          <a:lstStyle/>
          <a:p>
            <a:pPr algn="r" rtl="1"/>
            <a:r>
              <a:rPr lang="ar-IQ" dirty="0"/>
              <a:t>ما هي أسباب التطرف؟</a:t>
            </a:r>
            <a:br>
              <a:rPr lang="ar-IQ" dirty="0"/>
            </a:br>
            <a:endParaRPr lang="en-US" dirty="0"/>
          </a:p>
        </p:txBody>
      </p:sp>
    </p:spTree>
    <p:extLst>
      <p:ext uri="{BB962C8B-B14F-4D97-AF65-F5344CB8AC3E}">
        <p14:creationId xmlns:p14="http://schemas.microsoft.com/office/powerpoint/2010/main" val="1490287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B5F1A5-2FD9-E91C-D270-D2B3F42E50C2}"/>
              </a:ext>
            </a:extLst>
          </p:cNvPr>
          <p:cNvSpPr>
            <a:spLocks noGrp="1"/>
          </p:cNvSpPr>
          <p:nvPr>
            <p:ph idx="1"/>
          </p:nvPr>
        </p:nvSpPr>
        <p:spPr/>
        <p:txBody>
          <a:bodyPr/>
          <a:lstStyle/>
          <a:p>
            <a:pPr algn="r" rtl="1"/>
            <a:r>
              <a:rPr lang="ar-IQ" dirty="0"/>
              <a:t>مشاكل الصحة النفسية </a:t>
            </a:r>
          </a:p>
          <a:p>
            <a:pPr algn="just" rtl="1"/>
            <a:r>
              <a:rPr lang="ar-IQ" dirty="0"/>
              <a:t>لن ينجرف غالبية الأشخاص الذين يعانون من مشاكل الصحة النفسية نحو التطرف. لكن بالنسبة للبعض، قد يزيد ذلك من قابليتهم للتأثر بالمتطرفين الذين يرغبون في استغلال مشاكلهم النفسية وأي حالة من عدم الاستقرار النفسي.</a:t>
            </a:r>
          </a:p>
          <a:p>
            <a:br>
              <a:rPr lang="ar-IQ" dirty="0"/>
            </a:br>
            <a:endParaRPr lang="en-US" dirty="0"/>
          </a:p>
        </p:txBody>
      </p:sp>
      <p:sp>
        <p:nvSpPr>
          <p:cNvPr id="3" name="Title 2">
            <a:extLst>
              <a:ext uri="{FF2B5EF4-FFF2-40B4-BE49-F238E27FC236}">
                <a16:creationId xmlns:a16="http://schemas.microsoft.com/office/drawing/2014/main" id="{E8157BA6-BC77-8BAE-B8F7-0F84C1B90BA5}"/>
              </a:ext>
            </a:extLst>
          </p:cNvPr>
          <p:cNvSpPr>
            <a:spLocks noGrp="1"/>
          </p:cNvSpPr>
          <p:nvPr>
            <p:ph type="title"/>
          </p:nvPr>
        </p:nvSpPr>
        <p:spPr/>
        <p:txBody>
          <a:bodyPr>
            <a:normAutofit fontScale="90000"/>
          </a:bodyPr>
          <a:lstStyle/>
          <a:p>
            <a:pPr algn="r" rtl="1"/>
            <a:r>
              <a:rPr lang="ar-IQ" dirty="0"/>
              <a:t>ما هي أسباب التطرف؟</a:t>
            </a:r>
            <a:br>
              <a:rPr lang="ar-IQ" dirty="0"/>
            </a:br>
            <a:endParaRPr lang="en-US" dirty="0"/>
          </a:p>
        </p:txBody>
      </p:sp>
    </p:spTree>
    <p:extLst>
      <p:ext uri="{BB962C8B-B14F-4D97-AF65-F5344CB8AC3E}">
        <p14:creationId xmlns:p14="http://schemas.microsoft.com/office/powerpoint/2010/main" val="1913564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F169E0-96E7-D091-5436-774B1DB36821}"/>
              </a:ext>
            </a:extLst>
          </p:cNvPr>
          <p:cNvSpPr>
            <a:spLocks noGrp="1"/>
          </p:cNvSpPr>
          <p:nvPr>
            <p:ph idx="1"/>
          </p:nvPr>
        </p:nvSpPr>
        <p:spPr>
          <a:xfrm>
            <a:off x="533400" y="914400"/>
            <a:ext cx="8229600" cy="4525963"/>
          </a:xfrm>
        </p:spPr>
        <p:txBody>
          <a:bodyPr/>
          <a:lstStyle/>
          <a:p>
            <a:pPr algn="just" rtl="1"/>
            <a:r>
              <a:rPr lang="ar-IQ" dirty="0"/>
              <a:t>تغيير جذري في الحياة</a:t>
            </a:r>
          </a:p>
          <a:p>
            <a:pPr algn="just" rtl="1"/>
            <a:br>
              <a:rPr lang="ar-IQ" dirty="0"/>
            </a:br>
            <a:r>
              <a:rPr lang="ar-IQ" dirty="0"/>
              <a:t> قد يجد بعض الأشخاص صعوبة في التعامل مع صدمات الحياة، كوفاة شخص عزيز، أو فقدان وظيفة، أو انهيار علاقة مهمة. وإذا كانوا يشعرون بالوحدة أصلاً، فقد يدفعهم ذلك إلى البحث عن حلول أو سلوكيات جديدة للتأقلم. يستغل المتطرفون هذه الإشارات التي قد تظهر على الأشخاص في هذه الحالة، ويسعون إلى استغلال ضعفهم.</a:t>
            </a:r>
          </a:p>
          <a:p>
            <a:endParaRPr lang="ar-IQ" dirty="0"/>
          </a:p>
          <a:p>
            <a:endParaRPr lang="en-US" dirty="0"/>
          </a:p>
        </p:txBody>
      </p:sp>
      <p:sp>
        <p:nvSpPr>
          <p:cNvPr id="3" name="Title 2">
            <a:extLst>
              <a:ext uri="{FF2B5EF4-FFF2-40B4-BE49-F238E27FC236}">
                <a16:creationId xmlns:a16="http://schemas.microsoft.com/office/drawing/2014/main" id="{AC9D8521-59F9-FA9C-4227-8E878AD64887}"/>
              </a:ext>
            </a:extLst>
          </p:cNvPr>
          <p:cNvSpPr>
            <a:spLocks noGrp="1"/>
          </p:cNvSpPr>
          <p:nvPr>
            <p:ph type="title"/>
          </p:nvPr>
        </p:nvSpPr>
        <p:spPr/>
        <p:txBody>
          <a:bodyPr>
            <a:normAutofit fontScale="90000"/>
          </a:bodyPr>
          <a:lstStyle/>
          <a:p>
            <a:pPr algn="r" rtl="1"/>
            <a:r>
              <a:rPr lang="ar-IQ" dirty="0"/>
              <a:t>ما هي أسباب التطرف؟</a:t>
            </a:r>
            <a:br>
              <a:rPr lang="ar-IQ" dirty="0"/>
            </a:br>
            <a:endParaRPr lang="en-US" dirty="0"/>
          </a:p>
        </p:txBody>
      </p:sp>
    </p:spTree>
    <p:extLst>
      <p:ext uri="{BB962C8B-B14F-4D97-AF65-F5344CB8AC3E}">
        <p14:creationId xmlns:p14="http://schemas.microsoft.com/office/powerpoint/2010/main" val="3540339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E3E9F-F47E-DEF0-E867-3730F3CF5A46}"/>
              </a:ext>
            </a:extLst>
          </p:cNvPr>
          <p:cNvSpPr>
            <a:spLocks noGrp="1"/>
          </p:cNvSpPr>
          <p:nvPr>
            <p:ph idx="1"/>
          </p:nvPr>
        </p:nvSpPr>
        <p:spPr/>
        <p:txBody>
          <a:bodyPr/>
          <a:lstStyle/>
          <a:p>
            <a:pPr algn="just" rtl="1"/>
            <a:r>
              <a:rPr lang="ar-IQ" dirty="0"/>
              <a:t>ضغط الأقران</a:t>
            </a:r>
          </a:p>
          <a:p>
            <a:pPr algn="just" rtl="1"/>
            <a:r>
              <a:rPr lang="ar-IQ" dirty="0"/>
              <a:t>إن الرغبة في التوافق مع الوضع الراهن أو مجاراته قد تدفع الناس أحياناً إلى الانجراف نحو التطرف.</a:t>
            </a:r>
          </a:p>
          <a:p>
            <a:pPr algn="just" rtl="1"/>
            <a:br>
              <a:rPr lang="ar-IQ" dirty="0"/>
            </a:br>
            <a:endParaRPr lang="en-US" dirty="0"/>
          </a:p>
        </p:txBody>
      </p:sp>
      <p:sp>
        <p:nvSpPr>
          <p:cNvPr id="3" name="Title 2">
            <a:extLst>
              <a:ext uri="{FF2B5EF4-FFF2-40B4-BE49-F238E27FC236}">
                <a16:creationId xmlns:a16="http://schemas.microsoft.com/office/drawing/2014/main" id="{7A399525-152C-D6EC-0F50-96FC6686986B}"/>
              </a:ext>
            </a:extLst>
          </p:cNvPr>
          <p:cNvSpPr>
            <a:spLocks noGrp="1"/>
          </p:cNvSpPr>
          <p:nvPr>
            <p:ph type="title"/>
          </p:nvPr>
        </p:nvSpPr>
        <p:spPr/>
        <p:txBody>
          <a:bodyPr>
            <a:normAutofit fontScale="90000"/>
          </a:bodyPr>
          <a:lstStyle/>
          <a:p>
            <a:pPr algn="r" rtl="1"/>
            <a:r>
              <a:rPr lang="ar-IQ" dirty="0"/>
              <a:t>ما هي أسباب التطرف؟</a:t>
            </a:r>
            <a:br>
              <a:rPr lang="ar-IQ" dirty="0"/>
            </a:br>
            <a:endParaRPr lang="en-US" dirty="0"/>
          </a:p>
        </p:txBody>
      </p:sp>
    </p:spTree>
    <p:extLst>
      <p:ext uri="{BB962C8B-B14F-4D97-AF65-F5344CB8AC3E}">
        <p14:creationId xmlns:p14="http://schemas.microsoft.com/office/powerpoint/2010/main" val="58881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53E791-E333-AB01-803B-3362E2B3950F}"/>
              </a:ext>
            </a:extLst>
          </p:cNvPr>
          <p:cNvSpPr>
            <a:spLocks noGrp="1"/>
          </p:cNvSpPr>
          <p:nvPr>
            <p:ph idx="1"/>
          </p:nvPr>
        </p:nvSpPr>
        <p:spPr>
          <a:xfrm>
            <a:off x="533400" y="914400"/>
            <a:ext cx="8229600" cy="4525963"/>
          </a:xfrm>
        </p:spPr>
        <p:txBody>
          <a:bodyPr/>
          <a:lstStyle/>
          <a:p>
            <a:pPr algn="just" rtl="1"/>
            <a:r>
              <a:rPr lang="ar-IQ" dirty="0"/>
              <a:t>الجرائم البسيطة أو المشكلات السلوكية</a:t>
            </a:r>
          </a:p>
          <a:p>
            <a:pPr algn="just" rtl="1"/>
            <a:r>
              <a:rPr lang="ar-IQ" dirty="0"/>
              <a:t>السلوك التخريبي، والارتباط بالعصابات، وتعاطي المخدرات.</a:t>
            </a:r>
          </a:p>
          <a:p>
            <a:pPr algn="just" rtl="1"/>
            <a:r>
              <a:rPr lang="ar-IQ" dirty="0"/>
              <a:t>أحيانًا يواجه الناس مشاكل تتعلق بهويتهم أو بشعورهم بالانتماء والانتماء. قد يجعلهم هذا يشعرون بالبعد الشديد عن الأصدقاء والعائلة، وقد يدفعهم للبحث عن جماعات أو أشخاص جدد يشعرون أنهم يفهمونهم بشكل أفضل. ويُدرَّب المتطرفون جيدًا على استغلال مشاعر الحيرة وتدني احترام الذات هذه.</a:t>
            </a:r>
          </a:p>
          <a:p>
            <a:pPr algn="just" rtl="1"/>
            <a:endParaRPr lang="ar-IQ" dirty="0"/>
          </a:p>
          <a:p>
            <a:pPr algn="just" rtl="1"/>
            <a:endParaRPr lang="en-US" dirty="0"/>
          </a:p>
        </p:txBody>
      </p:sp>
      <p:sp>
        <p:nvSpPr>
          <p:cNvPr id="3" name="Title 2">
            <a:extLst>
              <a:ext uri="{FF2B5EF4-FFF2-40B4-BE49-F238E27FC236}">
                <a16:creationId xmlns:a16="http://schemas.microsoft.com/office/drawing/2014/main" id="{EC31FDC6-64D6-76DC-0323-BEBEE0D3885E}"/>
              </a:ext>
            </a:extLst>
          </p:cNvPr>
          <p:cNvSpPr>
            <a:spLocks noGrp="1"/>
          </p:cNvSpPr>
          <p:nvPr>
            <p:ph type="title"/>
          </p:nvPr>
        </p:nvSpPr>
        <p:spPr>
          <a:xfrm>
            <a:off x="2667000" y="457200"/>
            <a:ext cx="6019800" cy="457200"/>
          </a:xfrm>
        </p:spPr>
        <p:txBody>
          <a:bodyPr>
            <a:normAutofit fontScale="90000"/>
          </a:bodyPr>
          <a:lstStyle/>
          <a:p>
            <a:pPr algn="r" rtl="1"/>
            <a:r>
              <a:rPr lang="ar-IQ" dirty="0"/>
              <a:t>ما هي أسباب التطرف؟</a:t>
            </a:r>
            <a:br>
              <a:rPr lang="ar-IQ" dirty="0"/>
            </a:br>
            <a:endParaRPr lang="en-US" dirty="0"/>
          </a:p>
        </p:txBody>
      </p:sp>
    </p:spTree>
    <p:extLst>
      <p:ext uri="{BB962C8B-B14F-4D97-AF65-F5344CB8AC3E}">
        <p14:creationId xmlns:p14="http://schemas.microsoft.com/office/powerpoint/2010/main" val="3178310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103</TotalTime>
  <Words>908</Words>
  <Application>Microsoft Office PowerPoint</Application>
  <PresentationFormat>On-screen Show (4:3)</PresentationFormat>
  <Paragraphs>73</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Lucida Sans Unicode</vt:lpstr>
      <vt:lpstr>Times New Roman</vt:lpstr>
      <vt:lpstr>Verdana</vt:lpstr>
      <vt:lpstr>Wingdings 2</vt:lpstr>
      <vt:lpstr>Wingdings 3</vt:lpstr>
      <vt:lpstr>Concourse</vt:lpstr>
      <vt:lpstr>دور التعليم والتواصل الاجتماعي في مكافحة التطرف</vt:lpstr>
      <vt:lpstr>ماهو التطرف </vt:lpstr>
      <vt:lpstr>التعريف الشرعي للتطرف</vt:lpstr>
      <vt:lpstr>أمثلة على التطرف: </vt:lpstr>
      <vt:lpstr>ما هي أسباب التطرف؟ </vt:lpstr>
      <vt:lpstr>ما هي أسباب التطرف؟ </vt:lpstr>
      <vt:lpstr>ما هي أسباب التطرف؟ </vt:lpstr>
      <vt:lpstr>ما هي أسباب التطرف؟ </vt:lpstr>
      <vt:lpstr>ما هي أسباب التطرف؟ </vt:lpstr>
      <vt:lpstr>دور التعليم والتواصل الاجتماعي في مكافحة التطرف</vt:lpstr>
      <vt:lpstr>محاور مكافحة التطرف في التعليم</vt:lpstr>
      <vt:lpstr>محاور مكافحة التطرف في التعليم</vt:lpstr>
      <vt:lpstr>اولًا: دور التعليم في مكافحة التطرف</vt:lpstr>
      <vt:lpstr>اولًا: دور التعليم في مكافحة التطرف</vt:lpstr>
      <vt:lpstr>اولًا: دور التعليم في مكافحة التطرف</vt:lpstr>
      <vt:lpstr>التكامل بين التعليم والتواصل الاجتماعي</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التعليم والتواصل الاجتماعي في مكافحة التطرف</dc:title>
  <dc:creator>Maher</dc:creator>
  <cp:lastModifiedBy>harith sami</cp:lastModifiedBy>
  <cp:revision>7</cp:revision>
  <dcterms:created xsi:type="dcterms:W3CDTF">2026-02-21T11:20:04Z</dcterms:created>
  <dcterms:modified xsi:type="dcterms:W3CDTF">2026-03-15T08:28:00Z</dcterms:modified>
</cp:coreProperties>
</file>