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4" r:id="rId3"/>
    <p:sldId id="265" r:id="rId4"/>
    <p:sldId id="262" r:id="rId5"/>
    <p:sldId id="261" r:id="rId6"/>
    <p:sldId id="258" r:id="rId7"/>
    <p:sldId id="271" r:id="rId8"/>
    <p:sldId id="259" r:id="rId9"/>
    <p:sldId id="260" r:id="rId10"/>
    <p:sldId id="263" r:id="rId11"/>
    <p:sldId id="267" r:id="rId12"/>
    <p:sldId id="266" r:id="rId13"/>
    <p:sldId id="269" r:id="rId14"/>
    <p:sldId id="272" r:id="rId15"/>
    <p:sldId id="26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46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E43481-A769-444C-AF46-D10702B787E6}" type="datetimeFigureOut">
              <a:rPr lang="en-US" smtClean="0"/>
              <a:t>2024-12-02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31ABB3-F53D-4C50-A26D-DE7174EC645E}"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8468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2CE43481-A769-444C-AF46-D10702B787E6}" type="datetimeFigureOut">
              <a:rPr lang="en-US" smtClean="0"/>
              <a:t>2024-12-02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31ABB3-F53D-4C50-A26D-DE7174EC645E}" type="slidenum">
              <a:rPr lang="en-US" smtClean="0"/>
              <a:t>‹#›</a:t>
            </a:fld>
            <a:endParaRPr lang="en-US"/>
          </a:p>
        </p:txBody>
      </p:sp>
    </p:spTree>
    <p:extLst>
      <p:ext uri="{BB962C8B-B14F-4D97-AF65-F5344CB8AC3E}">
        <p14:creationId xmlns:p14="http://schemas.microsoft.com/office/powerpoint/2010/main" val="3903718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E43481-A769-444C-AF46-D10702B787E6}" type="datetimeFigureOut">
              <a:rPr lang="en-US" smtClean="0"/>
              <a:t>2024-12-02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31ABB3-F53D-4C50-A26D-DE7174EC645E}" type="slidenum">
              <a:rPr lang="en-US" smtClean="0"/>
              <a:t>‹#›</a:t>
            </a:fld>
            <a:endParaRPr lang="en-US"/>
          </a:p>
        </p:txBody>
      </p:sp>
    </p:spTree>
    <p:extLst>
      <p:ext uri="{BB962C8B-B14F-4D97-AF65-F5344CB8AC3E}">
        <p14:creationId xmlns:p14="http://schemas.microsoft.com/office/powerpoint/2010/main" val="2136801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E43481-A769-444C-AF46-D10702B787E6}" type="datetimeFigureOut">
              <a:rPr lang="en-US" smtClean="0"/>
              <a:t>2024-12-02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31ABB3-F53D-4C50-A26D-DE7174EC645E}"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671863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E43481-A769-444C-AF46-D10702B787E6}" type="datetimeFigureOut">
              <a:rPr lang="en-US" smtClean="0"/>
              <a:t>2024-12-02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31ABB3-F53D-4C50-A26D-DE7174EC645E}" type="slidenum">
              <a:rPr lang="en-US" smtClean="0"/>
              <a:t>‹#›</a:t>
            </a:fld>
            <a:endParaRPr lang="en-US"/>
          </a:p>
        </p:txBody>
      </p:sp>
    </p:spTree>
    <p:extLst>
      <p:ext uri="{BB962C8B-B14F-4D97-AF65-F5344CB8AC3E}">
        <p14:creationId xmlns:p14="http://schemas.microsoft.com/office/powerpoint/2010/main" val="21972269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E43481-A769-444C-AF46-D10702B787E6}" type="datetimeFigureOut">
              <a:rPr lang="en-US" smtClean="0"/>
              <a:t>2024-12-02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31ABB3-F53D-4C50-A26D-DE7174EC645E}"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864278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E43481-A769-444C-AF46-D10702B787E6}" type="datetimeFigureOut">
              <a:rPr lang="en-US" smtClean="0"/>
              <a:t>2024-12-02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31ABB3-F53D-4C50-A26D-DE7174EC645E}" type="slidenum">
              <a:rPr lang="en-US" smtClean="0"/>
              <a:t>‹#›</a:t>
            </a:fld>
            <a:endParaRPr lang="en-US"/>
          </a:p>
        </p:txBody>
      </p:sp>
    </p:spTree>
    <p:extLst>
      <p:ext uri="{BB962C8B-B14F-4D97-AF65-F5344CB8AC3E}">
        <p14:creationId xmlns:p14="http://schemas.microsoft.com/office/powerpoint/2010/main" val="19262027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43481-A769-444C-AF46-D10702B787E6}" type="datetimeFigureOut">
              <a:rPr lang="en-US" smtClean="0"/>
              <a:t>2024-12-02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31ABB3-F53D-4C50-A26D-DE7174EC645E}" type="slidenum">
              <a:rPr lang="en-US" smtClean="0"/>
              <a:t>‹#›</a:t>
            </a:fld>
            <a:endParaRPr lang="en-US"/>
          </a:p>
        </p:txBody>
      </p:sp>
    </p:spTree>
    <p:extLst>
      <p:ext uri="{BB962C8B-B14F-4D97-AF65-F5344CB8AC3E}">
        <p14:creationId xmlns:p14="http://schemas.microsoft.com/office/powerpoint/2010/main" val="1611208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43481-A769-444C-AF46-D10702B787E6}" type="datetimeFigureOut">
              <a:rPr lang="en-US" smtClean="0"/>
              <a:t>2024-12-02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31ABB3-F53D-4C50-A26D-DE7174EC645E}" type="slidenum">
              <a:rPr lang="en-US" smtClean="0"/>
              <a:t>‹#›</a:t>
            </a:fld>
            <a:endParaRPr lang="en-US"/>
          </a:p>
        </p:txBody>
      </p:sp>
    </p:spTree>
    <p:extLst>
      <p:ext uri="{BB962C8B-B14F-4D97-AF65-F5344CB8AC3E}">
        <p14:creationId xmlns:p14="http://schemas.microsoft.com/office/powerpoint/2010/main" val="386025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43481-A769-444C-AF46-D10702B787E6}" type="datetimeFigureOut">
              <a:rPr lang="en-US" smtClean="0"/>
              <a:t>2024-12-02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31ABB3-F53D-4C50-A26D-DE7174EC645E}" type="slidenum">
              <a:rPr lang="en-US" smtClean="0"/>
              <a:t>‹#›</a:t>
            </a:fld>
            <a:endParaRPr lang="en-US"/>
          </a:p>
        </p:txBody>
      </p:sp>
    </p:spTree>
    <p:extLst>
      <p:ext uri="{BB962C8B-B14F-4D97-AF65-F5344CB8AC3E}">
        <p14:creationId xmlns:p14="http://schemas.microsoft.com/office/powerpoint/2010/main" val="4128036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E43481-A769-444C-AF46-D10702B787E6}" type="datetimeFigureOut">
              <a:rPr lang="en-US" smtClean="0"/>
              <a:t>2024-12-02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31ABB3-F53D-4C50-A26D-DE7174EC645E}" type="slidenum">
              <a:rPr lang="en-US" smtClean="0"/>
              <a:t>‹#›</a:t>
            </a:fld>
            <a:endParaRPr lang="en-US"/>
          </a:p>
        </p:txBody>
      </p:sp>
    </p:spTree>
    <p:extLst>
      <p:ext uri="{BB962C8B-B14F-4D97-AF65-F5344CB8AC3E}">
        <p14:creationId xmlns:p14="http://schemas.microsoft.com/office/powerpoint/2010/main" val="2928169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E43481-A769-444C-AF46-D10702B787E6}" type="datetimeFigureOut">
              <a:rPr lang="en-US" smtClean="0"/>
              <a:t>2024-12-02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31ABB3-F53D-4C50-A26D-DE7174EC645E}" type="slidenum">
              <a:rPr lang="en-US" smtClean="0"/>
              <a:t>‹#›</a:t>
            </a:fld>
            <a:endParaRPr lang="en-US"/>
          </a:p>
        </p:txBody>
      </p:sp>
    </p:spTree>
    <p:extLst>
      <p:ext uri="{BB962C8B-B14F-4D97-AF65-F5344CB8AC3E}">
        <p14:creationId xmlns:p14="http://schemas.microsoft.com/office/powerpoint/2010/main" val="4280340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E43481-A769-444C-AF46-D10702B787E6}" type="datetimeFigureOut">
              <a:rPr lang="en-US" smtClean="0"/>
              <a:t>2024-12-02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31ABB3-F53D-4C50-A26D-DE7174EC645E}" type="slidenum">
              <a:rPr lang="en-US" smtClean="0"/>
              <a:t>‹#›</a:t>
            </a:fld>
            <a:endParaRPr lang="en-US"/>
          </a:p>
        </p:txBody>
      </p:sp>
    </p:spTree>
    <p:extLst>
      <p:ext uri="{BB962C8B-B14F-4D97-AF65-F5344CB8AC3E}">
        <p14:creationId xmlns:p14="http://schemas.microsoft.com/office/powerpoint/2010/main" val="2292358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E43481-A769-444C-AF46-D10702B787E6}" type="datetimeFigureOut">
              <a:rPr lang="en-US" smtClean="0"/>
              <a:t>2024-12-02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31ABB3-F53D-4C50-A26D-DE7174EC645E}" type="slidenum">
              <a:rPr lang="en-US" smtClean="0"/>
              <a:t>‹#›</a:t>
            </a:fld>
            <a:endParaRPr lang="en-US"/>
          </a:p>
        </p:txBody>
      </p:sp>
    </p:spTree>
    <p:extLst>
      <p:ext uri="{BB962C8B-B14F-4D97-AF65-F5344CB8AC3E}">
        <p14:creationId xmlns:p14="http://schemas.microsoft.com/office/powerpoint/2010/main" val="430123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E43481-A769-444C-AF46-D10702B787E6}" type="datetimeFigureOut">
              <a:rPr lang="en-US" smtClean="0"/>
              <a:t>2024-12-02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31ABB3-F53D-4C50-A26D-DE7174EC645E}" type="slidenum">
              <a:rPr lang="en-US" smtClean="0"/>
              <a:t>‹#›</a:t>
            </a:fld>
            <a:endParaRPr lang="en-US"/>
          </a:p>
        </p:txBody>
      </p:sp>
    </p:spTree>
    <p:extLst>
      <p:ext uri="{BB962C8B-B14F-4D97-AF65-F5344CB8AC3E}">
        <p14:creationId xmlns:p14="http://schemas.microsoft.com/office/powerpoint/2010/main" val="2709816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E43481-A769-444C-AF46-D10702B787E6}" type="datetimeFigureOut">
              <a:rPr lang="en-US" smtClean="0"/>
              <a:t>2024-12-02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31ABB3-F53D-4C50-A26D-DE7174EC645E}" type="slidenum">
              <a:rPr lang="en-US" smtClean="0"/>
              <a:t>‹#›</a:t>
            </a:fld>
            <a:endParaRPr lang="en-US"/>
          </a:p>
        </p:txBody>
      </p:sp>
    </p:spTree>
    <p:extLst>
      <p:ext uri="{BB962C8B-B14F-4D97-AF65-F5344CB8AC3E}">
        <p14:creationId xmlns:p14="http://schemas.microsoft.com/office/powerpoint/2010/main" val="2348338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E43481-A769-444C-AF46-D10702B787E6}" type="datetimeFigureOut">
              <a:rPr lang="en-US" smtClean="0"/>
              <a:t>2024-12-02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31ABB3-F53D-4C50-A26D-DE7174EC645E}" type="slidenum">
              <a:rPr lang="en-US" smtClean="0"/>
              <a:t>‹#›</a:t>
            </a:fld>
            <a:endParaRPr lang="en-US"/>
          </a:p>
        </p:txBody>
      </p:sp>
    </p:spTree>
    <p:extLst>
      <p:ext uri="{BB962C8B-B14F-4D97-AF65-F5344CB8AC3E}">
        <p14:creationId xmlns:p14="http://schemas.microsoft.com/office/powerpoint/2010/main" val="2259569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2CE43481-A769-444C-AF46-D10702B787E6}" type="datetimeFigureOut">
              <a:rPr lang="en-US" smtClean="0"/>
              <a:t>2024-12-02</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131ABB3-F53D-4C50-A26D-DE7174EC645E}" type="slidenum">
              <a:rPr lang="en-US" smtClean="0"/>
              <a:t>‹#›</a:t>
            </a:fld>
            <a:endParaRPr lang="en-US"/>
          </a:p>
        </p:txBody>
      </p:sp>
    </p:spTree>
    <p:extLst>
      <p:ext uri="{BB962C8B-B14F-4D97-AF65-F5344CB8AC3E}">
        <p14:creationId xmlns:p14="http://schemas.microsoft.com/office/powerpoint/2010/main" val="212530044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thanksys.uomustansiriyah.edu.iq/apex/r/thanks/thanks127178/login?session=2625882825774"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BF3F7D-16F1-41C6-005E-0414C450DD45}"/>
              </a:ext>
            </a:extLst>
          </p:cNvPr>
          <p:cNvSpPr txBox="1"/>
          <p:nvPr/>
        </p:nvSpPr>
        <p:spPr>
          <a:xfrm>
            <a:off x="0" y="1666875"/>
            <a:ext cx="11058525" cy="646331"/>
          </a:xfrm>
          <a:prstGeom prst="rect">
            <a:avLst/>
          </a:prstGeom>
          <a:noFill/>
        </p:spPr>
        <p:txBody>
          <a:bodyPr wrap="square" rtlCol="0">
            <a:spAutoFit/>
          </a:bodyPr>
          <a:lstStyle/>
          <a:p>
            <a:pPr algn="ctr"/>
            <a:r>
              <a:rPr lang="ar-IQ" sz="3600" b="1" dirty="0">
                <a:solidFill>
                  <a:schemeClr val="bg1"/>
                </a:solidFill>
                <a:cs typeface="+mj-cs"/>
              </a:rPr>
              <a:t>منصة الشكر والتقدير </a:t>
            </a:r>
            <a:endParaRPr lang="en-US" sz="3600" b="1" dirty="0">
              <a:solidFill>
                <a:schemeClr val="bg1"/>
              </a:solidFill>
              <a:cs typeface="+mj-cs"/>
            </a:endParaRPr>
          </a:p>
        </p:txBody>
      </p:sp>
      <p:sp>
        <p:nvSpPr>
          <p:cNvPr id="3" name="Rectangle: Diagonal Corners Rounded 2">
            <a:extLst>
              <a:ext uri="{FF2B5EF4-FFF2-40B4-BE49-F238E27FC236}">
                <a16:creationId xmlns:a16="http://schemas.microsoft.com/office/drawing/2014/main" id="{4DB174A6-688A-97A1-9886-04A3DED3D18C}"/>
              </a:ext>
            </a:extLst>
          </p:cNvPr>
          <p:cNvSpPr/>
          <p:nvPr/>
        </p:nvSpPr>
        <p:spPr>
          <a:xfrm>
            <a:off x="636494" y="3985931"/>
            <a:ext cx="5459505" cy="1986243"/>
          </a:xfrm>
          <a:prstGeom prst="round2Diag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IQ" sz="2000" b="1" dirty="0" err="1">
                <a:solidFill>
                  <a:schemeClr val="tx1"/>
                </a:solidFill>
                <a:latin typeface="Times New Roman" panose="02020603050405020304" pitchFamily="18" charset="0"/>
                <a:cs typeface="Times New Roman" panose="02020603050405020304" pitchFamily="18" charset="0"/>
              </a:rPr>
              <a:t>م.د</a:t>
            </a:r>
            <a:r>
              <a:rPr lang="ar-IQ" sz="2000" b="1" dirty="0">
                <a:solidFill>
                  <a:schemeClr val="tx1"/>
                </a:solidFill>
                <a:latin typeface="Times New Roman" panose="02020603050405020304" pitchFamily="18" charset="0"/>
                <a:cs typeface="Times New Roman" panose="02020603050405020304" pitchFamily="18" charset="0"/>
              </a:rPr>
              <a:t> الاء سعدي عبود </a:t>
            </a:r>
          </a:p>
          <a:p>
            <a:pPr algn="ctr"/>
            <a:r>
              <a:rPr lang="ar-IQ" sz="2000" b="1" dirty="0">
                <a:solidFill>
                  <a:schemeClr val="tx1"/>
                </a:solidFill>
                <a:latin typeface="Times New Roman" panose="02020603050405020304" pitchFamily="18" charset="0"/>
                <a:cs typeface="Times New Roman" panose="02020603050405020304" pitchFamily="18" charset="0"/>
              </a:rPr>
              <a:t>عضو لجنة الرصانة العلمية </a:t>
            </a:r>
          </a:p>
          <a:p>
            <a:pPr lvl="1" algn="ctr" rtl="1"/>
            <a:r>
              <a:rPr lang="ar-IQ" sz="2000" b="1" dirty="0">
                <a:solidFill>
                  <a:schemeClr val="tx1"/>
                </a:solidFill>
                <a:latin typeface="Times New Roman" panose="02020603050405020304" pitchFamily="18" charset="0"/>
                <a:cs typeface="Times New Roman" panose="02020603050405020304" pitchFamily="18" charset="0"/>
              </a:rPr>
              <a:t>المركز العراقي لبحوث السرطان والوراثة الطبية</a:t>
            </a:r>
            <a:r>
              <a:rPr lang="en-US" sz="2000" b="1" dirty="0">
                <a:solidFill>
                  <a:schemeClr val="tx1"/>
                </a:solidFill>
                <a:latin typeface="Times New Roman" panose="02020603050405020304" pitchFamily="18" charset="0"/>
                <a:cs typeface="Times New Roman" panose="02020603050405020304" pitchFamily="18" charset="0"/>
              </a:rPr>
              <a:t>/</a:t>
            </a:r>
            <a:endParaRPr lang="ar-IQ" sz="2000" b="1" dirty="0">
              <a:solidFill>
                <a:schemeClr val="tx1"/>
              </a:solidFill>
              <a:latin typeface="Times New Roman" panose="02020603050405020304" pitchFamily="18" charset="0"/>
              <a:cs typeface="Times New Roman" panose="02020603050405020304" pitchFamily="18" charset="0"/>
            </a:endParaRPr>
          </a:p>
          <a:p>
            <a:pPr algn="ctr"/>
            <a:r>
              <a:rPr lang="ar-IQ" sz="2000" b="1" dirty="0">
                <a:solidFill>
                  <a:schemeClr val="tx1"/>
                </a:solidFill>
                <a:latin typeface="Times New Roman" panose="02020603050405020304" pitchFamily="18" charset="0"/>
                <a:cs typeface="Times New Roman" panose="02020603050405020304" pitchFamily="18" charset="0"/>
              </a:rPr>
              <a:t>قسم بحوث السرطان </a:t>
            </a: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4" name="Rectangle: Diagonal Corners Rounded 3">
            <a:extLst>
              <a:ext uri="{FF2B5EF4-FFF2-40B4-BE49-F238E27FC236}">
                <a16:creationId xmlns:a16="http://schemas.microsoft.com/office/drawing/2014/main" id="{AD59F035-E7D6-38D6-7D06-4117B6D6B87C}"/>
              </a:ext>
            </a:extLst>
          </p:cNvPr>
          <p:cNvSpPr/>
          <p:nvPr/>
        </p:nvSpPr>
        <p:spPr>
          <a:xfrm>
            <a:off x="6436659" y="3985931"/>
            <a:ext cx="5375461" cy="1976718"/>
          </a:xfrm>
          <a:prstGeom prst="round2Diag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IQ" sz="2000" b="1" dirty="0">
                <a:latin typeface="Times New Roman" panose="02020603050405020304" pitchFamily="18" charset="0"/>
                <a:cs typeface="Times New Roman" panose="02020603050405020304" pitchFamily="18" charset="0"/>
              </a:rPr>
              <a:t>ا.م .د مائدة حسين محمد </a:t>
            </a:r>
          </a:p>
          <a:p>
            <a:pPr algn="ctr"/>
            <a:r>
              <a:rPr lang="ar-IQ" sz="2000" b="1" dirty="0">
                <a:latin typeface="Times New Roman" panose="02020603050405020304" pitchFamily="18" charset="0"/>
                <a:cs typeface="Times New Roman" panose="02020603050405020304" pitchFamily="18" charset="0"/>
              </a:rPr>
              <a:t>رئيس لجنة الرصانة العلمية </a:t>
            </a:r>
          </a:p>
          <a:p>
            <a:pPr algn="ctr" rtl="1"/>
            <a:r>
              <a:rPr lang="ar-IQ" sz="2000" b="1" dirty="0">
                <a:latin typeface="Times New Roman" panose="02020603050405020304" pitchFamily="18" charset="0"/>
                <a:cs typeface="Times New Roman" panose="02020603050405020304" pitchFamily="18" charset="0"/>
              </a:rPr>
              <a:t>المركز العراقي لبحوث السرطان والوراثة الطبية </a:t>
            </a:r>
            <a:r>
              <a:rPr lang="en-US" sz="2000" b="1" dirty="0">
                <a:latin typeface="Times New Roman" panose="02020603050405020304" pitchFamily="18" charset="0"/>
                <a:cs typeface="Times New Roman" panose="02020603050405020304" pitchFamily="18" charset="0"/>
              </a:rPr>
              <a:t>/ </a:t>
            </a:r>
            <a:r>
              <a:rPr lang="ar-IQ" sz="2000" b="1" dirty="0">
                <a:latin typeface="Times New Roman" panose="02020603050405020304" pitchFamily="18" charset="0"/>
                <a:cs typeface="Times New Roman" panose="02020603050405020304" pitchFamily="18" charset="0"/>
              </a:rPr>
              <a:t>قسم العلاج التجريبي </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5188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489E24-BABE-DE69-06A6-702B9C13609D}"/>
              </a:ext>
            </a:extLst>
          </p:cNvPr>
          <p:cNvPicPr>
            <a:picLocks noChangeAspect="1"/>
          </p:cNvPicPr>
          <p:nvPr/>
        </p:nvPicPr>
        <p:blipFill>
          <a:blip r:embed="rId2"/>
          <a:stretch>
            <a:fillRect/>
          </a:stretch>
        </p:blipFill>
        <p:spPr>
          <a:xfrm>
            <a:off x="423821" y="0"/>
            <a:ext cx="11344357" cy="6858000"/>
          </a:xfrm>
          <a:prstGeom prst="rect">
            <a:avLst/>
          </a:prstGeom>
        </p:spPr>
      </p:pic>
    </p:spTree>
    <p:extLst>
      <p:ext uri="{BB962C8B-B14F-4D97-AF65-F5344CB8AC3E}">
        <p14:creationId xmlns:p14="http://schemas.microsoft.com/office/powerpoint/2010/main" val="3910598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3AF553-DCA3-C465-6956-3519330ECE92}"/>
              </a:ext>
            </a:extLst>
          </p:cNvPr>
          <p:cNvPicPr>
            <a:picLocks noChangeAspect="1"/>
          </p:cNvPicPr>
          <p:nvPr/>
        </p:nvPicPr>
        <p:blipFill>
          <a:blip r:embed="rId2"/>
          <a:stretch>
            <a:fillRect/>
          </a:stretch>
        </p:blipFill>
        <p:spPr>
          <a:xfrm>
            <a:off x="0" y="161925"/>
            <a:ext cx="12192000" cy="6562725"/>
          </a:xfrm>
          <a:prstGeom prst="rect">
            <a:avLst/>
          </a:prstGeom>
        </p:spPr>
      </p:pic>
    </p:spTree>
    <p:extLst>
      <p:ext uri="{BB962C8B-B14F-4D97-AF65-F5344CB8AC3E}">
        <p14:creationId xmlns:p14="http://schemas.microsoft.com/office/powerpoint/2010/main" val="1564191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EF2031-4CD3-97B2-F4C8-A29E38D508E7}"/>
              </a:ext>
            </a:extLst>
          </p:cNvPr>
          <p:cNvPicPr>
            <a:picLocks noChangeAspect="1"/>
          </p:cNvPicPr>
          <p:nvPr/>
        </p:nvPicPr>
        <p:blipFill>
          <a:blip r:embed="rId2"/>
          <a:stretch>
            <a:fillRect/>
          </a:stretch>
        </p:blipFill>
        <p:spPr>
          <a:xfrm>
            <a:off x="771619" y="0"/>
            <a:ext cx="10648761" cy="6858000"/>
          </a:xfrm>
          <a:prstGeom prst="rect">
            <a:avLst/>
          </a:prstGeom>
        </p:spPr>
      </p:pic>
    </p:spTree>
    <p:extLst>
      <p:ext uri="{BB962C8B-B14F-4D97-AF65-F5344CB8AC3E}">
        <p14:creationId xmlns:p14="http://schemas.microsoft.com/office/powerpoint/2010/main" val="1821340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ABC62E-B51C-014E-429F-09C11CC21134}"/>
              </a:ext>
            </a:extLst>
          </p:cNvPr>
          <p:cNvSpPr txBox="1"/>
          <p:nvPr/>
        </p:nvSpPr>
        <p:spPr>
          <a:xfrm>
            <a:off x="1104900" y="1500485"/>
            <a:ext cx="10410825" cy="2677656"/>
          </a:xfrm>
          <a:prstGeom prst="rect">
            <a:avLst/>
          </a:prstGeom>
          <a:noFill/>
        </p:spPr>
        <p:txBody>
          <a:bodyPr wrap="square">
            <a:spAutoFit/>
          </a:bodyPr>
          <a:lstStyle/>
          <a:p>
            <a:pPr algn="just" rtl="1"/>
            <a:r>
              <a:rPr lang="ar-IQ" sz="2800" dirty="0">
                <a:solidFill>
                  <a:schemeClr val="bg1"/>
                </a:solidFill>
                <a:latin typeface="Times New Roman" panose="02020603050405020304" pitchFamily="18" charset="0"/>
                <a:cs typeface="Times New Roman" panose="02020603050405020304" pitchFamily="18" charset="0"/>
              </a:rPr>
              <a:t>السيد المدير العام المحترم </a:t>
            </a:r>
          </a:p>
          <a:p>
            <a:pPr algn="just" rtl="1"/>
            <a:r>
              <a:rPr lang="ar-IQ" sz="2800" dirty="0">
                <a:solidFill>
                  <a:schemeClr val="bg1"/>
                </a:solidFill>
                <a:latin typeface="Times New Roman" panose="02020603050405020304" pitchFamily="18" charset="0"/>
                <a:cs typeface="Times New Roman" panose="02020603050405020304" pitchFamily="18" charset="0"/>
              </a:rPr>
              <a:t>بوساطة السيد رئيس قسم بحوث السرطان المحترم</a:t>
            </a:r>
          </a:p>
          <a:p>
            <a:pPr algn="just" rtl="1"/>
            <a:r>
              <a:rPr lang="ar-IQ" sz="2800" dirty="0">
                <a:solidFill>
                  <a:schemeClr val="bg1"/>
                </a:solidFill>
                <a:latin typeface="Times New Roman" panose="02020603050405020304" pitchFamily="18" charset="0"/>
                <a:cs typeface="Times New Roman" panose="02020603050405020304" pitchFamily="18" charset="0"/>
              </a:rPr>
              <a:t> ارجو الموافقة على مراجعة طلبي في الحصول على كتاب شكر وتقدير من السيد رئيس الجامعة المحترم وذلك  لنشري بحث ضمن مستوعبات </a:t>
            </a:r>
            <a:r>
              <a:rPr lang="ar-IQ" sz="2800" dirty="0" err="1">
                <a:solidFill>
                  <a:schemeClr val="bg1"/>
                </a:solidFill>
                <a:latin typeface="Times New Roman" panose="02020603050405020304" pitchFamily="18" charset="0"/>
                <a:cs typeface="Times New Roman" panose="02020603050405020304" pitchFamily="18" charset="0"/>
              </a:rPr>
              <a:t>سكوبس</a:t>
            </a:r>
            <a:r>
              <a:rPr lang="ar-IQ" sz="2800" dirty="0">
                <a:solidFill>
                  <a:schemeClr val="bg1"/>
                </a:solidFill>
                <a:latin typeface="Times New Roman" panose="02020603050405020304" pitchFamily="18" charset="0"/>
                <a:cs typeface="Times New Roman" panose="02020603050405020304" pitchFamily="18" charset="0"/>
              </a:rPr>
              <a:t> او </a:t>
            </a:r>
            <a:r>
              <a:rPr lang="ar-IQ" sz="2800" dirty="0" err="1">
                <a:solidFill>
                  <a:schemeClr val="bg1"/>
                </a:solidFill>
                <a:latin typeface="Times New Roman" panose="02020603050405020304" pitchFamily="18" charset="0"/>
                <a:cs typeface="Times New Roman" panose="02020603050405020304" pitchFamily="18" charset="0"/>
              </a:rPr>
              <a:t>كلاريفت</a:t>
            </a:r>
            <a:r>
              <a:rPr lang="ar-IQ" sz="2800" dirty="0">
                <a:solidFill>
                  <a:schemeClr val="bg1"/>
                </a:solidFill>
                <a:latin typeface="Times New Roman" panose="02020603050405020304" pitchFamily="18" charset="0"/>
                <a:cs typeface="Times New Roman" panose="02020603050405020304" pitchFamily="18" charset="0"/>
              </a:rPr>
              <a:t> والمذكورة تفاصيله في المعلومات أعلاه وتحويله الى لجنة الرصانة في المركز </a:t>
            </a:r>
          </a:p>
          <a:p>
            <a:pPr algn="just" rtl="1"/>
            <a:r>
              <a:rPr lang="ar-IQ" sz="2800" dirty="0">
                <a:solidFill>
                  <a:schemeClr val="bg1"/>
                </a:solidFill>
                <a:latin typeface="Times New Roman" panose="02020603050405020304" pitchFamily="18" charset="0"/>
                <a:cs typeface="Times New Roman" panose="02020603050405020304" pitchFamily="18" charset="0"/>
              </a:rPr>
              <a:t> مع التقدير (يكتب في خانة الملاحظات ) .</a:t>
            </a:r>
            <a:endParaRPr 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162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35DDC0-4A18-4983-7C93-4D4D0C385FF2}"/>
              </a:ext>
            </a:extLst>
          </p:cNvPr>
          <p:cNvPicPr>
            <a:picLocks noChangeAspect="1"/>
          </p:cNvPicPr>
          <p:nvPr/>
        </p:nvPicPr>
        <p:blipFill>
          <a:blip r:embed="rId2"/>
          <a:stretch>
            <a:fillRect/>
          </a:stretch>
        </p:blipFill>
        <p:spPr>
          <a:xfrm>
            <a:off x="688546" y="0"/>
            <a:ext cx="10648761" cy="6858000"/>
          </a:xfrm>
          <a:prstGeom prst="rect">
            <a:avLst/>
          </a:prstGeom>
          <a:noFill/>
          <a:ln>
            <a:solidFill>
              <a:schemeClr val="accent1"/>
            </a:solidFill>
          </a:ln>
          <a:effectLst>
            <a:softEdge rad="304800"/>
          </a:effectLst>
        </p:spPr>
      </p:pic>
      <p:sp>
        <p:nvSpPr>
          <p:cNvPr id="5" name="Arrow: Right 4">
            <a:extLst>
              <a:ext uri="{FF2B5EF4-FFF2-40B4-BE49-F238E27FC236}">
                <a16:creationId xmlns:a16="http://schemas.microsoft.com/office/drawing/2014/main" id="{CE45F762-D1D4-BAA0-644B-F098B5BFF159}"/>
              </a:ext>
            </a:extLst>
          </p:cNvPr>
          <p:cNvSpPr/>
          <p:nvPr/>
        </p:nvSpPr>
        <p:spPr>
          <a:xfrm flipH="1">
            <a:off x="3406588" y="887507"/>
            <a:ext cx="2841812" cy="1183342"/>
          </a:xfrm>
          <a:prstGeom prst="rightArrow">
            <a:avLst/>
          </a:prstGeom>
          <a:solidFill>
            <a:schemeClr val="accent1">
              <a:lumMod val="60000"/>
              <a:lumOff val="4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6281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478BEEC7-4FE3-7FE4-6286-45174F8DF7C7}"/>
              </a:ext>
            </a:extLst>
          </p:cNvPr>
          <p:cNvSpPr/>
          <p:nvPr/>
        </p:nvSpPr>
        <p:spPr>
          <a:xfrm>
            <a:off x="495300" y="271165"/>
            <a:ext cx="11391899" cy="6172200"/>
          </a:xfrm>
          <a:prstGeom prst="round2Diag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 name="Rectangle 4">
            <a:extLst>
              <a:ext uri="{FF2B5EF4-FFF2-40B4-BE49-F238E27FC236}">
                <a16:creationId xmlns:a16="http://schemas.microsoft.com/office/drawing/2014/main" id="{57BA7C4C-DFAF-33B0-6B7F-846880E7637F}"/>
              </a:ext>
            </a:extLst>
          </p:cNvPr>
          <p:cNvSpPr/>
          <p:nvPr/>
        </p:nvSpPr>
        <p:spPr>
          <a:xfrm>
            <a:off x="1911640" y="2486620"/>
            <a:ext cx="8553450" cy="923330"/>
          </a:xfrm>
          <a:prstGeom prst="rect">
            <a:avLst/>
          </a:prstGeom>
          <a:noFill/>
        </p:spPr>
        <p:txBody>
          <a:bodyPr wrap="square" lIns="91440" tIns="45720" rIns="91440" bIns="45720">
            <a:spAutoFit/>
          </a:bodyPr>
          <a:lstStyle/>
          <a:p>
            <a:pPr algn="ctr"/>
            <a:r>
              <a:rPr lang="ar-IQ" sz="5400" b="1" i="1" dirty="0">
                <a:solidFill>
                  <a:schemeClr val="tx1"/>
                </a:solidFill>
              </a:rPr>
              <a:t>شكرا لأصغائكم </a:t>
            </a:r>
            <a:endParaRPr lang="en-US" sz="5400" b="1" i="1" dirty="0">
              <a:solidFill>
                <a:schemeClr val="tx1"/>
              </a:solidFill>
            </a:endParaRPr>
          </a:p>
        </p:txBody>
      </p:sp>
    </p:spTree>
    <p:extLst>
      <p:ext uri="{BB962C8B-B14F-4D97-AF65-F5344CB8AC3E}">
        <p14:creationId xmlns:p14="http://schemas.microsoft.com/office/powerpoint/2010/main" val="1104089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B189E4-B2D2-B3C9-0EE5-A84A9236EE4C}"/>
              </a:ext>
            </a:extLst>
          </p:cNvPr>
          <p:cNvSpPr txBox="1"/>
          <p:nvPr/>
        </p:nvSpPr>
        <p:spPr>
          <a:xfrm>
            <a:off x="552450" y="536913"/>
            <a:ext cx="11487150" cy="5693866"/>
          </a:xfrm>
          <a:prstGeom prst="rect">
            <a:avLst/>
          </a:prstGeom>
          <a:noFill/>
        </p:spPr>
        <p:txBody>
          <a:bodyPr wrap="square">
            <a:spAutoFit/>
          </a:bodyPr>
          <a:lstStyle/>
          <a:p>
            <a:pPr algn="just" rtl="1"/>
            <a:r>
              <a:rPr lang="ar-IQ" sz="2800" b="1" dirty="0" err="1">
                <a:solidFill>
                  <a:schemeClr val="bg1"/>
                </a:solidFill>
                <a:cs typeface="+mj-cs"/>
              </a:rPr>
              <a:t>بناءا</a:t>
            </a:r>
            <a:r>
              <a:rPr lang="ar-IQ" sz="2800" b="1" dirty="0">
                <a:solidFill>
                  <a:schemeClr val="bg1"/>
                </a:solidFill>
                <a:cs typeface="+mj-cs"/>
              </a:rPr>
              <a:t> على تعليمات رئاسة الجامعة المستنصرية بتسهيل إجراءات الحصول على كتاب شكر وتقدير من السيد رئيس الجامعة المستنصرية المحترم لذا قام قسم الشؤون العلمية</a:t>
            </a:r>
            <a:r>
              <a:rPr lang="en-US" sz="2800" b="1" dirty="0">
                <a:solidFill>
                  <a:schemeClr val="bg1"/>
                </a:solidFill>
                <a:cs typeface="+mj-cs"/>
              </a:rPr>
              <a:t> </a:t>
            </a:r>
            <a:r>
              <a:rPr lang="ar-IQ" sz="2800" b="1" dirty="0">
                <a:solidFill>
                  <a:schemeClr val="bg1"/>
                </a:solidFill>
                <a:cs typeface="+mj-cs"/>
              </a:rPr>
              <a:t>في الجامعة المستنصرية  بإنشاء منصة المستنصرية للنشر العلمي الرصين داخل موقع الجامعة المستنصرية الرسمي وبإمكان تدريسيي الجامعة المستنصرية حصرا من الدخول للمنصة وانشاء حساب لهم وإدخال البحوث التي يراد الحصول على شكر وتقدير إزاء نشرها .</a:t>
            </a:r>
          </a:p>
          <a:p>
            <a:pPr algn="just" rtl="1"/>
            <a:r>
              <a:rPr lang="ar-IQ" sz="2800" b="1" dirty="0">
                <a:solidFill>
                  <a:schemeClr val="bg1"/>
                </a:solidFill>
                <a:cs typeface="+mj-cs"/>
              </a:rPr>
              <a:t>   وبتوجيه من السيد المدير العام المحترم تم ترشيح لجنة الرصانة العلمية </a:t>
            </a:r>
            <a:r>
              <a:rPr lang="ar-IQ" sz="2800" b="1" dirty="0" err="1">
                <a:solidFill>
                  <a:schemeClr val="bg1"/>
                </a:solidFill>
                <a:cs typeface="+mj-cs"/>
              </a:rPr>
              <a:t>ليكونون</a:t>
            </a:r>
            <a:r>
              <a:rPr lang="ar-IQ" sz="2800" b="1" dirty="0">
                <a:solidFill>
                  <a:schemeClr val="bg1"/>
                </a:solidFill>
                <a:cs typeface="+mj-cs"/>
              </a:rPr>
              <a:t> أعضاء ممثلين عن مركزنا .</a:t>
            </a:r>
          </a:p>
          <a:p>
            <a:pPr algn="just" rtl="1"/>
            <a:r>
              <a:rPr lang="ar-IQ" sz="2800" b="1" dirty="0" err="1">
                <a:solidFill>
                  <a:schemeClr val="bg1"/>
                </a:solidFill>
                <a:cs typeface="+mj-cs"/>
              </a:rPr>
              <a:t>د.مائده</a:t>
            </a:r>
            <a:r>
              <a:rPr lang="ar-IQ" sz="2800" b="1" dirty="0">
                <a:solidFill>
                  <a:schemeClr val="bg1"/>
                </a:solidFill>
                <a:cs typeface="+mj-cs"/>
              </a:rPr>
              <a:t> حسين محمد</a:t>
            </a:r>
          </a:p>
          <a:p>
            <a:pPr algn="just" rtl="1"/>
            <a:r>
              <a:rPr lang="ar-IQ" sz="2800" b="1" dirty="0">
                <a:solidFill>
                  <a:schemeClr val="bg1"/>
                </a:solidFill>
                <a:cs typeface="+mj-cs"/>
              </a:rPr>
              <a:t>رئيس لجنة الرصانة العلمية في المركز</a:t>
            </a:r>
          </a:p>
          <a:p>
            <a:pPr algn="just" rtl="1"/>
            <a:r>
              <a:rPr lang="ar-IQ" sz="2800" b="1" dirty="0" err="1">
                <a:solidFill>
                  <a:schemeClr val="bg1"/>
                </a:solidFill>
                <a:cs typeface="+mj-cs"/>
              </a:rPr>
              <a:t>د.نور</a:t>
            </a:r>
            <a:r>
              <a:rPr lang="ar-IQ" sz="2800" b="1" dirty="0">
                <a:solidFill>
                  <a:schemeClr val="bg1"/>
                </a:solidFill>
                <a:cs typeface="+mj-cs"/>
              </a:rPr>
              <a:t> هاشم اسماعيل عضوا</a:t>
            </a:r>
          </a:p>
          <a:p>
            <a:pPr algn="just" rtl="1"/>
            <a:r>
              <a:rPr lang="ar-IQ" sz="2800" b="1" dirty="0">
                <a:solidFill>
                  <a:schemeClr val="bg1"/>
                </a:solidFill>
                <a:cs typeface="+mj-cs"/>
              </a:rPr>
              <a:t>د. الاء سعدي عبود  عضوا</a:t>
            </a:r>
            <a:endParaRPr lang="en-US" sz="2800" b="1" dirty="0">
              <a:solidFill>
                <a:schemeClr val="bg1"/>
              </a:solidFill>
              <a:cs typeface="+mj-cs"/>
            </a:endParaRPr>
          </a:p>
        </p:txBody>
      </p:sp>
    </p:spTree>
    <p:extLst>
      <p:ext uri="{BB962C8B-B14F-4D97-AF65-F5344CB8AC3E}">
        <p14:creationId xmlns:p14="http://schemas.microsoft.com/office/powerpoint/2010/main" val="3132198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FE1CA3-AFF1-9ECD-4EE5-CDCD4ED0F770}"/>
              </a:ext>
            </a:extLst>
          </p:cNvPr>
          <p:cNvPicPr>
            <a:picLocks noChangeAspect="1"/>
          </p:cNvPicPr>
          <p:nvPr/>
        </p:nvPicPr>
        <p:blipFill>
          <a:blip r:embed="rId2"/>
          <a:stretch>
            <a:fillRect/>
          </a:stretch>
        </p:blipFill>
        <p:spPr>
          <a:xfrm>
            <a:off x="85724" y="0"/>
            <a:ext cx="12201525" cy="6858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629804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17CB1A-A1D5-5B01-1440-2CCBC6ED3740}"/>
              </a:ext>
            </a:extLst>
          </p:cNvPr>
          <p:cNvSpPr txBox="1"/>
          <p:nvPr/>
        </p:nvSpPr>
        <p:spPr>
          <a:xfrm>
            <a:off x="390525" y="773490"/>
            <a:ext cx="11201400" cy="5693866"/>
          </a:xfrm>
          <a:prstGeom prst="rect">
            <a:avLst/>
          </a:prstGeom>
          <a:noFill/>
        </p:spPr>
        <p:txBody>
          <a:bodyPr wrap="square">
            <a:spAutoFit/>
          </a:bodyPr>
          <a:lstStyle/>
          <a:p>
            <a:pPr algn="just" rtl="1"/>
            <a:r>
              <a:rPr lang="ar-IQ" sz="2800" b="1" dirty="0">
                <a:solidFill>
                  <a:schemeClr val="bg1"/>
                </a:solidFill>
                <a:cs typeface="+mj-cs"/>
              </a:rPr>
              <a:t>شروط اعتماد البحوث لغرض قبولها للحصول على كتاب شكر وتقدير ( </a:t>
            </a:r>
            <a:r>
              <a:rPr lang="ar-IQ" sz="2800" b="1" dirty="0" err="1">
                <a:solidFill>
                  <a:schemeClr val="bg1"/>
                </a:solidFill>
                <a:cs typeface="+mj-cs"/>
              </a:rPr>
              <a:t>لايتم</a:t>
            </a:r>
            <a:r>
              <a:rPr lang="ar-IQ" sz="2800" b="1" dirty="0">
                <a:solidFill>
                  <a:schemeClr val="bg1"/>
                </a:solidFill>
                <a:cs typeface="+mj-cs"/>
              </a:rPr>
              <a:t> اعتماد البحث في حال اخلاله بإحدى الشروط) : </a:t>
            </a:r>
          </a:p>
          <a:p>
            <a:pPr algn="just" rtl="1"/>
            <a:endParaRPr lang="ar-IQ" sz="2800" b="1" dirty="0">
              <a:solidFill>
                <a:schemeClr val="bg1"/>
              </a:solidFill>
              <a:cs typeface="+mj-cs"/>
            </a:endParaRPr>
          </a:p>
          <a:p>
            <a:pPr algn="just" rtl="1"/>
            <a:r>
              <a:rPr lang="ar-IQ" sz="2800" b="1" dirty="0">
                <a:solidFill>
                  <a:schemeClr val="bg1"/>
                </a:solidFill>
                <a:cs typeface="+mj-cs"/>
              </a:rPr>
              <a:t>.  يتم اعلام المركز من خلال تقديم طلب إلى السيد المدير العام ومهمش عليه من قبل السيد رئيس القسم. </a:t>
            </a:r>
          </a:p>
          <a:p>
            <a:pPr algn="just" rtl="1"/>
            <a:r>
              <a:rPr lang="ar-IQ" sz="2800" b="1" dirty="0">
                <a:solidFill>
                  <a:schemeClr val="bg1"/>
                </a:solidFill>
                <a:cs typeface="+mj-cs"/>
              </a:rPr>
              <a:t>.  يجب انشاء حساب خاص للباحث يكون المعتمد للتقديم ولمتابعة كتب الشكر الخاص ببحوثه لحين الحصول على كتاب شكر.</a:t>
            </a:r>
          </a:p>
          <a:p>
            <a:pPr algn="just" rtl="1"/>
            <a:r>
              <a:rPr lang="ar-IQ" sz="2800" b="1" dirty="0">
                <a:solidFill>
                  <a:schemeClr val="bg1"/>
                </a:solidFill>
                <a:cs typeface="+mj-cs"/>
              </a:rPr>
              <a:t>- يتم اعتماد البحوث المنشورة في مستوعبات </a:t>
            </a:r>
            <a:r>
              <a:rPr lang="ar-IQ" sz="2800" b="1" dirty="0" err="1">
                <a:solidFill>
                  <a:schemeClr val="bg1"/>
                </a:solidFill>
                <a:cs typeface="+mj-cs"/>
              </a:rPr>
              <a:t>سكوبس</a:t>
            </a:r>
            <a:r>
              <a:rPr lang="ar-IQ" sz="2800" b="1" dirty="0">
                <a:solidFill>
                  <a:schemeClr val="bg1"/>
                </a:solidFill>
                <a:cs typeface="+mj-cs"/>
              </a:rPr>
              <a:t> </a:t>
            </a:r>
            <a:r>
              <a:rPr lang="ar-IQ" sz="2800" b="1" dirty="0" err="1">
                <a:solidFill>
                  <a:schemeClr val="bg1"/>
                </a:solidFill>
                <a:cs typeface="+mj-cs"/>
              </a:rPr>
              <a:t>وكلاريفيت</a:t>
            </a:r>
            <a:r>
              <a:rPr lang="ar-IQ" sz="2800" b="1" dirty="0">
                <a:solidFill>
                  <a:schemeClr val="bg1"/>
                </a:solidFill>
                <a:cs typeface="+mj-cs"/>
              </a:rPr>
              <a:t> فقط .</a:t>
            </a:r>
          </a:p>
          <a:p>
            <a:pPr algn="just" rtl="1"/>
            <a:r>
              <a:rPr lang="ar-IQ" sz="2800" b="1" dirty="0">
                <a:solidFill>
                  <a:schemeClr val="bg1"/>
                </a:solidFill>
                <a:cs typeface="+mj-cs"/>
              </a:rPr>
              <a:t>- يتم اعتماد الاسم الاول والثاني والثالث من أساتذة الجامعة المستنصرية حصرا للحصول على كتاب شكر وتقدير.</a:t>
            </a:r>
          </a:p>
          <a:p>
            <a:pPr algn="just" rtl="1"/>
            <a:r>
              <a:rPr lang="ar-IQ" sz="2800" b="1" dirty="0">
                <a:solidFill>
                  <a:schemeClr val="bg1"/>
                </a:solidFill>
                <a:cs typeface="+mj-cs"/>
              </a:rPr>
              <a:t>- لابد أن تكون البحوث نازلة في حساب التدريسي في </a:t>
            </a:r>
            <a:r>
              <a:rPr lang="ar-IQ" sz="2800" b="1" dirty="0" err="1">
                <a:solidFill>
                  <a:schemeClr val="bg1"/>
                </a:solidFill>
                <a:cs typeface="+mj-cs"/>
              </a:rPr>
              <a:t>سكوبس</a:t>
            </a:r>
            <a:r>
              <a:rPr lang="ar-IQ" sz="2800" b="1" dirty="0">
                <a:solidFill>
                  <a:schemeClr val="bg1"/>
                </a:solidFill>
                <a:cs typeface="+mj-cs"/>
              </a:rPr>
              <a:t> أو </a:t>
            </a:r>
            <a:r>
              <a:rPr lang="ar-IQ" sz="2800" b="1" dirty="0" err="1">
                <a:solidFill>
                  <a:schemeClr val="bg1"/>
                </a:solidFill>
                <a:cs typeface="+mj-cs"/>
              </a:rPr>
              <a:t>كلاريفيت</a:t>
            </a:r>
            <a:r>
              <a:rPr lang="ar-IQ" sz="2800" b="1" dirty="0">
                <a:solidFill>
                  <a:schemeClr val="bg1"/>
                </a:solidFill>
                <a:cs typeface="+mj-cs"/>
              </a:rPr>
              <a:t> ونازله في </a:t>
            </a:r>
            <a:r>
              <a:rPr lang="ar-IQ" sz="2800" b="1" dirty="0" err="1">
                <a:solidFill>
                  <a:schemeClr val="bg1"/>
                </a:solidFill>
                <a:cs typeface="+mj-cs"/>
              </a:rPr>
              <a:t>كوكل</a:t>
            </a:r>
            <a:r>
              <a:rPr lang="ar-IQ" sz="2800" b="1" dirty="0">
                <a:solidFill>
                  <a:schemeClr val="bg1"/>
                </a:solidFill>
                <a:cs typeface="+mj-cs"/>
              </a:rPr>
              <a:t> </a:t>
            </a:r>
            <a:r>
              <a:rPr lang="ar-IQ" sz="2800" b="1" dirty="0" err="1">
                <a:solidFill>
                  <a:schemeClr val="bg1"/>
                </a:solidFill>
                <a:cs typeface="+mj-cs"/>
              </a:rPr>
              <a:t>سكولر</a:t>
            </a:r>
            <a:r>
              <a:rPr lang="ar-IQ" sz="2800" b="1" dirty="0">
                <a:solidFill>
                  <a:schemeClr val="bg1"/>
                </a:solidFill>
                <a:cs typeface="+mj-cs"/>
              </a:rPr>
              <a:t> و </a:t>
            </a:r>
            <a:r>
              <a:rPr lang="ar-IQ" sz="2800" b="1" dirty="0" err="1">
                <a:solidFill>
                  <a:schemeClr val="bg1"/>
                </a:solidFill>
                <a:cs typeface="+mj-cs"/>
              </a:rPr>
              <a:t>اورسيد</a:t>
            </a:r>
            <a:r>
              <a:rPr lang="ar-IQ" sz="2800" b="1" dirty="0">
                <a:solidFill>
                  <a:schemeClr val="bg1"/>
                </a:solidFill>
                <a:cs typeface="+mj-cs"/>
              </a:rPr>
              <a:t>.</a:t>
            </a:r>
            <a:endParaRPr lang="en-US" sz="2800" b="1" dirty="0">
              <a:solidFill>
                <a:schemeClr val="bg1"/>
              </a:solidFill>
              <a:cs typeface="+mj-cs"/>
            </a:endParaRPr>
          </a:p>
        </p:txBody>
      </p:sp>
    </p:spTree>
    <p:extLst>
      <p:ext uri="{BB962C8B-B14F-4D97-AF65-F5344CB8AC3E}">
        <p14:creationId xmlns:p14="http://schemas.microsoft.com/office/powerpoint/2010/main" val="2919881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F14C0A-FCAB-0128-B13D-9518BFC6F0BA}"/>
              </a:ext>
            </a:extLst>
          </p:cNvPr>
          <p:cNvSpPr txBox="1"/>
          <p:nvPr/>
        </p:nvSpPr>
        <p:spPr>
          <a:xfrm>
            <a:off x="295275" y="730240"/>
            <a:ext cx="11601450" cy="5693866"/>
          </a:xfrm>
          <a:prstGeom prst="rect">
            <a:avLst/>
          </a:prstGeom>
          <a:noFill/>
        </p:spPr>
        <p:txBody>
          <a:bodyPr wrap="square">
            <a:spAutoFit/>
          </a:bodyPr>
          <a:lstStyle/>
          <a:p>
            <a:pPr algn="just" rtl="1"/>
            <a:r>
              <a:rPr lang="ar-IQ" sz="2800" dirty="0">
                <a:solidFill>
                  <a:schemeClr val="bg1"/>
                </a:solidFill>
                <a:cs typeface="+mj-cs"/>
              </a:rPr>
              <a:t>يتم اعتماد البحوث </a:t>
            </a:r>
            <a:r>
              <a:rPr lang="ar-IQ" sz="2800" dirty="0" err="1">
                <a:solidFill>
                  <a:schemeClr val="bg1"/>
                </a:solidFill>
                <a:cs typeface="+mj-cs"/>
              </a:rPr>
              <a:t>ابتداءا</a:t>
            </a:r>
            <a:r>
              <a:rPr lang="ar-IQ" sz="2800" dirty="0">
                <a:solidFill>
                  <a:schemeClr val="bg1"/>
                </a:solidFill>
                <a:cs typeface="+mj-cs"/>
              </a:rPr>
              <a:t> من عام ٢٠٢٣ ولا يتم اعتماد البحوث المنشورة قبل هذا التاريخ.</a:t>
            </a:r>
          </a:p>
          <a:p>
            <a:pPr algn="just" rtl="1"/>
            <a:r>
              <a:rPr lang="ar-IQ" sz="2800" dirty="0">
                <a:solidFill>
                  <a:schemeClr val="bg1"/>
                </a:solidFill>
                <a:cs typeface="+mj-cs"/>
              </a:rPr>
              <a:t>- لا يوجد عدد معين للبحوث المنشورة الداخلة ( بالإمكان ادخال عدد غير محدود) .</a:t>
            </a:r>
          </a:p>
          <a:p>
            <a:pPr algn="just" rtl="1"/>
            <a:r>
              <a:rPr lang="ar-IQ" sz="2800" dirty="0">
                <a:solidFill>
                  <a:schemeClr val="bg1"/>
                </a:solidFill>
                <a:cs typeface="+mj-cs"/>
              </a:rPr>
              <a:t>- يجب أن يعتمد الاسم الرسمي للجامعة المستنصرية وحسب أعمامه السابق المرفق بهذا الاعلان والذي يذكر في جهة انتساب التدريسي في البحث المنشور ولا يعتمد البحث الغير مكتوب به جهة الانتساب للجامعة المستنصرية.</a:t>
            </a:r>
          </a:p>
          <a:p>
            <a:pPr algn="just" rtl="1"/>
            <a:r>
              <a:rPr lang="ar-IQ" sz="2800" dirty="0">
                <a:solidFill>
                  <a:schemeClr val="bg1"/>
                </a:solidFill>
                <a:cs typeface="+mj-cs"/>
              </a:rPr>
              <a:t>- يفضل أن يكتب شكر وتقدير للجامعة المستنصرية داخل متن البحث المنشور وحسب أعمامه السابق المرفق بهذا الاعلان. </a:t>
            </a:r>
          </a:p>
          <a:p>
            <a:pPr algn="just" rtl="1"/>
            <a:r>
              <a:rPr lang="ar-IQ" sz="2800" b="1" dirty="0">
                <a:solidFill>
                  <a:schemeClr val="bg1"/>
                </a:solidFill>
                <a:cs typeface="+mj-cs"/>
              </a:rPr>
              <a:t>- بالنسبة للأساتذة المتعينين الجدد لا يتم اعتماد بحوثهم قبل تاريخ تعيينهم في الجامعة ويتم اعتماد بحوثهم المكتوب بها جهة الانتساب للجامعة المستنصرية فقط وتنطبق عليها جميع الشروط في هذا الاعلان.</a:t>
            </a:r>
            <a:endParaRPr lang="en-US" sz="2800" b="1" dirty="0">
              <a:solidFill>
                <a:schemeClr val="bg1"/>
              </a:solidFill>
              <a:cs typeface="+mj-cs"/>
            </a:endParaRPr>
          </a:p>
        </p:txBody>
      </p:sp>
    </p:spTree>
    <p:extLst>
      <p:ext uri="{BB962C8B-B14F-4D97-AF65-F5344CB8AC3E}">
        <p14:creationId xmlns:p14="http://schemas.microsoft.com/office/powerpoint/2010/main" val="3461319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E9A255-C74A-CB7C-A01F-ACCF249BE5FC}"/>
              </a:ext>
            </a:extLst>
          </p:cNvPr>
          <p:cNvSpPr txBox="1"/>
          <p:nvPr/>
        </p:nvSpPr>
        <p:spPr>
          <a:xfrm>
            <a:off x="0" y="318344"/>
            <a:ext cx="11753850" cy="6370975"/>
          </a:xfrm>
          <a:prstGeom prst="rect">
            <a:avLst/>
          </a:prstGeom>
          <a:noFill/>
        </p:spPr>
        <p:txBody>
          <a:bodyPr wrap="square">
            <a:spAutoFit/>
          </a:bodyPr>
          <a:lstStyle/>
          <a:p>
            <a:pPr algn="just" rtl="1"/>
            <a:r>
              <a:rPr lang="ar-IQ" sz="2400" b="1" dirty="0">
                <a:solidFill>
                  <a:schemeClr val="bg1"/>
                </a:solidFill>
              </a:rPr>
              <a:t>- بعد إكمال ادخال بيانات البحوث من قبل التدريسي يقوم بأعلام السيد رئيس القسم التابع له التدريسي ليقوم السيد رئيس القسم بالاطلاع والتصديق وذلك من خلال </a:t>
            </a:r>
            <a:r>
              <a:rPr lang="ar-IQ" sz="2400" b="1" dirty="0" err="1">
                <a:solidFill>
                  <a:schemeClr val="bg1"/>
                </a:solidFill>
              </a:rPr>
              <a:t>يوزرنيم</a:t>
            </a:r>
            <a:r>
              <a:rPr lang="ar-IQ" sz="2400" b="1" dirty="0">
                <a:solidFill>
                  <a:schemeClr val="bg1"/>
                </a:solidFill>
              </a:rPr>
              <a:t> </a:t>
            </a:r>
            <a:r>
              <a:rPr lang="ar-IQ" sz="2400" b="1" dirty="0" err="1">
                <a:solidFill>
                  <a:schemeClr val="bg1"/>
                </a:solidFill>
              </a:rPr>
              <a:t>وباسوورد</a:t>
            </a:r>
            <a:r>
              <a:rPr lang="ar-IQ" sz="2400" b="1" dirty="0">
                <a:solidFill>
                  <a:schemeClr val="bg1"/>
                </a:solidFill>
              </a:rPr>
              <a:t> يعطى للسيد رئيس القسم ومن خلاله يتم الاطلاع وتبليغ التدريسي </a:t>
            </a:r>
            <a:r>
              <a:rPr lang="ar-IQ" sz="2400" b="1" dirty="0" err="1">
                <a:solidFill>
                  <a:schemeClr val="bg1"/>
                </a:solidFill>
              </a:rPr>
              <a:t>بالنقوصات</a:t>
            </a:r>
            <a:r>
              <a:rPr lang="ar-IQ" sz="2400" b="1" dirty="0">
                <a:solidFill>
                  <a:schemeClr val="bg1"/>
                </a:solidFill>
              </a:rPr>
              <a:t> والمصادقة في حالة اكمال جميع الشروط المكتوبة في هذا الاعلان واخيرا الموافقة على إحالة البحث الى لجنة الرصانة في المركز. </a:t>
            </a:r>
          </a:p>
          <a:p>
            <a:pPr algn="just" rtl="1"/>
            <a:r>
              <a:rPr lang="ar-IQ" sz="2400" b="1" dirty="0">
                <a:solidFill>
                  <a:schemeClr val="bg1"/>
                </a:solidFill>
              </a:rPr>
              <a:t>- بعدها تقوم لجنة الرصانة العلمية في المركز بمتابعة وتدقيق جميع الطلبات من كل الأقسام والوحدات العلمية للمركز وهي كالتالي: </a:t>
            </a:r>
          </a:p>
          <a:p>
            <a:pPr algn="just" rtl="1"/>
            <a:r>
              <a:rPr lang="ar-IQ" sz="2400" b="1" dirty="0">
                <a:solidFill>
                  <a:schemeClr val="bg1"/>
                </a:solidFill>
              </a:rPr>
              <a:t>-مكتب السيد المدير العام والتدريسيين التابعين له</a:t>
            </a:r>
          </a:p>
          <a:p>
            <a:pPr algn="just" rtl="1"/>
            <a:r>
              <a:rPr lang="ar-IQ" sz="2400" b="1" dirty="0">
                <a:solidFill>
                  <a:schemeClr val="bg1"/>
                </a:solidFill>
              </a:rPr>
              <a:t>-مكتب السيد المعاون والتدريسيين التابعين له </a:t>
            </a:r>
          </a:p>
          <a:p>
            <a:pPr algn="just" rtl="1"/>
            <a:r>
              <a:rPr lang="ar-IQ" sz="2400" b="1" dirty="0">
                <a:solidFill>
                  <a:schemeClr val="bg1"/>
                </a:solidFill>
              </a:rPr>
              <a:t>-قسم العلاج التجريبي </a:t>
            </a:r>
          </a:p>
          <a:p>
            <a:pPr algn="just" rtl="1"/>
            <a:r>
              <a:rPr lang="ar-IQ" sz="2400" b="1" dirty="0">
                <a:solidFill>
                  <a:schemeClr val="bg1"/>
                </a:solidFill>
              </a:rPr>
              <a:t>-قسم بحوث السرطان </a:t>
            </a:r>
          </a:p>
          <a:p>
            <a:pPr algn="just" rtl="1"/>
            <a:r>
              <a:rPr lang="ar-IQ" sz="2400" b="1" dirty="0">
                <a:solidFill>
                  <a:schemeClr val="bg1"/>
                </a:solidFill>
              </a:rPr>
              <a:t>-قسم الوراثة الطبية</a:t>
            </a:r>
          </a:p>
          <a:p>
            <a:pPr algn="just" rtl="1"/>
            <a:r>
              <a:rPr lang="ar-IQ" sz="2400" b="1" dirty="0">
                <a:solidFill>
                  <a:schemeClr val="bg1"/>
                </a:solidFill>
              </a:rPr>
              <a:t>-قسم الاحياء الجزيئي </a:t>
            </a:r>
          </a:p>
          <a:p>
            <a:pPr algn="just" rtl="1"/>
            <a:r>
              <a:rPr lang="ar-IQ" sz="2400" b="1" dirty="0">
                <a:solidFill>
                  <a:schemeClr val="bg1"/>
                </a:solidFill>
              </a:rPr>
              <a:t>-قسم الإدارية والمالية </a:t>
            </a:r>
          </a:p>
          <a:p>
            <a:pPr algn="just" rtl="1"/>
            <a:r>
              <a:rPr lang="ar-IQ" sz="2400" b="1" dirty="0">
                <a:solidFill>
                  <a:schemeClr val="bg1"/>
                </a:solidFill>
              </a:rPr>
              <a:t>وذلك من خلال </a:t>
            </a:r>
            <a:r>
              <a:rPr lang="ar-IQ" sz="2400" b="1" dirty="0" err="1">
                <a:solidFill>
                  <a:schemeClr val="bg1"/>
                </a:solidFill>
              </a:rPr>
              <a:t>يوزرنيم</a:t>
            </a:r>
            <a:r>
              <a:rPr lang="ar-IQ" sz="2400" b="1" dirty="0">
                <a:solidFill>
                  <a:schemeClr val="bg1"/>
                </a:solidFill>
              </a:rPr>
              <a:t> </a:t>
            </a:r>
            <a:r>
              <a:rPr lang="ar-IQ" sz="2400" b="1" dirty="0" err="1">
                <a:solidFill>
                  <a:schemeClr val="bg1"/>
                </a:solidFill>
              </a:rPr>
              <a:t>وباسوورد</a:t>
            </a:r>
            <a:r>
              <a:rPr lang="ar-IQ" sz="2400" b="1" dirty="0">
                <a:solidFill>
                  <a:schemeClr val="bg1"/>
                </a:solidFill>
              </a:rPr>
              <a:t> خاص باللجنة وبعدها الموافقة على الارسال إلى قسم الشؤون العلمية في الجامعة المستنصرية التي بدورها تطلب كتاب شكر وتقدير للتدريسي عن البحث المرسل.</a:t>
            </a:r>
          </a:p>
        </p:txBody>
      </p:sp>
    </p:spTree>
    <p:extLst>
      <p:ext uri="{BB962C8B-B14F-4D97-AF65-F5344CB8AC3E}">
        <p14:creationId xmlns:p14="http://schemas.microsoft.com/office/powerpoint/2010/main" val="829929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A0E58E97-EC19-636F-422E-333155224CB8}"/>
              </a:ext>
            </a:extLst>
          </p:cNvPr>
          <p:cNvSpPr/>
          <p:nvPr/>
        </p:nvSpPr>
        <p:spPr>
          <a:xfrm>
            <a:off x="869575" y="519953"/>
            <a:ext cx="10802471" cy="5181600"/>
          </a:xfrm>
          <a:prstGeom prst="round2Diag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rtl="1"/>
            <a:r>
              <a:rPr lang="ar-IQ" sz="3200" dirty="0">
                <a:latin typeface="Times New Roman" panose="02020603050405020304" pitchFamily="18" charset="0"/>
                <a:cs typeface="Times New Roman" panose="02020603050405020304" pitchFamily="18" charset="0"/>
              </a:rPr>
              <a:t>بعدها يقوم قسم الشؤون العلمية في الجامعة المستنصرية بفحص الطلبات الخاصة في المركز والتصديق عليها في حال اكمالها المتطلبات .</a:t>
            </a:r>
          </a:p>
          <a:p>
            <a:pPr algn="just" rtl="1"/>
            <a:r>
              <a:rPr lang="ar-IQ" sz="3200" dirty="0">
                <a:latin typeface="Times New Roman" panose="02020603050405020304" pitchFamily="18" charset="0"/>
                <a:cs typeface="Times New Roman" panose="02020603050405020304" pitchFamily="18" charset="0"/>
              </a:rPr>
              <a:t>يتم اعلام التدريسي وعضو لجنة الرصانة بالموافقة على الطلب وتحويله الى قسم الإدارية والمالية لغرض استحصال كتاب الشكر والتقدير من السيد رئيس الجامعة والذي يسلم للمركز ورقيا  .</a:t>
            </a:r>
          </a:p>
          <a:p>
            <a:pPr algn="ctr"/>
            <a:endParaRPr lang="en-US" dirty="0"/>
          </a:p>
        </p:txBody>
      </p:sp>
    </p:spTree>
    <p:extLst>
      <p:ext uri="{BB962C8B-B14F-4D97-AF65-F5344CB8AC3E}">
        <p14:creationId xmlns:p14="http://schemas.microsoft.com/office/powerpoint/2010/main" val="893880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FB233E-F4E5-8697-4C7A-53F3A0848E4C}"/>
              </a:ext>
            </a:extLst>
          </p:cNvPr>
          <p:cNvSpPr txBox="1"/>
          <p:nvPr/>
        </p:nvSpPr>
        <p:spPr>
          <a:xfrm>
            <a:off x="666751" y="2248585"/>
            <a:ext cx="11210924" cy="369332"/>
          </a:xfrm>
          <a:prstGeom prst="rect">
            <a:avLst/>
          </a:prstGeom>
          <a:noFill/>
        </p:spPr>
        <p:txBody>
          <a:bodyPr wrap="square">
            <a:spAutoFit/>
          </a:bodyPr>
          <a:lstStyle/>
          <a:p>
            <a:r>
              <a:rPr lang="en-US" dirty="0">
                <a:hlinkClick r:id="rId2"/>
              </a:rPr>
              <a:t>https://thanksys.uomustansiriyah.edu.iq/apex/r/thanks/thanks127178/login?session=2625882825774</a:t>
            </a:r>
            <a:r>
              <a:rPr lang="ar-IQ" dirty="0"/>
              <a:t> </a:t>
            </a:r>
            <a:endParaRPr lang="en-US" dirty="0"/>
          </a:p>
        </p:txBody>
      </p:sp>
      <p:sp>
        <p:nvSpPr>
          <p:cNvPr id="2" name="TextBox 1">
            <a:extLst>
              <a:ext uri="{FF2B5EF4-FFF2-40B4-BE49-F238E27FC236}">
                <a16:creationId xmlns:a16="http://schemas.microsoft.com/office/drawing/2014/main" id="{A154D3AA-9F37-F343-6F33-59EBB688F5A5}"/>
              </a:ext>
            </a:extLst>
          </p:cNvPr>
          <p:cNvSpPr txBox="1"/>
          <p:nvPr/>
        </p:nvSpPr>
        <p:spPr>
          <a:xfrm>
            <a:off x="666751" y="723900"/>
            <a:ext cx="10858500" cy="461665"/>
          </a:xfrm>
          <a:prstGeom prst="rect">
            <a:avLst/>
          </a:prstGeom>
          <a:noFill/>
        </p:spPr>
        <p:txBody>
          <a:bodyPr wrap="square" rtlCol="0">
            <a:spAutoFit/>
          </a:bodyPr>
          <a:lstStyle/>
          <a:p>
            <a:pPr algn="ctr"/>
            <a:r>
              <a:rPr lang="ar-IQ" sz="2400" b="1" dirty="0"/>
              <a:t>رابط المنصة </a:t>
            </a:r>
            <a:endParaRPr lang="en-US" sz="2400" b="1" dirty="0"/>
          </a:p>
        </p:txBody>
      </p:sp>
    </p:spTree>
    <p:extLst>
      <p:ext uri="{BB962C8B-B14F-4D97-AF65-F5344CB8AC3E}">
        <p14:creationId xmlns:p14="http://schemas.microsoft.com/office/powerpoint/2010/main" val="512714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C2D089-A8EF-A4C2-8CF9-8C5EA3EFDA35}"/>
              </a:ext>
            </a:extLst>
          </p:cNvPr>
          <p:cNvPicPr>
            <a:picLocks noChangeAspect="1"/>
          </p:cNvPicPr>
          <p:nvPr/>
        </p:nvPicPr>
        <p:blipFill>
          <a:blip r:embed="rId2"/>
          <a:stretch>
            <a:fillRect/>
          </a:stretch>
        </p:blipFill>
        <p:spPr>
          <a:xfrm>
            <a:off x="95251" y="0"/>
            <a:ext cx="11858624" cy="6858000"/>
          </a:xfrm>
          <a:prstGeom prst="rect">
            <a:avLst/>
          </a:prstGeom>
        </p:spPr>
      </p:pic>
    </p:spTree>
    <p:extLst>
      <p:ext uri="{BB962C8B-B14F-4D97-AF65-F5344CB8AC3E}">
        <p14:creationId xmlns:p14="http://schemas.microsoft.com/office/powerpoint/2010/main" val="3370053616"/>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218</TotalTime>
  <Words>650</Words>
  <Application>Microsoft Office PowerPoint</Application>
  <PresentationFormat>Widescreen</PresentationFormat>
  <Paragraphs>45</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Century Gothic</vt:lpstr>
      <vt:lpstr>Times New Roman</vt:lpstr>
      <vt:lpstr>Wingdings 3</vt:lpstr>
      <vt:lpstr>Slice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harith sami</dc:creator>
  <cp:lastModifiedBy>harith sami</cp:lastModifiedBy>
  <cp:revision>4</cp:revision>
  <dcterms:created xsi:type="dcterms:W3CDTF">2024-11-25T10:16:14Z</dcterms:created>
  <dcterms:modified xsi:type="dcterms:W3CDTF">2024-12-02T07:58:58Z</dcterms:modified>
</cp:coreProperties>
</file>