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7" r:id="rId4"/>
    <p:sldId id="268" r:id="rId5"/>
    <p:sldId id="270" r:id="rId6"/>
    <p:sldId id="271" r:id="rId7"/>
    <p:sldId id="272" r:id="rId8"/>
    <p:sldId id="273" r:id="rId9"/>
    <p:sldId id="274" r:id="rId10"/>
    <p:sldId id="279" r:id="rId11"/>
    <p:sldId id="267" r:id="rId12"/>
    <p:sldId id="257" r:id="rId13"/>
    <p:sldId id="260" r:id="rId14"/>
    <p:sldId id="276" r:id="rId15"/>
    <p:sldId id="261" r:id="rId16"/>
    <p:sldId id="262" r:id="rId17"/>
    <p:sldId id="278" r:id="rId18"/>
    <p:sldId id="26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E163F-9856-4335-8700-750E623FE402}" v="11" dt="2024-05-30T10:34:55.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60"/>
  </p:normalViewPr>
  <p:slideViewPr>
    <p:cSldViewPr snapToGrid="0">
      <p:cViewPr varScale="1">
        <p:scale>
          <a:sx n="63" d="100"/>
          <a:sy n="63" d="100"/>
        </p:scale>
        <p:origin x="8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th sami" userId="9a5a20eaf1ac7a89" providerId="LiveId" clId="{87AE163F-9856-4335-8700-750E623FE402}"/>
    <pc:docChg chg="custSel addSld modSld">
      <pc:chgData name="harith sami" userId="9a5a20eaf1ac7a89" providerId="LiveId" clId="{87AE163F-9856-4335-8700-750E623FE402}" dt="2024-05-30T11:07:43.510" v="306" actId="1440"/>
      <pc:docMkLst>
        <pc:docMk/>
      </pc:docMkLst>
      <pc:sldChg chg="modSp mod">
        <pc:chgData name="harith sami" userId="9a5a20eaf1ac7a89" providerId="LiveId" clId="{87AE163F-9856-4335-8700-750E623FE402}" dt="2024-05-30T11:05:11.876" v="300" actId="20577"/>
        <pc:sldMkLst>
          <pc:docMk/>
          <pc:sldMk cId="325906812" sldId="261"/>
        </pc:sldMkLst>
        <pc:spChg chg="mod">
          <ac:chgData name="harith sami" userId="9a5a20eaf1ac7a89" providerId="LiveId" clId="{87AE163F-9856-4335-8700-750E623FE402}" dt="2024-05-30T11:05:11.876" v="300" actId="20577"/>
          <ac:spMkLst>
            <pc:docMk/>
            <pc:sldMk cId="325906812" sldId="261"/>
            <ac:spMk id="3" creationId="{FE63E24F-5AD1-4089-6FD0-703CD9B2590A}"/>
          </ac:spMkLst>
        </pc:spChg>
      </pc:sldChg>
      <pc:sldChg chg="modSp mod">
        <pc:chgData name="harith sami" userId="9a5a20eaf1ac7a89" providerId="LiveId" clId="{87AE163F-9856-4335-8700-750E623FE402}" dt="2024-05-30T10:59:44.224" v="190" actId="20577"/>
        <pc:sldMkLst>
          <pc:docMk/>
          <pc:sldMk cId="1174188428" sldId="270"/>
        </pc:sldMkLst>
        <pc:spChg chg="mod">
          <ac:chgData name="harith sami" userId="9a5a20eaf1ac7a89" providerId="LiveId" clId="{87AE163F-9856-4335-8700-750E623FE402}" dt="2024-05-30T10:59:44.224" v="190" actId="20577"/>
          <ac:spMkLst>
            <pc:docMk/>
            <pc:sldMk cId="1174188428" sldId="270"/>
            <ac:spMk id="3" creationId="{9DB0437E-35EA-481D-EFC8-0CD6E3C7037E}"/>
          </ac:spMkLst>
        </pc:spChg>
      </pc:sldChg>
      <pc:sldChg chg="addSp modSp mod">
        <pc:chgData name="harith sami" userId="9a5a20eaf1ac7a89" providerId="LiveId" clId="{87AE163F-9856-4335-8700-750E623FE402}" dt="2024-05-30T11:07:43.510" v="306" actId="1440"/>
        <pc:sldMkLst>
          <pc:docMk/>
          <pc:sldMk cId="1370974692" sldId="271"/>
        </pc:sldMkLst>
        <pc:picChg chg="add mod">
          <ac:chgData name="harith sami" userId="9a5a20eaf1ac7a89" providerId="LiveId" clId="{87AE163F-9856-4335-8700-750E623FE402}" dt="2024-05-30T11:07:43.510" v="306" actId="1440"/>
          <ac:picMkLst>
            <pc:docMk/>
            <pc:sldMk cId="1370974692" sldId="271"/>
            <ac:picMk id="4" creationId="{D86660EA-C9B2-B360-F389-05CDA1F17C18}"/>
          </ac:picMkLst>
        </pc:picChg>
      </pc:sldChg>
      <pc:sldChg chg="addSp modSp new mod">
        <pc:chgData name="harith sami" userId="9a5a20eaf1ac7a89" providerId="LiveId" clId="{87AE163F-9856-4335-8700-750E623FE402}" dt="2024-05-30T11:01:56.684" v="214" actId="20577"/>
        <pc:sldMkLst>
          <pc:docMk/>
          <pc:sldMk cId="3618585770" sldId="277"/>
        </pc:sldMkLst>
        <pc:spChg chg="add mod">
          <ac:chgData name="harith sami" userId="9a5a20eaf1ac7a89" providerId="LiveId" clId="{87AE163F-9856-4335-8700-750E623FE402}" dt="2024-05-30T11:01:56.684" v="214" actId="20577"/>
          <ac:spMkLst>
            <pc:docMk/>
            <pc:sldMk cId="3618585770" sldId="277"/>
            <ac:spMk id="3" creationId="{667E9E16-A573-8BCE-B0BD-495E9CFAE603}"/>
          </ac:spMkLst>
        </pc:spChg>
        <pc:picChg chg="add mod">
          <ac:chgData name="harith sami" userId="9a5a20eaf1ac7a89" providerId="LiveId" clId="{87AE163F-9856-4335-8700-750E623FE402}" dt="2024-05-30T10:34:55.556" v="30" actId="1440"/>
          <ac:picMkLst>
            <pc:docMk/>
            <pc:sldMk cId="3618585770" sldId="277"/>
            <ac:picMk id="1026" creationId="{3F0AC7F3-931A-C78A-13FF-6C2A60CDF49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4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91B873F-9177-4408-ADB5-B9220CF0E258}" type="datetimeFigureOut">
              <a:rPr lang="en-US" smtClean="0"/>
              <a:t>2024-06-04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85914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15440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11243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2876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2342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80441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11283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53202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85284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B873F-9177-4408-ADB5-B9220CF0E258}" type="datetimeFigureOut">
              <a:rPr lang="en-US" smtClean="0"/>
              <a:t>2024-06-04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8480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1B873F-9177-4408-ADB5-B9220CF0E258}" type="datetimeFigureOut">
              <a:rPr lang="en-US" smtClean="0"/>
              <a:t>2024-06-04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8079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1B873F-9177-4408-ADB5-B9220CF0E258}" type="datetimeFigureOut">
              <a:rPr lang="en-US" smtClean="0"/>
              <a:t>2024-06-04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421068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1B873F-9177-4408-ADB5-B9220CF0E258}" type="datetimeFigureOut">
              <a:rPr lang="en-US" smtClean="0"/>
              <a:t>2024-06-04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30454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B873F-9177-4408-ADB5-B9220CF0E258}" type="datetimeFigureOut">
              <a:rPr lang="en-US" smtClean="0"/>
              <a:t>2024-06-04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325035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B873F-9177-4408-ADB5-B9220CF0E258}" type="datetimeFigureOut">
              <a:rPr lang="en-US" smtClean="0"/>
              <a:t>2024-06-04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207581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B873F-9177-4408-ADB5-B9220CF0E258}" type="datetimeFigureOut">
              <a:rPr lang="en-US" smtClean="0"/>
              <a:t>2024-06-04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6DA58-62CE-4762-86DE-51CD159249B0}" type="slidenum">
              <a:rPr lang="en-US" smtClean="0"/>
              <a:t>‹#›</a:t>
            </a:fld>
            <a:endParaRPr lang="en-US"/>
          </a:p>
        </p:txBody>
      </p:sp>
    </p:spTree>
    <p:extLst>
      <p:ext uri="{BB962C8B-B14F-4D97-AF65-F5344CB8AC3E}">
        <p14:creationId xmlns:p14="http://schemas.microsoft.com/office/powerpoint/2010/main" val="154878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91B873F-9177-4408-ADB5-B9220CF0E258}" type="datetimeFigureOut">
              <a:rPr lang="en-US" smtClean="0"/>
              <a:t>2024-06-04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956DA58-62CE-4762-86DE-51CD159249B0}" type="slidenum">
              <a:rPr lang="en-US" smtClean="0"/>
              <a:t>‹#›</a:t>
            </a:fld>
            <a:endParaRPr lang="en-US"/>
          </a:p>
        </p:txBody>
      </p:sp>
    </p:spTree>
    <p:extLst>
      <p:ext uri="{BB962C8B-B14F-4D97-AF65-F5344CB8AC3E}">
        <p14:creationId xmlns:p14="http://schemas.microsoft.com/office/powerpoint/2010/main" val="2325927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D8%B3%D8%B1%D8%B7%D8%A7%D9%86" TargetMode="External"/><Relationship Id="rId3" Type="http://schemas.openxmlformats.org/officeDocument/2006/relationships/hyperlink" Target="https://ar.wikipedia.org/wiki/%D8%A8%D9%83%D8%AA%D9%8A%D8%B1%D9%8A%D8%A7_%D8%B3%D9%84%D8%A8%D9%8A%D8%A9_%D8%A7%D9%84%D8%BA%D8%B1%D8%A7%D9%85" TargetMode="External"/><Relationship Id="rId7" Type="http://schemas.openxmlformats.org/officeDocument/2006/relationships/hyperlink" Target="https://ar.wikipedia.org/wiki/%D8%B1%D9%88%D8%A8%D9%86_%D9%88%D8%A7%D8%B1%D9%86" TargetMode="External"/><Relationship Id="rId2" Type="http://schemas.openxmlformats.org/officeDocument/2006/relationships/hyperlink" Target="https://ar.wikipedia.org/wiki/%D8%A8%D9%83%D8%AA%D9%8A%D8%B1%D9%8A%D8%A7" TargetMode="External"/><Relationship Id="rId1" Type="http://schemas.openxmlformats.org/officeDocument/2006/relationships/slideLayout" Target="../slideLayouts/slideLayout7.xml"/><Relationship Id="rId6" Type="http://schemas.openxmlformats.org/officeDocument/2006/relationships/hyperlink" Target="https://ar.wikipedia.org/wiki/%D8%A8%D8%A7%D8%B1%D9%8A_%D9%85%D8%A7%D8%B1%D8%B4%D8%A7%D9%84" TargetMode="External"/><Relationship Id="rId11" Type="http://schemas.openxmlformats.org/officeDocument/2006/relationships/image" Target="../media/image2.jpeg"/><Relationship Id="rId5" Type="http://schemas.openxmlformats.org/officeDocument/2006/relationships/hyperlink" Target="https://ar.wikipedia.org/wiki/%D9%85%D8%B9%D8%AF%D8%A9" TargetMode="External"/><Relationship Id="rId10" Type="http://schemas.openxmlformats.org/officeDocument/2006/relationships/hyperlink" Target="https://ar.wikipedia.org/wiki/%D9%84%D9%85%D9%81%D9%88%D9%85%D8%A7%D8%AA_%D8%A7%D9%84%D8%AE%D9%84%D8%A7%D9%8A%D8%A7_%D8%A7%D9%84%D8%A8%D8%A7%D8%A6%D9%8A%D8%A9_%D9%81%D9%8A_%D8%A7%D9%84%D9%85%D9%86%D8%B7%D9%82%D8%A9_%D8%A7%D9%84%D9%87%D8%A7%D9%85%D8%B4%D9%8A%D8%A9" TargetMode="External"/><Relationship Id="rId4" Type="http://schemas.openxmlformats.org/officeDocument/2006/relationships/hyperlink" Target="https://ar.wikipedia.org/wiki/%D8%A8%D9%83%D8%AA%D9%8A%D8%B1%D9%8A%D8%A7_%D8%AD%D9%84%D8%B2%D9%88%D9%86%D9%8A%D8%A9" TargetMode="External"/><Relationship Id="rId9" Type="http://schemas.openxmlformats.org/officeDocument/2006/relationships/hyperlink" Target="https://ar.wikipedia.org/wiki/%D8%A7%D9%84%D9%86%D8%B3%D9%8A%D8%AC_%D8%A7%D9%84%D9%84%D9%85%D9%81%D8%A7%D9%88%D9%8A_%D8%A7%D9%84%D9%85%D8%B1%D8%AA%D8%A8%D8%B7_%D8%A8%D8%A7%D9%84%D9%85%D8%AE%D8%A7%D8%B7%D9%8A%D8%A7%D8%A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AB4E-3FC7-C493-215A-3DCDB02EFBC6}"/>
              </a:ext>
            </a:extLst>
          </p:cNvPr>
          <p:cNvSpPr>
            <a:spLocks noGrp="1"/>
          </p:cNvSpPr>
          <p:nvPr>
            <p:ph type="ctrTitle"/>
          </p:nvPr>
        </p:nvSpPr>
        <p:spPr>
          <a:xfrm>
            <a:off x="311426" y="1122363"/>
            <a:ext cx="11675165" cy="2387600"/>
          </a:xfrm>
        </p:spPr>
        <p:txBody>
          <a:bodyPr/>
          <a:lstStyle/>
          <a:p>
            <a:pPr algn="ctr" rtl="1"/>
            <a:r>
              <a:rPr lang="ar-IQ" b="1" dirty="0">
                <a:solidFill>
                  <a:schemeClr val="bg1"/>
                </a:solidFill>
              </a:rPr>
              <a:t>  جرثومة المعدة </a:t>
            </a:r>
            <a:r>
              <a:rPr lang="en-US" b="1" i="1" dirty="0" err="1">
                <a:solidFill>
                  <a:schemeClr val="bg1"/>
                </a:solidFill>
              </a:rPr>
              <a:t>H.Pylori</a:t>
            </a:r>
            <a:r>
              <a:rPr lang="en-US" b="1" dirty="0">
                <a:solidFill>
                  <a:schemeClr val="bg1"/>
                </a:solidFill>
              </a:rPr>
              <a:t>، </a:t>
            </a:r>
            <a:r>
              <a:rPr lang="ar-IQ" b="1" dirty="0">
                <a:solidFill>
                  <a:schemeClr val="bg1"/>
                </a:solidFill>
              </a:rPr>
              <a:t>الخطر الصامت المسبب لسرطان المعدة</a:t>
            </a:r>
            <a:endParaRPr lang="en-US" b="1" dirty="0">
              <a:solidFill>
                <a:schemeClr val="bg1"/>
              </a:solidFill>
            </a:endParaRPr>
          </a:p>
        </p:txBody>
      </p:sp>
      <p:sp>
        <p:nvSpPr>
          <p:cNvPr id="3" name="Subtitle 2">
            <a:extLst>
              <a:ext uri="{FF2B5EF4-FFF2-40B4-BE49-F238E27FC236}">
                <a16:creationId xmlns:a16="http://schemas.microsoft.com/office/drawing/2014/main" id="{DD0D7946-02AD-EA85-7A14-EBBB1A9CB9F8}"/>
              </a:ext>
            </a:extLst>
          </p:cNvPr>
          <p:cNvSpPr>
            <a:spLocks noGrp="1"/>
          </p:cNvSpPr>
          <p:nvPr>
            <p:ph type="subTitle" idx="1"/>
          </p:nvPr>
        </p:nvSpPr>
        <p:spPr>
          <a:xfrm>
            <a:off x="311426" y="3930030"/>
            <a:ext cx="11569147" cy="1655762"/>
          </a:xfrm>
        </p:spPr>
        <p:txBody>
          <a:bodyPr>
            <a:normAutofit fontScale="92500" lnSpcReduction="20000"/>
          </a:bodyPr>
          <a:lstStyle/>
          <a:p>
            <a:r>
              <a:rPr lang="en-US" sz="3200" b="1" dirty="0"/>
              <a:t>Dr . Alaa </a:t>
            </a:r>
            <a:r>
              <a:rPr lang="en-US" sz="3200" b="1" dirty="0" err="1"/>
              <a:t>Saadi</a:t>
            </a:r>
            <a:r>
              <a:rPr lang="en-US" sz="3200" b="1" dirty="0"/>
              <a:t> </a:t>
            </a:r>
            <a:r>
              <a:rPr lang="en-US" sz="3200" b="1" dirty="0" err="1"/>
              <a:t>Abbood</a:t>
            </a:r>
            <a:r>
              <a:rPr lang="en-US" sz="3200" b="1" dirty="0"/>
              <a:t> </a:t>
            </a:r>
          </a:p>
          <a:p>
            <a:r>
              <a:rPr lang="en-US" sz="3200" b="1" dirty="0"/>
              <a:t>Iraqi Center For Cancer and Medical Genetics  Research's</a:t>
            </a:r>
          </a:p>
          <a:p>
            <a:r>
              <a:rPr lang="en-US" sz="3200" b="1" dirty="0"/>
              <a:t>Cancer Research's  Department </a:t>
            </a:r>
          </a:p>
          <a:p>
            <a:endParaRPr lang="en-US" dirty="0"/>
          </a:p>
        </p:txBody>
      </p:sp>
    </p:spTree>
    <p:extLst>
      <p:ext uri="{BB962C8B-B14F-4D97-AF65-F5344CB8AC3E}">
        <p14:creationId xmlns:p14="http://schemas.microsoft.com/office/powerpoint/2010/main" val="165562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F0258-E35B-5EC0-493A-009A00F1DFB6}"/>
              </a:ext>
            </a:extLst>
          </p:cNvPr>
          <p:cNvSpPr txBox="1"/>
          <p:nvPr/>
        </p:nvSpPr>
        <p:spPr>
          <a:xfrm>
            <a:off x="802640" y="1197878"/>
            <a:ext cx="10586720" cy="3539430"/>
          </a:xfrm>
          <a:prstGeom prst="rect">
            <a:avLst/>
          </a:prstGeom>
          <a:noFill/>
        </p:spPr>
        <p:txBody>
          <a:bodyPr wrap="square">
            <a:spAutoFit/>
          </a:bodyPr>
          <a:lstStyle/>
          <a:p>
            <a:pPr algn="just" rtl="1"/>
            <a:r>
              <a:rPr lang="ar-IQ" sz="2800" b="1" dirty="0">
                <a:solidFill>
                  <a:schemeClr val="bg1"/>
                </a:solidFill>
                <a:latin typeface="Times New Roman" panose="02020603050405020304" pitchFamily="18" charset="0"/>
                <a:cs typeface="Times New Roman" panose="02020603050405020304" pitchFamily="18" charset="0"/>
              </a:rPr>
              <a:t>يُعتقد أن العدوى تنتقل بعدة طرق:</a:t>
            </a:r>
          </a:p>
          <a:p>
            <a:pPr marL="457200" indent="-457200" algn="just"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عن طريق الفم إلى الفم :  وقد ينتقل عن طريق اللعاب من فم شخص إلى آخر، مثل التقبيل.</a:t>
            </a:r>
          </a:p>
          <a:p>
            <a:pPr marL="457200" indent="-457200" algn="just"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من البراز إلى الفم: </a:t>
            </a:r>
          </a:p>
          <a:p>
            <a:pPr marL="457200" indent="-457200" algn="just"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ملامسة القيء أو البراز:  كما هو الحال في حالة عدم غسل يديك جيدًا بعد استخدام الحمام.</a:t>
            </a:r>
          </a:p>
          <a:p>
            <a:pPr marL="457200" indent="-457200" algn="just"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المياه والغذاء الملوث: قد يكون الطعام والماء ملوثين بالبراز أو غيرها من البكتيريا في البيئات غير الصحية.</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50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0DA301-6AF2-590E-C4B6-9F1485480434}"/>
              </a:ext>
            </a:extLst>
          </p:cNvPr>
          <p:cNvSpPr txBox="1"/>
          <p:nvPr/>
        </p:nvSpPr>
        <p:spPr>
          <a:xfrm>
            <a:off x="-166255" y="621484"/>
            <a:ext cx="11554691" cy="3108543"/>
          </a:xfrm>
          <a:prstGeom prst="rect">
            <a:avLst/>
          </a:prstGeom>
          <a:noFill/>
        </p:spPr>
        <p:txBody>
          <a:bodyPr wrap="square">
            <a:spAutoFit/>
          </a:bodyPr>
          <a:lstStyle/>
          <a:p>
            <a:pPr algn="r" rtl="1"/>
            <a:r>
              <a:rPr lang="ar-IQ" sz="2800" b="1" dirty="0">
                <a:solidFill>
                  <a:schemeClr val="bg1"/>
                </a:solidFill>
                <a:latin typeface="Times New Roman" panose="02020603050405020304" pitchFamily="18" charset="0"/>
                <a:cs typeface="Times New Roman" panose="02020603050405020304" pitchFamily="18" charset="0"/>
              </a:rPr>
              <a:t>من العوامل التي تزيد من انتشار العدوى:</a:t>
            </a:r>
          </a:p>
          <a:p>
            <a:pPr algn="r" rtl="1"/>
            <a:endParaRPr lang="ar-IQ" sz="2800" b="1" dirty="0">
              <a:solidFill>
                <a:schemeClr val="bg1"/>
              </a:solidFill>
              <a:latin typeface="Times New Roman" panose="02020603050405020304" pitchFamily="18" charset="0"/>
              <a:cs typeface="Times New Roman" panose="02020603050405020304" pitchFamily="18" charset="0"/>
            </a:endParaRPr>
          </a:p>
          <a:p>
            <a:pPr marL="457200" indent="-457200" algn="r"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العمر: كلما زاد عمر الانسان كلما زادت امكانية اصابته بهذه العدوى.</a:t>
            </a:r>
          </a:p>
          <a:p>
            <a:pPr marL="457200" indent="-457200" algn="r"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الحالة الاجتماعية والاقتصادية، فكلما تدنى مستوى الحالة الاجتماعية والاقتصادية كلما زادت امكانية الاصابة بالجرثومة.</a:t>
            </a:r>
          </a:p>
          <a:p>
            <a:pPr marL="457200" indent="-457200" algn="r"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تلوث مياه الشرب وهي احد أهم العوامل التي تنقل العدوى لكثير من الناس. </a:t>
            </a:r>
          </a:p>
          <a:p>
            <a:pPr marL="457200" indent="-457200" algn="r"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الأماكن المزدحمة التي تفتقر الى مقومات النظافة.</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75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DAD50-CC95-2808-F878-775873D2F05D}"/>
              </a:ext>
            </a:extLst>
          </p:cNvPr>
          <p:cNvSpPr>
            <a:spLocks noGrp="1"/>
          </p:cNvSpPr>
          <p:nvPr>
            <p:ph idx="1"/>
          </p:nvPr>
        </p:nvSpPr>
        <p:spPr>
          <a:xfrm>
            <a:off x="166255" y="685800"/>
            <a:ext cx="11767127" cy="3615267"/>
          </a:xfrm>
        </p:spPr>
        <p:txBody>
          <a:bodyPr>
            <a:noAutofit/>
          </a:bodyPr>
          <a:lstStyle/>
          <a:p>
            <a:pPr algn="just" rtl="1"/>
            <a:r>
              <a:rPr lang="ar-IQ" sz="2800" b="1" dirty="0">
                <a:solidFill>
                  <a:schemeClr val="bg1"/>
                </a:solidFill>
                <a:latin typeface="Times New Roman" panose="02020603050405020304" pitchFamily="18" charset="0"/>
                <a:cs typeface="Times New Roman" panose="02020603050405020304" pitchFamily="18" charset="0"/>
              </a:rPr>
              <a:t>كيفية التشخيص</a:t>
            </a:r>
          </a:p>
          <a:p>
            <a:pPr algn="just" rtl="1"/>
            <a:endParaRPr lang="ar-IQ" sz="2800" b="1" dirty="0">
              <a:solidFill>
                <a:schemeClr val="bg1"/>
              </a:solidFill>
              <a:latin typeface="Times New Roman" panose="02020603050405020304" pitchFamily="18" charset="0"/>
              <a:cs typeface="Times New Roman" panose="02020603050405020304" pitchFamily="18" charset="0"/>
            </a:endParaRPr>
          </a:p>
          <a:p>
            <a:pPr algn="just" rtl="1"/>
            <a:r>
              <a:rPr lang="ar-IQ" sz="2800" b="1" dirty="0">
                <a:solidFill>
                  <a:schemeClr val="bg1"/>
                </a:solidFill>
                <a:latin typeface="Times New Roman" panose="02020603050405020304" pitchFamily="18" charset="0"/>
                <a:cs typeface="Times New Roman" panose="02020603050405020304" pitchFamily="18" charset="0"/>
              </a:rPr>
              <a:t>يعتمد التشخيص بالدرجة الاولى على الفحص السريري للمريض حيث يسأل الطبيب عن تاريخه المرضي ليعرف ما هي الادوية التي تناولها المريض او لا يزال يتناولها من مضادات التهاب او مكملات غذائية. في حال كان المريض يعاني من أعراض الجرثومة أو لديه قرحة في المعدة أو الاثني عشر أو إذا كان لديه تاريخ سابق من القرحة الهضمية، أو أولئك الذين لديهم تاريخ عائلي أو قلق بشأن سرطان المعدة، وهناك عدة طرق لتشخيص جرثومة المعدة. الفحص البدني الذي يجريه الطبيب في العيادة يساعده في التحقق من وجود أي من علامات الانتفاخ او الألم عند الضغط.</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77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B2A33-0C29-6E7D-8A2F-FF0FD45E3511}"/>
              </a:ext>
            </a:extLst>
          </p:cNvPr>
          <p:cNvSpPr>
            <a:spLocks noGrp="1"/>
          </p:cNvSpPr>
          <p:nvPr>
            <p:ph idx="1"/>
          </p:nvPr>
        </p:nvSpPr>
        <p:spPr>
          <a:xfrm>
            <a:off x="0" y="293914"/>
            <a:ext cx="11776364" cy="5049982"/>
          </a:xfrm>
        </p:spPr>
        <p:txBody>
          <a:bodyPr>
            <a:noAutofit/>
          </a:bodyPr>
          <a:lstStyle/>
          <a:p>
            <a:pPr algn="r"/>
            <a:r>
              <a:rPr lang="ar-IQ" sz="2400" b="1" dirty="0">
                <a:solidFill>
                  <a:schemeClr val="bg1"/>
                </a:solidFill>
                <a:latin typeface="Times New Roman" panose="02020603050405020304" pitchFamily="18" charset="0"/>
                <a:cs typeface="Times New Roman" panose="02020603050405020304" pitchFamily="18" charset="0"/>
              </a:rPr>
              <a:t>من المضاعفات التي يمكن ان تحدث لدى من يعانون من وجود هذه البكتيريا:</a:t>
            </a:r>
          </a:p>
          <a:p>
            <a:pPr algn="r"/>
            <a:endParaRPr lang="ar-IQ" sz="1400" b="1" dirty="0">
              <a:solidFill>
                <a:schemeClr val="bg1"/>
              </a:solidFill>
              <a:latin typeface="Times New Roman" panose="02020603050405020304" pitchFamily="18" charset="0"/>
              <a:cs typeface="Times New Roman" panose="02020603050405020304" pitchFamily="18" charset="0"/>
            </a:endParaRPr>
          </a:p>
          <a:p>
            <a:pPr algn="r"/>
            <a:r>
              <a:rPr lang="ar-IQ" b="1" dirty="0">
                <a:solidFill>
                  <a:schemeClr val="bg1"/>
                </a:solidFill>
                <a:latin typeface="Times New Roman" panose="02020603050405020304" pitchFamily="18" charset="0"/>
                <a:cs typeface="Times New Roman" panose="02020603050405020304" pitchFamily="18" charset="0"/>
              </a:rPr>
              <a:t>قرحة المعدة</a:t>
            </a:r>
          </a:p>
          <a:p>
            <a:pPr algn="r"/>
            <a:endParaRPr lang="ar-IQ" b="1" dirty="0">
              <a:solidFill>
                <a:schemeClr val="bg1"/>
              </a:solidFill>
              <a:latin typeface="Times New Roman" panose="02020603050405020304" pitchFamily="18" charset="0"/>
              <a:cs typeface="Times New Roman" panose="02020603050405020304" pitchFamily="18" charset="0"/>
            </a:endParaRPr>
          </a:p>
          <a:p>
            <a:pPr algn="r"/>
            <a:r>
              <a:rPr lang="ar-IQ" b="1" dirty="0">
                <a:solidFill>
                  <a:schemeClr val="bg1"/>
                </a:solidFill>
                <a:latin typeface="Times New Roman" panose="02020603050405020304" pitchFamily="18" charset="0"/>
                <a:cs typeface="Times New Roman" panose="02020603050405020304" pitchFamily="18" charset="0"/>
              </a:rPr>
              <a:t>وهي أكثر المضاعفات انتشارا لأن جرثومة المعدة تعمل على إلحاق الضرر ببطانة المعدة والأمعاء الدقيقة، ما يساعد أحماض المعدة على حدوث القرحة. تغزو هذه الجرثومة بطانة الغشاء المخاطي للمعدة متسببة بحوالي 95٪ من قرح الاثني عشر، و75% من قرح المعدة، كما هناك علاقة تربط بين الجرثومة الحلزونية وسرطان المعدة.</a:t>
            </a:r>
          </a:p>
          <a:p>
            <a:pPr algn="r"/>
            <a:endParaRPr lang="ar-IQ" b="1" dirty="0">
              <a:solidFill>
                <a:schemeClr val="bg1"/>
              </a:solidFill>
              <a:latin typeface="Times New Roman" panose="02020603050405020304" pitchFamily="18" charset="0"/>
              <a:cs typeface="Times New Roman" panose="02020603050405020304" pitchFamily="18" charset="0"/>
            </a:endParaRPr>
          </a:p>
          <a:p>
            <a:pPr algn="r"/>
            <a:r>
              <a:rPr lang="ar-IQ" b="1" dirty="0">
                <a:solidFill>
                  <a:schemeClr val="bg1"/>
                </a:solidFill>
                <a:latin typeface="Times New Roman" panose="02020603050405020304" pitchFamily="18" charset="0"/>
                <a:cs typeface="Times New Roman" panose="02020603050405020304" pitchFamily="18" charset="0"/>
              </a:rPr>
              <a:t>التهاب بطانة المعدة</a:t>
            </a:r>
          </a:p>
          <a:p>
            <a:pPr algn="just" rtl="1"/>
            <a:r>
              <a:rPr lang="ar-IQ" b="1" dirty="0">
                <a:solidFill>
                  <a:schemeClr val="bg1"/>
                </a:solidFill>
                <a:latin typeface="Times New Roman" panose="02020603050405020304" pitchFamily="18" charset="0"/>
                <a:cs typeface="Times New Roman" panose="02020603050405020304" pitchFamily="18" charset="0"/>
              </a:rPr>
              <a:t>جرثومة المعدة تتسب مع مرور الوقت في تهييج المعدة وبالتالي يؤدي ذلك الى التهاب بطانة المعدة والشعور بحرقان بشكل مستمر.</a:t>
            </a:r>
          </a:p>
          <a:p>
            <a:pPr algn="r"/>
            <a:endParaRPr lang="ar-IQ" b="1" dirty="0">
              <a:solidFill>
                <a:schemeClr val="bg1"/>
              </a:solidFill>
              <a:latin typeface="Times New Roman" panose="02020603050405020304" pitchFamily="18" charset="0"/>
              <a:cs typeface="Times New Roman" panose="02020603050405020304" pitchFamily="18" charset="0"/>
            </a:endParaRPr>
          </a:p>
          <a:p>
            <a:pPr algn="r"/>
            <a:endParaRPr lang="ar-IQ"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953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5D8493-3228-DA1A-C099-377E42136589}"/>
              </a:ext>
            </a:extLst>
          </p:cNvPr>
          <p:cNvSpPr txBox="1"/>
          <p:nvPr/>
        </p:nvSpPr>
        <p:spPr>
          <a:xfrm>
            <a:off x="269965" y="474345"/>
            <a:ext cx="11425646" cy="4678204"/>
          </a:xfrm>
          <a:prstGeom prst="rect">
            <a:avLst/>
          </a:prstGeom>
          <a:noFill/>
        </p:spPr>
        <p:txBody>
          <a:bodyPr wrap="square">
            <a:spAutoFit/>
          </a:bodyPr>
          <a:lstStyle/>
          <a:p>
            <a:pPr algn="r"/>
            <a:r>
              <a:rPr lang="ar-IQ" sz="2800" b="1" dirty="0">
                <a:solidFill>
                  <a:schemeClr val="bg1"/>
                </a:solidFill>
                <a:latin typeface="Times New Roman" panose="02020603050405020304" pitchFamily="18" charset="0"/>
                <a:cs typeface="Times New Roman" panose="02020603050405020304" pitchFamily="18" charset="0"/>
              </a:rPr>
              <a:t>من المضاعفات التي يمكن ان تحدث لدى من يعانون من وجود هذه البكتيريا:</a:t>
            </a:r>
          </a:p>
          <a:p>
            <a:pPr algn="r"/>
            <a:endParaRPr lang="en-US" sz="2800" b="1" dirty="0">
              <a:solidFill>
                <a:schemeClr val="bg1"/>
              </a:solidFill>
              <a:latin typeface="Times New Roman" panose="02020603050405020304" pitchFamily="18" charset="0"/>
              <a:cs typeface="Times New Roman" panose="02020603050405020304" pitchFamily="18" charset="0"/>
            </a:endParaRPr>
          </a:p>
          <a:p>
            <a:pPr algn="r"/>
            <a:endParaRPr lang="en-US" sz="2800" b="1" dirty="0">
              <a:solidFill>
                <a:schemeClr val="bg1"/>
              </a:solidFill>
              <a:latin typeface="Times New Roman" panose="02020603050405020304" pitchFamily="18" charset="0"/>
              <a:cs typeface="Times New Roman" panose="02020603050405020304" pitchFamily="18" charset="0"/>
            </a:endParaRPr>
          </a:p>
          <a:p>
            <a:pPr algn="r"/>
            <a:r>
              <a:rPr lang="ar-IQ" sz="2800" b="1" dirty="0">
                <a:solidFill>
                  <a:schemeClr val="bg1"/>
                </a:solidFill>
                <a:latin typeface="Times New Roman" panose="02020603050405020304" pitchFamily="18" charset="0"/>
                <a:cs typeface="Times New Roman" panose="02020603050405020304" pitchFamily="18" charset="0"/>
              </a:rPr>
              <a:t>سرطان المعدة  : تعتبر هذه الجرثومة احد أهم مسببات سرطان المعدة في حال عدم علاجها في أسرع وقت. سرطان المعدة.</a:t>
            </a:r>
          </a:p>
          <a:p>
            <a:pPr algn="r"/>
            <a:endParaRPr lang="ar-IQ" sz="2800" b="1" dirty="0">
              <a:solidFill>
                <a:schemeClr val="bg1"/>
              </a:solidFill>
              <a:latin typeface="Times New Roman" panose="02020603050405020304" pitchFamily="18" charset="0"/>
              <a:cs typeface="Times New Roman" panose="02020603050405020304" pitchFamily="18" charset="0"/>
            </a:endParaRPr>
          </a:p>
          <a:p>
            <a:pPr algn="r"/>
            <a:endParaRPr lang="ar-IQ" sz="2800" b="1" dirty="0">
              <a:solidFill>
                <a:schemeClr val="bg1"/>
              </a:solidFill>
              <a:latin typeface="Times New Roman" panose="02020603050405020304" pitchFamily="18" charset="0"/>
              <a:cs typeface="Times New Roman" panose="02020603050405020304" pitchFamily="18" charset="0"/>
            </a:endParaRPr>
          </a:p>
          <a:p>
            <a:pPr algn="r"/>
            <a:endParaRPr lang="ar-IQ" sz="2800" b="1" dirty="0">
              <a:solidFill>
                <a:schemeClr val="bg1"/>
              </a:solidFill>
              <a:latin typeface="Times New Roman" panose="02020603050405020304" pitchFamily="18" charset="0"/>
              <a:cs typeface="Times New Roman" panose="02020603050405020304" pitchFamily="18" charset="0"/>
            </a:endParaRPr>
          </a:p>
          <a:p>
            <a:pPr algn="r"/>
            <a:endParaRPr lang="ar-IQ" sz="2800" b="1" dirty="0">
              <a:solidFill>
                <a:schemeClr val="bg1"/>
              </a:solidFill>
              <a:latin typeface="Times New Roman" panose="02020603050405020304" pitchFamily="18" charset="0"/>
              <a:cs typeface="Times New Roman" panose="02020603050405020304" pitchFamily="18" charset="0"/>
            </a:endParaRPr>
          </a:p>
          <a:p>
            <a:pPr algn="r"/>
            <a:endParaRPr lang="ar-IQ" sz="2800" b="1" dirty="0">
              <a:solidFill>
                <a:schemeClr val="bg1"/>
              </a:solidFill>
              <a:latin typeface="Times New Roman" panose="02020603050405020304" pitchFamily="18" charset="0"/>
              <a:cs typeface="Times New Roman" panose="02020603050405020304" pitchFamily="18" charset="0"/>
            </a:endParaRPr>
          </a:p>
          <a:p>
            <a:pPr algn="r"/>
            <a:endParaRPr lang="ar-IQ" sz="1800" b="1"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سرطان المعدة - الأعراض والأسباب - Mayo Clinic (مايو كلينك)">
            <a:extLst>
              <a:ext uri="{FF2B5EF4-FFF2-40B4-BE49-F238E27FC236}">
                <a16:creationId xmlns:a16="http://schemas.microsoft.com/office/drawing/2014/main" id="{9B424AB6-8D9C-5609-7ACE-B445210E9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52" y="3152503"/>
            <a:ext cx="6345283" cy="30821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7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3E24F-5AD1-4089-6FD0-703CD9B2590A}"/>
              </a:ext>
            </a:extLst>
          </p:cNvPr>
          <p:cNvSpPr>
            <a:spLocks noGrp="1"/>
          </p:cNvSpPr>
          <p:nvPr>
            <p:ph idx="1"/>
          </p:nvPr>
        </p:nvSpPr>
        <p:spPr>
          <a:xfrm>
            <a:off x="166256" y="685800"/>
            <a:ext cx="11850254" cy="3615267"/>
          </a:xfrm>
        </p:spPr>
        <p:txBody>
          <a:bodyPr>
            <a:noAutofit/>
          </a:bodyPr>
          <a:lstStyle/>
          <a:p>
            <a:pPr algn="r"/>
            <a:r>
              <a:rPr lang="ar-IQ" sz="2800" b="1" dirty="0">
                <a:solidFill>
                  <a:schemeClr val="bg1"/>
                </a:solidFill>
                <a:latin typeface="Times New Roman" panose="02020603050405020304" pitchFamily="18" charset="0"/>
                <a:cs typeface="Times New Roman" panose="02020603050405020304" pitchFamily="18" charset="0"/>
              </a:rPr>
              <a:t>العلاج</a:t>
            </a:r>
          </a:p>
          <a:p>
            <a:pPr algn="just"/>
            <a:endParaRPr lang="ar-IQ" sz="2800" b="1" dirty="0">
              <a:solidFill>
                <a:schemeClr val="bg1"/>
              </a:solidFill>
              <a:latin typeface="Times New Roman" panose="02020603050405020304" pitchFamily="18" charset="0"/>
              <a:cs typeface="Times New Roman" panose="02020603050405020304" pitchFamily="18" charset="0"/>
            </a:endParaRPr>
          </a:p>
          <a:p>
            <a:pPr algn="just" rtl="1"/>
            <a:r>
              <a:rPr lang="ar-IQ" sz="2800" b="1" dirty="0">
                <a:solidFill>
                  <a:schemeClr val="bg1"/>
                </a:solidFill>
                <a:latin typeface="Times New Roman" panose="02020603050405020304" pitchFamily="18" charset="0"/>
                <a:cs typeface="Times New Roman" panose="02020603050405020304" pitchFamily="18" charset="0"/>
              </a:rPr>
              <a:t>على الرغم من الانتشار الهائل لهذه الجرثومة في دول المنطقة، إلا ان توافر امكانية التشخيص ومن بعدها العلاج يسمحان للمرضى بالتخفيف من حدوث المضاعفات غير المرغوب بها لا سيما مشاكل القرحة الهضمية وسرطان المعدة في الحالات المتقدمة. </a:t>
            </a:r>
            <a:r>
              <a:rPr lang="ar-IQ" sz="2800" b="1" dirty="0" err="1">
                <a:solidFill>
                  <a:schemeClr val="bg1"/>
                </a:solidFill>
                <a:latin typeface="Times New Roman" panose="02020603050405020304" pitchFamily="18" charset="0"/>
                <a:cs typeface="Times New Roman" panose="02020603050405020304" pitchFamily="18" charset="0"/>
              </a:rPr>
              <a:t>لايوجد</a:t>
            </a:r>
            <a:r>
              <a:rPr lang="ar-IQ" sz="2800" b="1" dirty="0">
                <a:solidFill>
                  <a:schemeClr val="bg1"/>
                </a:solidFill>
                <a:latin typeface="Times New Roman" panose="02020603050405020304" pitchFamily="18" charset="0"/>
                <a:cs typeface="Times New Roman" panose="02020603050405020304" pitchFamily="18" charset="0"/>
              </a:rPr>
              <a:t> لقاح ضدها ومن الممكن معالجة هذه البكتريا في المضادات الحيوية يقلل من الإصابة بالسرطان . </a:t>
            </a:r>
          </a:p>
          <a:p>
            <a:pPr algn="just"/>
            <a:endParaRPr lang="ar-IQ" sz="2800" b="1" dirty="0">
              <a:solidFill>
                <a:schemeClr val="bg1"/>
              </a:solidFill>
              <a:latin typeface="Times New Roman" panose="02020603050405020304" pitchFamily="18" charset="0"/>
              <a:cs typeface="Times New Roman" panose="02020603050405020304" pitchFamily="18" charset="0"/>
            </a:endParaRPr>
          </a:p>
          <a:p>
            <a:pPr algn="just" rtl="1"/>
            <a:r>
              <a:rPr lang="ar-IQ" sz="2800" b="1" dirty="0">
                <a:solidFill>
                  <a:schemeClr val="bg1"/>
                </a:solidFill>
                <a:latin typeface="Times New Roman" panose="02020603050405020304" pitchFamily="18" charset="0"/>
                <a:cs typeface="Times New Roman" panose="02020603050405020304" pitchFamily="18" charset="0"/>
              </a:rPr>
              <a:t>يتوافر اليوم طيف واسع من العلاجات الناجحة للبكتيريا الحلزونية التي تسهم في التعافي وتساعد مرضى القرحة على الشفاء ومنعها من العودة. تشتمل معظم أنظمة العلاج للبكتيريا الحلزونية على إعطاء اثنين او أربعة من المضادات الحيوية، بالإضافة إلى دواء يُسمى مثبط مضخة البروتون </a:t>
            </a:r>
            <a:r>
              <a:rPr lang="en-US" sz="2800" b="1" dirty="0">
                <a:solidFill>
                  <a:schemeClr val="bg1"/>
                </a:solidFill>
                <a:latin typeface="Times New Roman" panose="02020603050405020304" pitchFamily="18" charset="0"/>
                <a:cs typeface="Times New Roman" panose="02020603050405020304" pitchFamily="18" charset="0"/>
              </a:rPr>
              <a:t>PPI</a:t>
            </a:r>
            <a:r>
              <a:rPr lang="ar-IQ" sz="2800" b="1" dirty="0">
                <a:solidFill>
                  <a:schemeClr val="bg1"/>
                </a:solidFill>
                <a:latin typeface="Times New Roman" panose="02020603050405020304" pitchFamily="18" charset="0"/>
                <a:cs typeface="Times New Roman" panose="02020603050405020304" pitchFamily="18" charset="0"/>
              </a:rPr>
              <a:t> للتقليل من إنتاج حامض المعدة والذي يسمح للأنسجة التي تضررت من العدوى بالشفاء أي اكمال الكورس العلاجي كاملا .وايضا تقسيم وجبات الطعام او تكرارها وأيضا العمل على المواظبة اخذ  </a:t>
            </a:r>
            <a:r>
              <a:rPr lang="ar-IQ" sz="2800" b="1" dirty="0" err="1">
                <a:solidFill>
                  <a:schemeClr val="bg1"/>
                </a:solidFill>
                <a:latin typeface="Times New Roman" panose="02020603050405020304" pitchFamily="18" charset="0"/>
                <a:cs typeface="Times New Roman" panose="02020603050405020304" pitchFamily="18" charset="0"/>
              </a:rPr>
              <a:t>البروبايوتك</a:t>
            </a:r>
            <a:r>
              <a:rPr lang="ar-IQ" sz="2800" b="1" dirty="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0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6C1F6B-6FF2-BF70-F076-BE21E54E873C}"/>
              </a:ext>
            </a:extLst>
          </p:cNvPr>
          <p:cNvPicPr>
            <a:picLocks noGrp="1" noChangeAspect="1"/>
          </p:cNvPicPr>
          <p:nvPr>
            <p:ph idx="1"/>
          </p:nvPr>
        </p:nvPicPr>
        <p:blipFill>
          <a:blip r:embed="rId2"/>
          <a:stretch>
            <a:fillRect/>
          </a:stretch>
        </p:blipFill>
        <p:spPr>
          <a:xfrm>
            <a:off x="0" y="835421"/>
            <a:ext cx="11526982" cy="5187157"/>
          </a:xfrm>
          <a:prstGeom prst="rect">
            <a:avLst/>
          </a:prstGeom>
        </p:spPr>
      </p:pic>
    </p:spTree>
    <p:extLst>
      <p:ext uri="{BB962C8B-B14F-4D97-AF65-F5344CB8AC3E}">
        <p14:creationId xmlns:p14="http://schemas.microsoft.com/office/powerpoint/2010/main" val="324197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36D6A-A0AF-3C4B-A3F3-C282DE3F2417}"/>
              </a:ext>
            </a:extLst>
          </p:cNvPr>
          <p:cNvSpPr txBox="1"/>
          <p:nvPr/>
        </p:nvSpPr>
        <p:spPr>
          <a:xfrm>
            <a:off x="1097280" y="894080"/>
            <a:ext cx="10840720" cy="4862870"/>
          </a:xfrm>
          <a:prstGeom prst="rect">
            <a:avLst/>
          </a:prstGeom>
          <a:noFill/>
        </p:spPr>
        <p:txBody>
          <a:bodyPr wrap="square" rtlCol="0">
            <a:spAutoFit/>
          </a:bodyPr>
          <a:lstStyle/>
          <a:p>
            <a:pPr marL="571500" indent="-571500" algn="r" rtl="1">
              <a:buFont typeface="Arial" panose="020B0604020202020204" pitchFamily="34" charset="0"/>
              <a:buChar char="•"/>
            </a:pPr>
            <a:r>
              <a:rPr lang="ar-IQ" sz="3600" dirty="0">
                <a:solidFill>
                  <a:schemeClr val="bg1"/>
                </a:solidFill>
                <a:latin typeface="Times New Roman" panose="02020603050405020304" pitchFamily="18" charset="0"/>
                <a:cs typeface="Times New Roman" panose="02020603050405020304" pitchFamily="18" charset="0"/>
              </a:rPr>
              <a:t>الوقاية النباتية</a:t>
            </a:r>
          </a:p>
          <a:p>
            <a:pPr marL="457200" indent="-457200" algn="r" rtl="1">
              <a:buFont typeface="Arial" panose="020B0604020202020204" pitchFamily="34" charset="0"/>
              <a:buChar char="•"/>
            </a:pPr>
            <a:r>
              <a:rPr lang="ar-IQ" sz="3200" dirty="0">
                <a:solidFill>
                  <a:schemeClr val="bg1"/>
                </a:solidFill>
                <a:latin typeface="Times New Roman" panose="02020603050405020304" pitchFamily="18" charset="0"/>
                <a:cs typeface="Times New Roman" panose="02020603050405020304" pitchFamily="18" charset="0"/>
              </a:rPr>
              <a:t>الزنجبيل </a:t>
            </a:r>
          </a:p>
          <a:p>
            <a:pPr marL="457200" indent="-457200" algn="r" rtl="1">
              <a:buFont typeface="Arial" panose="020B0604020202020204" pitchFamily="34" charset="0"/>
              <a:buChar char="•"/>
            </a:pPr>
            <a:r>
              <a:rPr lang="ar-IQ" sz="3200" dirty="0">
                <a:solidFill>
                  <a:schemeClr val="bg1"/>
                </a:solidFill>
                <a:latin typeface="Times New Roman" panose="02020603050405020304" pitchFamily="18" charset="0"/>
                <a:cs typeface="Times New Roman" panose="02020603050405020304" pitchFamily="18" charset="0"/>
              </a:rPr>
              <a:t>البروكلي والملفوف </a:t>
            </a:r>
          </a:p>
          <a:p>
            <a:pPr marL="457200" indent="-457200" algn="r" rtl="1">
              <a:buFont typeface="Arial" panose="020B0604020202020204" pitchFamily="34" charset="0"/>
              <a:buChar char="•"/>
            </a:pPr>
            <a:r>
              <a:rPr lang="ar-IQ" sz="3200" dirty="0">
                <a:solidFill>
                  <a:schemeClr val="bg1"/>
                </a:solidFill>
                <a:latin typeface="Times New Roman" panose="02020603050405020304" pitchFamily="18" charset="0"/>
                <a:cs typeface="Times New Roman" panose="02020603050405020304" pitchFamily="18" charset="0"/>
              </a:rPr>
              <a:t>حبة البركة </a:t>
            </a:r>
          </a:p>
          <a:p>
            <a:pPr marL="457200" indent="-457200" algn="r" rtl="1">
              <a:buFont typeface="Arial" panose="020B0604020202020204" pitchFamily="34" charset="0"/>
              <a:buChar char="•"/>
            </a:pPr>
            <a:r>
              <a:rPr lang="ar-IQ" sz="3200" dirty="0">
                <a:solidFill>
                  <a:schemeClr val="bg1"/>
                </a:solidFill>
                <a:latin typeface="Times New Roman" panose="02020603050405020304" pitchFamily="18" charset="0"/>
                <a:cs typeface="Times New Roman" panose="02020603050405020304" pitchFamily="18" charset="0"/>
              </a:rPr>
              <a:t>الشاي الأخضر</a:t>
            </a:r>
          </a:p>
          <a:p>
            <a:pPr marL="457200" indent="-457200" algn="r" rtl="1">
              <a:buFont typeface="Arial" panose="020B0604020202020204" pitchFamily="34" charset="0"/>
              <a:buChar char="•"/>
            </a:pPr>
            <a:r>
              <a:rPr lang="ar-IQ" sz="3200" dirty="0" err="1">
                <a:solidFill>
                  <a:schemeClr val="bg1"/>
                </a:solidFill>
                <a:latin typeface="Times New Roman" panose="02020603050405020304" pitchFamily="18" charset="0"/>
                <a:cs typeface="Times New Roman" panose="02020603050405020304" pitchFamily="18" charset="0"/>
              </a:rPr>
              <a:t>الاوركانوا</a:t>
            </a:r>
            <a:r>
              <a:rPr lang="ar-IQ" sz="3200" dirty="0">
                <a:solidFill>
                  <a:schemeClr val="bg1"/>
                </a:solidFill>
                <a:latin typeface="Times New Roman" panose="02020603050405020304" pitchFamily="18" charset="0"/>
                <a:cs typeface="Times New Roman" panose="02020603050405020304" pitchFamily="18" charset="0"/>
              </a:rPr>
              <a:t> ( الزيت ) يعمل على قتل ومنع تكاثر البكتريا .</a:t>
            </a:r>
          </a:p>
          <a:p>
            <a:pPr marL="457200" indent="-457200" algn="r" rtl="1">
              <a:buFont typeface="Arial" panose="020B0604020202020204" pitchFamily="34" charset="0"/>
              <a:buChar char="•"/>
            </a:pPr>
            <a:r>
              <a:rPr lang="ar-IQ" sz="3200" dirty="0">
                <a:solidFill>
                  <a:schemeClr val="bg1"/>
                </a:solidFill>
                <a:latin typeface="Times New Roman" panose="02020603050405020304" pitchFamily="18" charset="0"/>
                <a:cs typeface="Times New Roman" panose="02020603050405020304" pitchFamily="18" charset="0"/>
              </a:rPr>
              <a:t>فيتامين </a:t>
            </a:r>
            <a:r>
              <a:rPr lang="en-US" sz="3200" dirty="0">
                <a:solidFill>
                  <a:schemeClr val="bg1"/>
                </a:solidFill>
                <a:latin typeface="Times New Roman" panose="02020603050405020304" pitchFamily="18" charset="0"/>
                <a:cs typeface="Times New Roman" panose="02020603050405020304" pitchFamily="18" charset="0"/>
              </a:rPr>
              <a:t>c </a:t>
            </a:r>
            <a:r>
              <a:rPr lang="ar-IQ" sz="3200" dirty="0">
                <a:solidFill>
                  <a:schemeClr val="bg1"/>
                </a:solidFill>
                <a:latin typeface="Times New Roman" panose="02020603050405020304" pitchFamily="18" charset="0"/>
                <a:cs typeface="Times New Roman" panose="02020603050405020304" pitchFamily="18" charset="0"/>
              </a:rPr>
              <a:t> يقوي مناعة الجسم </a:t>
            </a:r>
          </a:p>
          <a:p>
            <a:pPr marL="457200" indent="-457200" algn="r" rtl="1">
              <a:buFont typeface="Arial" panose="020B0604020202020204" pitchFamily="34" charset="0"/>
              <a:buChar char="•"/>
            </a:pPr>
            <a:r>
              <a:rPr lang="ar-IQ" sz="3200" dirty="0">
                <a:solidFill>
                  <a:schemeClr val="bg1"/>
                </a:solidFill>
                <a:latin typeface="Times New Roman" panose="02020603050405020304" pitchFamily="18" charset="0"/>
                <a:cs typeface="Times New Roman" panose="02020603050405020304" pitchFamily="18" charset="0"/>
              </a:rPr>
              <a:t>الكركم والعسل </a:t>
            </a:r>
          </a:p>
          <a:p>
            <a:pPr marL="457200" indent="-457200" algn="r" rtl="1">
              <a:buFont typeface="Arial" panose="020B0604020202020204" pitchFamily="34" charset="0"/>
              <a:buChar char="•"/>
            </a:pPr>
            <a:endParaRPr lang="ar-IQ" sz="3200" dirty="0">
              <a:solidFill>
                <a:schemeClr val="bg1"/>
              </a:solidFill>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endParaRPr lang="en-US" dirty="0"/>
          </a:p>
        </p:txBody>
      </p:sp>
    </p:spTree>
    <p:extLst>
      <p:ext uri="{BB962C8B-B14F-4D97-AF65-F5344CB8AC3E}">
        <p14:creationId xmlns:p14="http://schemas.microsoft.com/office/powerpoint/2010/main" val="410717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8598-891E-C630-E9AD-672625B1011A}"/>
              </a:ext>
            </a:extLst>
          </p:cNvPr>
          <p:cNvSpPr>
            <a:spLocks noGrp="1"/>
          </p:cNvSpPr>
          <p:nvPr>
            <p:ph idx="1"/>
          </p:nvPr>
        </p:nvSpPr>
        <p:spPr>
          <a:xfrm>
            <a:off x="684211" y="685800"/>
            <a:ext cx="11286115" cy="3615267"/>
          </a:xfrm>
        </p:spPr>
        <p:txBody>
          <a:bodyPr>
            <a:normAutofit/>
          </a:bodyPr>
          <a:lstStyle/>
          <a:p>
            <a:pPr algn="just" rtl="1"/>
            <a:r>
              <a:rPr lang="ar-IQ" sz="2800" b="1" dirty="0">
                <a:solidFill>
                  <a:schemeClr val="bg1"/>
                </a:solidFill>
                <a:latin typeface="Times New Roman" panose="02020603050405020304" pitchFamily="18" charset="0"/>
                <a:cs typeface="Times New Roman" panose="02020603050405020304" pitchFamily="18" charset="0"/>
              </a:rPr>
              <a:t>نصائح لمرضى جرثومة المعدة إذا كنت مصابًا بجرثومة المعدة؛ فهذا يعني أنّك معرض جدًا لقرحة المعدة أو أنّك مصاب بقرحة المعدة بالفعل، لذلك هذه العادات والوصايا تساعدك في الوقاية من قرحة المعدة إلى حد كبير: توقف عن التدخين، وإذا وجدت صعوبة في ذلك استشر طبيبك .تجنب النيكوتين بجميع أشكاله، ولا تستخدم المواد غير المشروعة تحت أي ظرف. لا تأخذ الأدوية التي تحتوي على </a:t>
            </a:r>
            <a:r>
              <a:rPr lang="ar-IQ" sz="2800" b="1" dirty="0" err="1">
                <a:solidFill>
                  <a:schemeClr val="bg1"/>
                </a:solidFill>
                <a:latin typeface="Times New Roman" panose="02020603050405020304" pitchFamily="18" charset="0"/>
                <a:cs typeface="Times New Roman" panose="02020603050405020304" pitchFamily="18" charset="0"/>
              </a:rPr>
              <a:t>الإيبوبروفين</a:t>
            </a:r>
            <a:r>
              <a:rPr lang="ar-IQ" sz="2800" b="1" dirty="0">
                <a:solidFill>
                  <a:schemeClr val="bg1"/>
                </a:solidFill>
                <a:latin typeface="Times New Roman" panose="02020603050405020304" pitchFamily="18" charset="0"/>
                <a:cs typeface="Times New Roman" panose="02020603050405020304" pitchFamily="18" charset="0"/>
              </a:rPr>
              <a:t> أو </a:t>
            </a:r>
            <a:r>
              <a:rPr lang="ar-IQ" sz="2800" b="1" dirty="0" err="1">
                <a:solidFill>
                  <a:schemeClr val="bg1"/>
                </a:solidFill>
                <a:latin typeface="Times New Roman" panose="02020603050405020304" pitchFamily="18" charset="0"/>
                <a:cs typeface="Times New Roman" panose="02020603050405020304" pitchFamily="18" charset="0"/>
              </a:rPr>
              <a:t>النابروكسين</a:t>
            </a:r>
            <a:r>
              <a:rPr lang="ar-IQ" sz="2800" b="1" dirty="0">
                <a:solidFill>
                  <a:schemeClr val="bg1"/>
                </a:solidFill>
                <a:latin typeface="Times New Roman" panose="02020603050405020304" pitchFamily="18" charset="0"/>
                <a:cs typeface="Times New Roman" panose="02020603050405020304" pitchFamily="18" charset="0"/>
              </a:rPr>
              <a:t> أو أي من عائلته، وإذا لزم الأمر اتصل بالطبيب .اغسل يديك جيدًا بالماء والصابون</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36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493A45-7093-9B7F-53BF-04BEE3884452}"/>
              </a:ext>
            </a:extLst>
          </p:cNvPr>
          <p:cNvPicPr>
            <a:picLocks noChangeAspect="1"/>
          </p:cNvPicPr>
          <p:nvPr/>
        </p:nvPicPr>
        <p:blipFill>
          <a:blip r:embed="rId2"/>
          <a:stretch>
            <a:fillRect/>
          </a:stretch>
        </p:blipFill>
        <p:spPr>
          <a:xfrm>
            <a:off x="706582" y="821026"/>
            <a:ext cx="10778835" cy="4480647"/>
          </a:xfrm>
          <a:prstGeom prst="rect">
            <a:avLst/>
          </a:prstGeom>
        </p:spPr>
      </p:pic>
    </p:spTree>
    <p:extLst>
      <p:ext uri="{BB962C8B-B14F-4D97-AF65-F5344CB8AC3E}">
        <p14:creationId xmlns:p14="http://schemas.microsoft.com/office/powerpoint/2010/main" val="245604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E8513C-C99C-3D5F-EA29-C0C9F1E009A3}"/>
              </a:ext>
            </a:extLst>
          </p:cNvPr>
          <p:cNvPicPr>
            <a:picLocks noChangeAspect="1"/>
          </p:cNvPicPr>
          <p:nvPr/>
        </p:nvPicPr>
        <p:blipFill>
          <a:blip r:embed="rId2"/>
          <a:stretch>
            <a:fillRect/>
          </a:stretch>
        </p:blipFill>
        <p:spPr>
          <a:xfrm>
            <a:off x="173935" y="0"/>
            <a:ext cx="11844130" cy="6858000"/>
          </a:xfrm>
          <a:prstGeom prst="rect">
            <a:avLst/>
          </a:prstGeom>
        </p:spPr>
      </p:pic>
    </p:spTree>
    <p:extLst>
      <p:ext uri="{BB962C8B-B14F-4D97-AF65-F5344CB8AC3E}">
        <p14:creationId xmlns:p14="http://schemas.microsoft.com/office/powerpoint/2010/main" val="175923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E9E16-A573-8BCE-B0BD-495E9CFAE603}"/>
              </a:ext>
            </a:extLst>
          </p:cNvPr>
          <p:cNvSpPr txBox="1"/>
          <p:nvPr/>
        </p:nvSpPr>
        <p:spPr>
          <a:xfrm>
            <a:off x="426720" y="1102196"/>
            <a:ext cx="11765280" cy="2677656"/>
          </a:xfrm>
          <a:prstGeom prst="rect">
            <a:avLst/>
          </a:prstGeom>
          <a:noFill/>
        </p:spPr>
        <p:txBody>
          <a:bodyPr wrap="square">
            <a:spAutoFit/>
          </a:bodyPr>
          <a:lstStyle/>
          <a:p>
            <a:pPr algn="just" rtl="1"/>
            <a:r>
              <a:rPr lang="ar-IQ" sz="2800" b="0" i="0" dirty="0">
                <a:solidFill>
                  <a:schemeClr val="bg1"/>
                </a:solidFill>
                <a:effectLst/>
                <a:latin typeface="Times New Roman" panose="02020603050405020304" pitchFamily="18" charset="0"/>
                <a:cs typeface="Times New Roman" panose="02020603050405020304" pitchFamily="18" charset="0"/>
              </a:rPr>
              <a:t>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2" tooltip="بكتيريا">
                  <a:extLst>
                    <a:ext uri="{A12FA001-AC4F-418D-AE19-62706E023703}">
                      <ahyp:hlinkClr xmlns:ahyp="http://schemas.microsoft.com/office/drawing/2018/hyperlinkcolor" val="tx"/>
                    </a:ext>
                  </a:extLst>
                </a:hlinkClick>
              </a:rPr>
              <a:t>بكتيريا</a:t>
            </a:r>
            <a:r>
              <a:rPr lang="ar-IQ" sz="2800" b="0" i="0" dirty="0">
                <a:solidFill>
                  <a:schemeClr val="bg1"/>
                </a:solidFill>
                <a:effectLst/>
                <a:latin typeface="Times New Roman" panose="02020603050405020304" pitchFamily="18" charset="0"/>
                <a:cs typeface="Times New Roman" panose="02020603050405020304" pitchFamily="18" charset="0"/>
              </a:rPr>
              <a:t>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3" tooltip="بكتيريا سلبية الغرام">
                  <a:extLst>
                    <a:ext uri="{A12FA001-AC4F-418D-AE19-62706E023703}">
                      <ahyp:hlinkClr xmlns:ahyp="http://schemas.microsoft.com/office/drawing/2018/hyperlinkcolor" val="tx"/>
                    </a:ext>
                  </a:extLst>
                </a:hlinkClick>
              </a:rPr>
              <a:t>سالبة الجرام</a:t>
            </a:r>
            <a:r>
              <a:rPr lang="ar-IQ" sz="2800" b="0" i="0" dirty="0">
                <a:solidFill>
                  <a:schemeClr val="bg1"/>
                </a:solidFill>
                <a:effectLst/>
                <a:latin typeface="Times New Roman" panose="02020603050405020304" pitchFamily="18" charset="0"/>
                <a:cs typeface="Times New Roman" panose="02020603050405020304" pitchFamily="18" charset="0"/>
              </a:rPr>
              <a:t>،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4" tooltip="بكتيريا حلزونية">
                  <a:extLst>
                    <a:ext uri="{A12FA001-AC4F-418D-AE19-62706E023703}">
                      <ahyp:hlinkClr xmlns:ahyp="http://schemas.microsoft.com/office/drawing/2018/hyperlinkcolor" val="tx"/>
                    </a:ext>
                  </a:extLst>
                </a:hlinkClick>
              </a:rPr>
              <a:t>حلزونية</a:t>
            </a:r>
            <a:r>
              <a:rPr lang="ar-IQ" sz="2800" b="0" i="0" dirty="0">
                <a:solidFill>
                  <a:schemeClr val="bg1"/>
                </a:solidFill>
                <a:effectLst/>
                <a:latin typeface="Times New Roman" panose="02020603050405020304" pitchFamily="18" charset="0"/>
                <a:cs typeface="Times New Roman" panose="02020603050405020304" pitchFamily="18" charset="0"/>
              </a:rPr>
              <a:t> توجد عادة في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5" tooltip="معدة">
                  <a:extLst>
                    <a:ext uri="{A12FA001-AC4F-418D-AE19-62706E023703}">
                      <ahyp:hlinkClr xmlns:ahyp="http://schemas.microsoft.com/office/drawing/2018/hyperlinkcolor" val="tx"/>
                    </a:ext>
                  </a:extLst>
                </a:hlinkClick>
              </a:rPr>
              <a:t>المعدة</a:t>
            </a:r>
            <a:r>
              <a:rPr lang="en-US" sz="2800" b="0" i="0" dirty="0">
                <a:solidFill>
                  <a:schemeClr val="bg1"/>
                </a:solidFill>
                <a:effectLst/>
                <a:latin typeface="Times New Roman" panose="02020603050405020304" pitchFamily="18" charset="0"/>
                <a:cs typeface="Times New Roman" panose="02020603050405020304" pitchFamily="18" charset="0"/>
              </a:rPr>
              <a:t>.</a:t>
            </a:r>
            <a:r>
              <a:rPr lang="ar-IQ" sz="2800" b="0" i="0" dirty="0">
                <a:solidFill>
                  <a:schemeClr val="bg1"/>
                </a:solidFill>
                <a:effectLst/>
                <a:latin typeface="Times New Roman" panose="02020603050405020304" pitchFamily="18" charset="0"/>
                <a:cs typeface="Times New Roman" panose="02020603050405020304" pitchFamily="18" charset="0"/>
              </a:rPr>
              <a:t>يعتقد أن شكلها الحلزوني (الذي اشتق منه اسم الجنس، </a:t>
            </a:r>
            <a:r>
              <a:rPr lang="ar-IQ" sz="2800" b="0" i="1" dirty="0">
                <a:solidFill>
                  <a:schemeClr val="bg1"/>
                </a:solidFill>
                <a:effectLst/>
                <a:latin typeface="Times New Roman" panose="02020603050405020304" pitchFamily="18" charset="0"/>
                <a:cs typeface="Times New Roman" panose="02020603050405020304" pitchFamily="18" charset="0"/>
              </a:rPr>
              <a:t>الملوية</a:t>
            </a:r>
            <a:r>
              <a:rPr lang="ar-IQ" sz="2800" b="0" i="0" dirty="0">
                <a:solidFill>
                  <a:schemeClr val="bg1"/>
                </a:solidFill>
                <a:effectLst/>
                <a:latin typeface="Times New Roman" panose="02020603050405020304" pitchFamily="18" charset="0"/>
                <a:cs typeface="Times New Roman" panose="02020603050405020304" pitchFamily="18" charset="0"/>
              </a:rPr>
              <a:t>) قد تطور لاختراق البطانة المخاطية للمعدة وبالتالي الإصابة بالعدوى. تم التعرف على البكتيريا لأول مرة في عام 1982 من قبل الأطباء الأستراليين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6" tooltip="باري مارشال">
                  <a:extLst>
                    <a:ext uri="{A12FA001-AC4F-418D-AE19-62706E023703}">
                      <ahyp:hlinkClr xmlns:ahyp="http://schemas.microsoft.com/office/drawing/2018/hyperlinkcolor" val="tx"/>
                    </a:ext>
                  </a:extLst>
                </a:hlinkClick>
              </a:rPr>
              <a:t>باري مارشال</a:t>
            </a:r>
            <a:r>
              <a:rPr lang="ar-IQ" sz="2800" b="0" i="0" dirty="0">
                <a:solidFill>
                  <a:schemeClr val="bg1"/>
                </a:solidFill>
                <a:effectLst/>
                <a:latin typeface="Times New Roman" panose="02020603050405020304" pitchFamily="18" charset="0"/>
                <a:cs typeface="Times New Roman" panose="02020603050405020304" pitchFamily="18" charset="0"/>
              </a:rPr>
              <a:t>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7" tooltip="روبن وارن">
                  <a:extLst>
                    <a:ext uri="{A12FA001-AC4F-418D-AE19-62706E023703}">
                      <ahyp:hlinkClr xmlns:ahyp="http://schemas.microsoft.com/office/drawing/2018/hyperlinkcolor" val="tx"/>
                    </a:ext>
                  </a:extLst>
                </a:hlinkClick>
              </a:rPr>
              <a:t>وروبن وارن</a:t>
            </a:r>
            <a:r>
              <a:rPr lang="en-US" sz="2800" b="0" i="0" dirty="0">
                <a:solidFill>
                  <a:schemeClr val="bg1"/>
                </a:solidFill>
                <a:effectLst/>
                <a:latin typeface="Times New Roman" panose="02020603050405020304" pitchFamily="18" charset="0"/>
                <a:cs typeface="Times New Roman" panose="02020603050405020304" pitchFamily="18" charset="0"/>
              </a:rPr>
              <a:t>.</a:t>
            </a:r>
            <a:r>
              <a:rPr lang="ar-IQ" sz="2800" b="0" i="0" dirty="0">
                <a:solidFill>
                  <a:schemeClr val="bg1"/>
                </a:solidFill>
                <a:effectLst/>
                <a:latin typeface="Times New Roman" panose="02020603050405020304" pitchFamily="18" charset="0"/>
                <a:cs typeface="Times New Roman" panose="02020603050405020304" pitchFamily="18" charset="0"/>
              </a:rPr>
              <a:t>ارتبطت </a:t>
            </a:r>
            <a:r>
              <a:rPr lang="ar-IQ" sz="2800" b="0" i="1" dirty="0">
                <a:solidFill>
                  <a:schemeClr val="bg1"/>
                </a:solidFill>
                <a:effectLst/>
                <a:latin typeface="Times New Roman" panose="02020603050405020304" pitchFamily="18" charset="0"/>
                <a:cs typeface="Times New Roman" panose="02020603050405020304" pitchFamily="18" charset="0"/>
              </a:rPr>
              <a:t>الملوية البوابية</a:t>
            </a:r>
            <a:r>
              <a:rPr lang="ar-IQ" sz="2800" b="0" i="0" dirty="0">
                <a:solidFill>
                  <a:schemeClr val="bg1"/>
                </a:solidFill>
                <a:effectLst/>
                <a:latin typeface="Times New Roman" panose="02020603050405020304" pitchFamily="18" charset="0"/>
                <a:cs typeface="Times New Roman" panose="02020603050405020304" pitchFamily="18" charset="0"/>
              </a:rPr>
              <a:t>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8" tooltip="سرطان">
                  <a:extLst>
                    <a:ext uri="{A12FA001-AC4F-418D-AE19-62706E023703}">
                      <ahyp:hlinkClr xmlns:ahyp="http://schemas.microsoft.com/office/drawing/2018/hyperlinkcolor" val="tx"/>
                    </a:ext>
                  </a:extLst>
                </a:hlinkClick>
              </a:rPr>
              <a:t>بسرطان</a:t>
            </a:r>
            <a:r>
              <a:rPr lang="ar-IQ" sz="2800" b="0" i="0" dirty="0">
                <a:solidFill>
                  <a:schemeClr val="bg1"/>
                </a:solidFill>
                <a:effectLst/>
                <a:latin typeface="Times New Roman" panose="02020603050405020304" pitchFamily="18" charset="0"/>
                <a:cs typeface="Times New Roman" panose="02020603050405020304" pitchFamily="18" charset="0"/>
              </a:rPr>
              <a:t>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9" tooltip="النسيج اللمفاوي المرتبط بالمخاطيات">
                  <a:extLst>
                    <a:ext uri="{A12FA001-AC4F-418D-AE19-62706E023703}">
                      <ahyp:hlinkClr xmlns:ahyp="http://schemas.microsoft.com/office/drawing/2018/hyperlinkcolor" val="tx"/>
                    </a:ext>
                  </a:extLst>
                </a:hlinkClick>
              </a:rPr>
              <a:t>الأنسجة اللمفاوية المرتبطة بالغشاء المخاطي</a:t>
            </a:r>
            <a:r>
              <a:rPr lang="ar-IQ" sz="2800" b="0" i="0" dirty="0">
                <a:solidFill>
                  <a:schemeClr val="bg1"/>
                </a:solidFill>
                <a:effectLst/>
                <a:latin typeface="Times New Roman" panose="02020603050405020304" pitchFamily="18" charset="0"/>
                <a:cs typeface="Times New Roman" panose="02020603050405020304" pitchFamily="18" charset="0"/>
              </a:rPr>
              <a:t> في المعدة، المريء، القولون، المستقيم، أو الأنسجة حول العين (تسمى </a:t>
            </a:r>
            <a:r>
              <a:rPr lang="ar-IQ" sz="2800" b="0" i="0" strike="noStrike" dirty="0">
                <a:solidFill>
                  <a:schemeClr val="bg1"/>
                </a:solidFill>
                <a:effectLst/>
                <a:latin typeface="Times New Roman" panose="02020603050405020304" pitchFamily="18" charset="0"/>
                <a:cs typeface="Times New Roman" panose="02020603050405020304" pitchFamily="18" charset="0"/>
                <a:hlinkClick r:id="rId10" tooltip="لمفومات الخلايا البائية في المنطقة الهامشية">
                  <a:extLst>
                    <a:ext uri="{A12FA001-AC4F-418D-AE19-62706E023703}">
                      <ahyp:hlinkClr xmlns:ahyp="http://schemas.microsoft.com/office/drawing/2018/hyperlinkcolor" val="tx"/>
                    </a:ext>
                  </a:extLst>
                </a:hlinkClick>
              </a:rPr>
              <a:t>سرطان الغدد الليمفاوية ذو الخلايا البائية</a:t>
            </a:r>
            <a:r>
              <a:rPr lang="ar-IQ" sz="2800" b="0" i="0" dirty="0">
                <a:solidFill>
                  <a:schemeClr val="bg1"/>
                </a:solidFill>
                <a:effectLst/>
                <a:latin typeface="Times New Roman" panose="02020603050405020304" pitchFamily="18" charset="0"/>
                <a:cs typeface="Times New Roman" panose="02020603050405020304" pitchFamily="18" charset="0"/>
              </a:rPr>
              <a:t> خارج العقد في العضو المذكور والقرحة المعوية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Could Helicobacter Pylori be the root cause of your child's fussy eating? -  NatureDoc">
            <a:extLst>
              <a:ext uri="{FF2B5EF4-FFF2-40B4-BE49-F238E27FC236}">
                <a16:creationId xmlns:a16="http://schemas.microsoft.com/office/drawing/2014/main" id="{3F0AC7F3-931A-C78A-13FF-6C2A60CDF4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732" y="3971109"/>
            <a:ext cx="4955176" cy="2394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8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04B76-EAF7-6381-8FAE-6B36B6D43077}"/>
              </a:ext>
            </a:extLst>
          </p:cNvPr>
          <p:cNvSpPr>
            <a:spLocks noGrp="1"/>
          </p:cNvSpPr>
          <p:nvPr>
            <p:ph idx="1"/>
          </p:nvPr>
        </p:nvSpPr>
        <p:spPr>
          <a:xfrm>
            <a:off x="129309" y="685800"/>
            <a:ext cx="11730181" cy="3615267"/>
          </a:xfrm>
        </p:spPr>
        <p:txBody>
          <a:bodyPr>
            <a:noAutofit/>
          </a:bodyPr>
          <a:lstStyle/>
          <a:p>
            <a:pPr algn="just" rtl="1"/>
            <a:r>
              <a:rPr lang="ar-IQ" sz="2800" b="1" dirty="0">
                <a:latin typeface="Times New Roman" panose="02020603050405020304" pitchFamily="18" charset="0"/>
                <a:cs typeface="Times New Roman" panose="02020603050405020304" pitchFamily="18" charset="0"/>
              </a:rPr>
              <a:t>الملوية البوابية هي نوع شائع من البكتيريا التي تنمو في الجهاز الهضمي وتميل إلى مهاجمة بطانة المعدة.</a:t>
            </a:r>
            <a:r>
              <a:rPr lang="en-US" sz="2800" b="1" dirty="0">
                <a:latin typeface="Times New Roman" panose="02020603050405020304" pitchFamily="18" charset="0"/>
                <a:cs typeface="Times New Roman" panose="02020603050405020304" pitchFamily="18" charset="0"/>
              </a:rPr>
              <a:t> </a:t>
            </a:r>
            <a:r>
              <a:rPr lang="ar-IQ" sz="2800" b="1" dirty="0">
                <a:latin typeface="Times New Roman" panose="02020603050405020304" pitchFamily="18" charset="0"/>
                <a:cs typeface="Times New Roman" panose="02020603050405020304" pitchFamily="18" charset="0"/>
              </a:rPr>
              <a:t>لقد تم تكييفه للعيش في بيئة المعدة الحمضية القاسية. حرف “</a:t>
            </a:r>
            <a:r>
              <a:rPr lang="en-US" sz="2800" b="1" dirty="0">
                <a:latin typeface="Times New Roman" panose="02020603050405020304" pitchFamily="18" charset="0"/>
                <a:cs typeface="Times New Roman" panose="02020603050405020304" pitchFamily="18" charset="0"/>
              </a:rPr>
              <a:t> H" </a:t>
            </a:r>
            <a:r>
              <a:rPr lang="ar-IQ" sz="2800" b="1" dirty="0">
                <a:latin typeface="Times New Roman" panose="02020603050405020304" pitchFamily="18" charset="0"/>
                <a:cs typeface="Times New Roman" panose="02020603050405020304" pitchFamily="18" charset="0"/>
              </a:rPr>
              <a:t>في الاسم هو اختصار لـ </a:t>
            </a:r>
            <a:r>
              <a:rPr lang="en-US" sz="2800" b="1" dirty="0">
                <a:latin typeface="Times New Roman" panose="02020603050405020304" pitchFamily="18" charset="0"/>
                <a:cs typeface="Times New Roman" panose="02020603050405020304" pitchFamily="18" charset="0"/>
              </a:rPr>
              <a:t>Helicobacter. </a:t>
            </a:r>
            <a:r>
              <a:rPr lang="ar-IQ" sz="2800" b="1" dirty="0">
                <a:latin typeface="Times New Roman" panose="02020603050405020304" pitchFamily="18" charset="0"/>
                <a:cs typeface="Times New Roman" panose="02020603050405020304" pitchFamily="18" charset="0"/>
              </a:rPr>
              <a:t>كلمة "</a:t>
            </a:r>
            <a:r>
              <a:rPr lang="ar-IQ" sz="2800" b="1" dirty="0" err="1">
                <a:latin typeface="Times New Roman" panose="02020603050405020304" pitchFamily="18" charset="0"/>
                <a:cs typeface="Times New Roman" panose="02020603050405020304" pitchFamily="18" charset="0"/>
              </a:rPr>
              <a:t>هيليكو</a:t>
            </a:r>
            <a:r>
              <a:rPr lang="ar-IQ" sz="2800" b="1" dirty="0">
                <a:latin typeface="Times New Roman" panose="02020603050405020304" pitchFamily="18" charset="0"/>
                <a:cs typeface="Times New Roman" panose="02020603050405020304" pitchFamily="18" charset="0"/>
              </a:rPr>
              <a:t>" تعني الحلزونية، والتي تشير إلى شكل البكتيريا</a:t>
            </a:r>
            <a:r>
              <a:rPr lang="en-US" sz="2800" b="1" dirty="0">
                <a:latin typeface="Times New Roman" panose="02020603050405020304" pitchFamily="18" charset="0"/>
                <a:cs typeface="Times New Roman" panose="02020603050405020304" pitchFamily="18" charset="0"/>
              </a:rPr>
              <a:t> </a:t>
            </a:r>
            <a:r>
              <a:rPr lang="ar-IQ"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ar-IQ" sz="2800" b="1" dirty="0">
                <a:latin typeface="Times New Roman" panose="02020603050405020304" pitchFamily="18" charset="0"/>
                <a:cs typeface="Times New Roman" panose="02020603050405020304" pitchFamily="18" charset="0"/>
              </a:rPr>
              <a:t>تشير التقديرات إلى أن ما يصل إلى ثلثي الأشخاص في جميع أنحاء العالم مصابون بعدوى الملوية البوابية، وفقًا لمراكز السيطرة على الأمراض والوقاية منها </a:t>
            </a:r>
            <a:r>
              <a:rPr lang="en-US" sz="2800" b="1" dirty="0">
                <a:latin typeface="Times New Roman" panose="02020603050405020304" pitchFamily="18" charset="0"/>
                <a:cs typeface="Times New Roman" panose="02020603050405020304" pitchFamily="18" charset="0"/>
              </a:rPr>
              <a:t>( CDC) </a:t>
            </a:r>
            <a:r>
              <a:rPr lang="ar-IQ" sz="2800" b="1" dirty="0">
                <a:latin typeface="Times New Roman" panose="02020603050405020304" pitchFamily="18" charset="0"/>
                <a:cs typeface="Times New Roman" panose="02020603050405020304" pitchFamily="18" charset="0"/>
              </a:rPr>
              <a:t>.</a:t>
            </a:r>
          </a:p>
          <a:p>
            <a:pPr algn="just" rtl="1"/>
            <a:endParaRPr lang="ar-IQ" sz="2800" b="1" dirty="0">
              <a:latin typeface="Times New Roman" panose="02020603050405020304" pitchFamily="18" charset="0"/>
              <a:cs typeface="Times New Roman" panose="02020603050405020304" pitchFamily="18" charset="0"/>
            </a:endParaRPr>
          </a:p>
          <a:p>
            <a:pPr algn="just" rtl="1"/>
            <a:r>
              <a:rPr lang="ar-IQ" sz="2800" b="1" dirty="0">
                <a:latin typeface="Times New Roman" panose="02020603050405020304" pitchFamily="18" charset="0"/>
                <a:cs typeface="Times New Roman" panose="02020603050405020304" pitchFamily="18" charset="0"/>
              </a:rPr>
              <a:t>نصف سكان الأرض تقريباً مصابون بالتهاب البكتيريا الحلزونية التي تدعى بجرثومة المعدة أو الجرثومة الهضمية، الأمر الذي جعل البكتيريا الحلزونية البكتيريا الأكثر انتشاراً في العالم (</a:t>
            </a:r>
            <a:r>
              <a:rPr lang="en-US" sz="2800" b="1" dirty="0">
                <a:latin typeface="Times New Roman" panose="02020603050405020304" pitchFamily="18" charset="0"/>
                <a:cs typeface="Times New Roman" panose="02020603050405020304" pitchFamily="18" charset="0"/>
              </a:rPr>
              <a:t>Helicobacter pylori)، </a:t>
            </a:r>
            <a:r>
              <a:rPr lang="ar-IQ" sz="2800" b="1" dirty="0">
                <a:latin typeface="Times New Roman" panose="02020603050405020304" pitchFamily="18" charset="0"/>
                <a:cs typeface="Times New Roman" panose="02020603050405020304" pitchFamily="18" charset="0"/>
              </a:rPr>
              <a:t>وقد أدرجتها منظمة الصحة العالمية على أنها بكتيريا مسرطنة أو أحد مسببات سرطان المعدة.</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47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0437E-35EA-481D-EFC8-0CD6E3C7037E}"/>
              </a:ext>
            </a:extLst>
          </p:cNvPr>
          <p:cNvSpPr txBox="1"/>
          <p:nvPr/>
        </p:nvSpPr>
        <p:spPr>
          <a:xfrm>
            <a:off x="424873" y="323171"/>
            <a:ext cx="11342254" cy="5509200"/>
          </a:xfrm>
          <a:prstGeom prst="rect">
            <a:avLst/>
          </a:prstGeom>
          <a:noFill/>
        </p:spPr>
        <p:txBody>
          <a:bodyPr wrap="square">
            <a:spAutoFit/>
          </a:bodyPr>
          <a:lstStyle/>
          <a:p>
            <a:pPr algn="just" rtl="1"/>
            <a:r>
              <a:rPr lang="ar-IQ" sz="3200" b="1" dirty="0">
                <a:solidFill>
                  <a:schemeClr val="bg1"/>
                </a:solidFill>
                <a:latin typeface="Times New Roman" panose="02020603050405020304" pitchFamily="18" charset="0"/>
                <a:cs typeface="Times New Roman" panose="02020603050405020304" pitchFamily="18" charset="0"/>
              </a:rPr>
              <a:t>على الرغم من ندرتها، إلا أن عدوى الملوية البوابية قد تزيد من خطر الإصابة بسرطان المعدة. ويرجع ذلك إلى الالتهاب المزمن الناجم عن العدوى. قد تشمل بعض أعراض سرطان المعدة ما يلي:</a:t>
            </a:r>
          </a:p>
          <a:p>
            <a:pPr algn="just" rtl="1"/>
            <a:r>
              <a:rPr lang="ar-IQ" sz="3200" b="1" dirty="0">
                <a:solidFill>
                  <a:schemeClr val="bg1"/>
                </a:solidFill>
                <a:latin typeface="Times New Roman" panose="02020603050405020304" pitchFamily="18" charset="0"/>
                <a:cs typeface="Times New Roman" panose="02020603050405020304" pitchFamily="18" charset="0"/>
              </a:rPr>
              <a:t>حرقة في المعدة خصوصا عندما تكون المعدة فارغة </a:t>
            </a:r>
          </a:p>
          <a:p>
            <a:pPr algn="just" rtl="1"/>
            <a:r>
              <a:rPr lang="ar-IQ" sz="3200" b="1" dirty="0">
                <a:solidFill>
                  <a:schemeClr val="bg1"/>
                </a:solidFill>
                <a:latin typeface="Times New Roman" panose="02020603050405020304" pitchFamily="18" charset="0"/>
                <a:cs typeface="Times New Roman" panose="02020603050405020304" pitchFamily="18" charset="0"/>
              </a:rPr>
              <a:t>ارتجاع </a:t>
            </a:r>
          </a:p>
          <a:p>
            <a:pPr algn="just" rtl="1"/>
            <a:r>
              <a:rPr lang="ar-IQ" sz="3200" b="1" dirty="0">
                <a:solidFill>
                  <a:schemeClr val="bg1"/>
                </a:solidFill>
                <a:latin typeface="Times New Roman" panose="02020603050405020304" pitchFamily="18" charset="0"/>
                <a:cs typeface="Times New Roman" panose="02020603050405020304" pitchFamily="18" charset="0"/>
              </a:rPr>
              <a:t>عسر الهضم وانتفاخ</a:t>
            </a:r>
          </a:p>
          <a:p>
            <a:pPr algn="just" rtl="1"/>
            <a:r>
              <a:rPr lang="ar-IQ" sz="3200" b="1" dirty="0">
                <a:solidFill>
                  <a:schemeClr val="bg1"/>
                </a:solidFill>
                <a:latin typeface="Times New Roman" panose="02020603050405020304" pitchFamily="18" charset="0"/>
                <a:cs typeface="Times New Roman" panose="02020603050405020304" pitchFamily="18" charset="0"/>
              </a:rPr>
              <a:t> صعوبة في البلع</a:t>
            </a:r>
          </a:p>
          <a:p>
            <a:pPr algn="just" rtl="1"/>
            <a:r>
              <a:rPr lang="ar-IQ" sz="3200" b="1" dirty="0">
                <a:solidFill>
                  <a:schemeClr val="bg1"/>
                </a:solidFill>
                <a:latin typeface="Times New Roman" panose="02020603050405020304" pitchFamily="18" charset="0"/>
                <a:cs typeface="Times New Roman" panose="02020603050405020304" pitchFamily="18" charset="0"/>
              </a:rPr>
              <a:t>ضعف الشهية </a:t>
            </a:r>
          </a:p>
          <a:p>
            <a:pPr algn="just" rtl="1"/>
            <a:r>
              <a:rPr lang="ar-IQ" sz="3200" b="1" dirty="0">
                <a:solidFill>
                  <a:schemeClr val="bg1"/>
                </a:solidFill>
                <a:latin typeface="Times New Roman" panose="02020603050405020304" pitchFamily="18" charset="0"/>
                <a:cs typeface="Times New Roman" panose="02020603050405020304" pitchFamily="18" charset="0"/>
              </a:rPr>
              <a:t>فقدان الوزن غير المبرر</a:t>
            </a:r>
          </a:p>
          <a:p>
            <a:pPr algn="just" rtl="1"/>
            <a:r>
              <a:rPr lang="ar-IQ" sz="3200" b="1" dirty="0">
                <a:solidFill>
                  <a:schemeClr val="bg1"/>
                </a:solidFill>
                <a:latin typeface="Times New Roman" panose="02020603050405020304" pitchFamily="18" charset="0"/>
                <a:cs typeface="Times New Roman" panose="02020603050405020304" pitchFamily="18" charset="0"/>
              </a:rPr>
              <a:t>عدم الراحة أو تورم في البطن </a:t>
            </a:r>
          </a:p>
          <a:p>
            <a:pPr algn="just" rtl="1"/>
            <a:r>
              <a:rPr lang="ar-IQ" sz="3200" b="1" dirty="0">
                <a:solidFill>
                  <a:schemeClr val="bg1"/>
                </a:solidFill>
                <a:latin typeface="Times New Roman" panose="02020603050405020304" pitchFamily="18" charset="0"/>
                <a:cs typeface="Times New Roman" panose="02020603050405020304" pitchFamily="18" charset="0"/>
              </a:rPr>
              <a:t>تعب</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18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16CAC3-5D28-E41A-41AF-B793E55909F1}"/>
              </a:ext>
            </a:extLst>
          </p:cNvPr>
          <p:cNvSpPr txBox="1"/>
          <p:nvPr/>
        </p:nvSpPr>
        <p:spPr>
          <a:xfrm>
            <a:off x="489527" y="341745"/>
            <a:ext cx="11434618" cy="4524315"/>
          </a:xfrm>
          <a:prstGeom prst="rect">
            <a:avLst/>
          </a:prstGeom>
          <a:noFill/>
        </p:spPr>
        <p:txBody>
          <a:bodyPr wrap="square">
            <a:spAutoFit/>
          </a:bodyPr>
          <a:lstStyle/>
          <a:p>
            <a:pPr algn="r" rtl="1"/>
            <a:r>
              <a:rPr lang="ar-IQ" sz="3600" dirty="0">
                <a:solidFill>
                  <a:schemeClr val="bg1"/>
                </a:solidFill>
                <a:latin typeface="Times New Roman" panose="02020603050405020304" pitchFamily="18" charset="0"/>
                <a:cs typeface="Times New Roman" panose="02020603050405020304" pitchFamily="18" charset="0"/>
              </a:rPr>
              <a:t>متى يجب الحصول على العناية الطبية الفورية ؟ </a:t>
            </a:r>
          </a:p>
          <a:p>
            <a:pPr algn="r" rtl="1"/>
            <a:endParaRPr lang="ar-IQ" sz="3600" dirty="0">
              <a:solidFill>
                <a:schemeClr val="bg1"/>
              </a:solidFill>
              <a:latin typeface="Times New Roman" panose="02020603050405020304" pitchFamily="18" charset="0"/>
              <a:cs typeface="Times New Roman" panose="02020603050405020304" pitchFamily="18" charset="0"/>
            </a:endParaRPr>
          </a:p>
          <a:p>
            <a:pPr algn="r" rtl="1"/>
            <a:r>
              <a:rPr lang="ar-IQ" sz="3600" dirty="0">
                <a:solidFill>
                  <a:schemeClr val="bg1"/>
                </a:solidFill>
                <a:latin typeface="Times New Roman" panose="02020603050405020304" pitchFamily="18" charset="0"/>
                <a:cs typeface="Times New Roman" panose="02020603050405020304" pitchFamily="18" charset="0"/>
              </a:rPr>
              <a:t>يجب أن تحصل على العناية الطبية على الفور إذا واجهت: </a:t>
            </a:r>
          </a:p>
          <a:p>
            <a:pPr algn="r" rtl="1"/>
            <a:endParaRPr lang="ar-IQ" sz="3600" dirty="0">
              <a:solidFill>
                <a:schemeClr val="bg1"/>
              </a:solidFill>
              <a:latin typeface="Times New Roman" panose="02020603050405020304" pitchFamily="18" charset="0"/>
              <a:cs typeface="Times New Roman" panose="02020603050405020304" pitchFamily="18" charset="0"/>
            </a:endParaRPr>
          </a:p>
          <a:p>
            <a:pPr marL="571500" indent="-571500" algn="r" rtl="1">
              <a:buFont typeface="Arial" panose="020B0604020202020204" pitchFamily="34" charset="0"/>
              <a:buChar char="•"/>
            </a:pPr>
            <a:r>
              <a:rPr lang="ar-IQ" sz="3600" dirty="0">
                <a:solidFill>
                  <a:schemeClr val="bg1"/>
                </a:solidFill>
                <a:latin typeface="Times New Roman" panose="02020603050405020304" pitchFamily="18" charset="0"/>
                <a:cs typeface="Times New Roman" panose="02020603050405020304" pitchFamily="18" charset="0"/>
              </a:rPr>
              <a:t>صعوبة في البلع فقر دم </a:t>
            </a:r>
          </a:p>
          <a:p>
            <a:pPr marL="571500" indent="-571500" algn="r" rtl="1">
              <a:buFont typeface="Arial" panose="020B0604020202020204" pitchFamily="34" charset="0"/>
              <a:buChar char="•"/>
            </a:pPr>
            <a:r>
              <a:rPr lang="ar-IQ" sz="3600" dirty="0">
                <a:solidFill>
                  <a:schemeClr val="bg1"/>
                </a:solidFill>
                <a:latin typeface="Times New Roman" panose="02020603050405020304" pitchFamily="18" charset="0"/>
                <a:cs typeface="Times New Roman" panose="02020603050405020304" pitchFamily="18" charset="0"/>
              </a:rPr>
              <a:t>دم في البراز</a:t>
            </a:r>
          </a:p>
          <a:p>
            <a:pPr marL="571500" indent="-571500" algn="r" rtl="1">
              <a:buFont typeface="Arial" panose="020B0604020202020204" pitchFamily="34" charset="0"/>
              <a:buChar char="•"/>
            </a:pPr>
            <a:r>
              <a:rPr lang="ar-IQ" sz="3600" dirty="0">
                <a:solidFill>
                  <a:schemeClr val="bg1"/>
                </a:solidFill>
                <a:latin typeface="Times New Roman" panose="02020603050405020304" pitchFamily="18" charset="0"/>
                <a:cs typeface="Times New Roman" panose="02020603050405020304" pitchFamily="18" charset="0"/>
              </a:rPr>
              <a:t> البراز أسود اللون </a:t>
            </a:r>
          </a:p>
          <a:p>
            <a:pPr marL="571500" indent="-571500" algn="r" rtl="1">
              <a:buFont typeface="Arial" panose="020B0604020202020204" pitchFamily="34" charset="0"/>
              <a:buChar char="•"/>
            </a:pPr>
            <a:r>
              <a:rPr lang="ar-IQ" sz="3600" dirty="0">
                <a:solidFill>
                  <a:schemeClr val="bg1"/>
                </a:solidFill>
                <a:latin typeface="Times New Roman" panose="02020603050405020304" pitchFamily="18" charset="0"/>
                <a:cs typeface="Times New Roman" panose="02020603050405020304" pitchFamily="18" charset="0"/>
              </a:rPr>
              <a:t>القيء</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86660EA-C9B2-B360-F389-05CDA1F17C18}"/>
              </a:ext>
            </a:extLst>
          </p:cNvPr>
          <p:cNvPicPr>
            <a:picLocks noChangeAspect="1"/>
          </p:cNvPicPr>
          <p:nvPr/>
        </p:nvPicPr>
        <p:blipFill>
          <a:blip r:embed="rId2"/>
          <a:stretch>
            <a:fillRect/>
          </a:stretch>
        </p:blipFill>
        <p:spPr>
          <a:xfrm>
            <a:off x="267856" y="2177143"/>
            <a:ext cx="4164808" cy="4127863"/>
          </a:xfrm>
          <a:prstGeom prst="rect">
            <a:avLst/>
          </a:prstGeom>
          <a:ln>
            <a:noFill/>
          </a:ln>
          <a:effectLst>
            <a:softEdge rad="112500"/>
          </a:effectLst>
        </p:spPr>
      </p:pic>
    </p:spTree>
    <p:extLst>
      <p:ext uri="{BB962C8B-B14F-4D97-AF65-F5344CB8AC3E}">
        <p14:creationId xmlns:p14="http://schemas.microsoft.com/office/powerpoint/2010/main" val="137097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57774-C41C-6956-CF47-31D3800EE699}"/>
              </a:ext>
            </a:extLst>
          </p:cNvPr>
          <p:cNvSpPr txBox="1"/>
          <p:nvPr/>
        </p:nvSpPr>
        <p:spPr>
          <a:xfrm>
            <a:off x="628073" y="577611"/>
            <a:ext cx="11166764" cy="3539430"/>
          </a:xfrm>
          <a:prstGeom prst="rect">
            <a:avLst/>
          </a:prstGeom>
          <a:noFill/>
        </p:spPr>
        <p:txBody>
          <a:bodyPr wrap="square">
            <a:spAutoFit/>
          </a:bodyPr>
          <a:lstStyle/>
          <a:p>
            <a:pPr algn="just" rtl="1"/>
            <a:r>
              <a:rPr lang="ar-IQ" sz="2800" b="1" dirty="0">
                <a:solidFill>
                  <a:schemeClr val="bg1"/>
                </a:solidFill>
                <a:latin typeface="Times New Roman" panose="02020603050405020304" pitchFamily="18" charset="0"/>
                <a:cs typeface="Times New Roman" panose="02020603050405020304" pitchFamily="18" charset="0"/>
              </a:rPr>
              <a:t>ما الذي يسبب عدوى الملوية البوابية؟ </a:t>
            </a:r>
          </a:p>
          <a:p>
            <a:pPr algn="just" rtl="1"/>
            <a:r>
              <a:rPr lang="ar-IQ" sz="2800" b="1" dirty="0">
                <a:solidFill>
                  <a:schemeClr val="bg1"/>
                </a:solidFill>
                <a:latin typeface="Times New Roman" panose="02020603050405020304" pitchFamily="18" charset="0"/>
                <a:cs typeface="Times New Roman" panose="02020603050405020304" pitchFamily="18" charset="0"/>
              </a:rPr>
              <a:t>لا يزال من غير المعروف بالضبط كيف تنتقل عدوى الملوية البوابية.</a:t>
            </a:r>
            <a:r>
              <a:rPr lang="en-US" sz="2800" b="1" dirty="0">
                <a:solidFill>
                  <a:schemeClr val="bg1"/>
                </a:solidFill>
                <a:latin typeface="Times New Roman" panose="02020603050405020304" pitchFamily="18" charset="0"/>
                <a:cs typeface="Times New Roman" panose="02020603050405020304" pitchFamily="18" charset="0"/>
              </a:rPr>
              <a:t> </a:t>
            </a:r>
            <a:r>
              <a:rPr lang="ar-IQ" sz="2800" b="1" dirty="0">
                <a:solidFill>
                  <a:schemeClr val="bg1"/>
                </a:solidFill>
                <a:latin typeface="Times New Roman" panose="02020603050405020304" pitchFamily="18" charset="0"/>
                <a:cs typeface="Times New Roman" panose="02020603050405020304" pitchFamily="18" charset="0"/>
              </a:rPr>
              <a:t>احد اهم الأسباب تعزى الى ضعف حامض المعدة حيث حموضة المعدة تعادل 1 ( الماء القلوي ) , لقد تعايشت البكتيريا مع البشر منذ آلاف السنين. ومع ذلك أيضا تضاف لها المسكنات والمكملات الغذائية الزائدة عن الحاجة .</a:t>
            </a:r>
          </a:p>
          <a:p>
            <a:pPr algn="just" rtl="1"/>
            <a:r>
              <a:rPr lang="ar-IQ" sz="2800" b="1" dirty="0">
                <a:solidFill>
                  <a:schemeClr val="bg1"/>
                </a:solidFill>
                <a:latin typeface="Times New Roman" panose="02020603050405020304" pitchFamily="18" charset="0"/>
                <a:cs typeface="Times New Roman" panose="02020603050405020304" pitchFamily="18" charset="0"/>
              </a:rPr>
              <a:t>الماء او المشروبات و الطعام الملوث .. الخ </a:t>
            </a:r>
          </a:p>
          <a:p>
            <a:pPr algn="just" rtl="1"/>
            <a:r>
              <a:rPr lang="ar-IQ" sz="2800" b="1" dirty="0">
                <a:solidFill>
                  <a:schemeClr val="bg1"/>
                </a:solidFill>
                <a:latin typeface="Times New Roman" panose="02020603050405020304" pitchFamily="18" charset="0"/>
                <a:cs typeface="Times New Roman" panose="02020603050405020304" pitchFamily="18" charset="0"/>
              </a:rPr>
              <a:t>قلة المناعة </a:t>
            </a:r>
          </a:p>
          <a:p>
            <a:pPr algn="just" rtl="1"/>
            <a:r>
              <a:rPr lang="ar-IQ" sz="2800" b="1" dirty="0">
                <a:solidFill>
                  <a:schemeClr val="bg1"/>
                </a:solidFill>
                <a:latin typeface="Times New Roman" panose="02020603050405020304" pitchFamily="18" charset="0"/>
                <a:cs typeface="Times New Roman" panose="02020603050405020304" pitchFamily="18" charset="0"/>
              </a:rPr>
              <a:t>نقص الفيتامينات </a:t>
            </a:r>
            <a:r>
              <a:rPr lang="ar-IQ" sz="2800" b="1">
                <a:solidFill>
                  <a:schemeClr val="bg1"/>
                </a:solidFill>
                <a:latin typeface="Times New Roman" panose="02020603050405020304" pitchFamily="18" charset="0"/>
                <a:cs typeface="Times New Roman" panose="02020603050405020304" pitchFamily="18" charset="0"/>
              </a:rPr>
              <a:t>المختلفة بالجسم .</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66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162CED-B00E-A6DA-2048-1CA461D609AB}"/>
              </a:ext>
            </a:extLst>
          </p:cNvPr>
          <p:cNvSpPr txBox="1"/>
          <p:nvPr/>
        </p:nvSpPr>
        <p:spPr>
          <a:xfrm>
            <a:off x="507999" y="180492"/>
            <a:ext cx="11517745" cy="4401205"/>
          </a:xfrm>
          <a:prstGeom prst="rect">
            <a:avLst/>
          </a:prstGeom>
          <a:noFill/>
        </p:spPr>
        <p:txBody>
          <a:bodyPr wrap="square">
            <a:spAutoFit/>
          </a:bodyPr>
          <a:lstStyle/>
          <a:p>
            <a:pPr algn="just" rtl="1"/>
            <a:r>
              <a:rPr lang="ar-IQ" sz="2800" b="1" dirty="0">
                <a:solidFill>
                  <a:schemeClr val="bg1"/>
                </a:solidFill>
                <a:latin typeface="Times New Roman" panose="02020603050405020304" pitchFamily="18" charset="0"/>
                <a:cs typeface="Times New Roman" panose="02020603050405020304" pitchFamily="18" charset="0"/>
              </a:rPr>
              <a:t>كيف يتم تشخيص عدوى الملوية البوابية؟ </a:t>
            </a:r>
          </a:p>
          <a:p>
            <a:pPr algn="just" rtl="1"/>
            <a:endParaRPr lang="ar-IQ" sz="2800" b="1" dirty="0">
              <a:solidFill>
                <a:schemeClr val="bg1"/>
              </a:solidFill>
              <a:latin typeface="Times New Roman" panose="02020603050405020304" pitchFamily="18" charset="0"/>
              <a:cs typeface="Times New Roman" panose="02020603050405020304" pitchFamily="18" charset="0"/>
            </a:endParaRPr>
          </a:p>
          <a:p>
            <a:pPr algn="just" rtl="1"/>
            <a:r>
              <a:rPr lang="ar-IQ" sz="2800" b="1" dirty="0">
                <a:solidFill>
                  <a:schemeClr val="bg1"/>
                </a:solidFill>
                <a:latin typeface="Times New Roman" panose="02020603050405020304" pitchFamily="18" charset="0"/>
                <a:cs typeface="Times New Roman" panose="02020603050405020304" pitchFamily="18" charset="0"/>
              </a:rPr>
              <a:t>إذا كانت لديك أعراض مشكلة في الجهاز الهضمي، فقد تحتاج إلى إجراء اختبار لبكتيريا الملوية البوابية. هناك عدة طرق لتشخيص عدوى الملوية البوابية، بما في ذلك:</a:t>
            </a:r>
          </a:p>
          <a:p>
            <a:pPr marL="457200" indent="-457200" algn="just"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اختبار التنفس باليوريا للتحقق من مستويات ثاني أكسيد الكربون غير الطبيعية، وهي علامة على الإصابة بالبكتيريا الحلزونية . </a:t>
            </a:r>
          </a:p>
          <a:p>
            <a:pPr marL="457200" indent="-457200" algn="just"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اختبار البراز للتحقق من وجود مستضدات الملوية البوابية .</a:t>
            </a:r>
          </a:p>
          <a:p>
            <a:pPr marL="457200" indent="-457200" algn="just" rtl="1">
              <a:buFont typeface="Arial" panose="020B0604020202020204" pitchFamily="34" charset="0"/>
              <a:buChar char="•"/>
            </a:pPr>
            <a:r>
              <a:rPr lang="ar-IQ" sz="2800" b="1" dirty="0">
                <a:solidFill>
                  <a:schemeClr val="bg1"/>
                </a:solidFill>
                <a:latin typeface="Times New Roman" panose="02020603050405020304" pitchFamily="18" charset="0"/>
                <a:cs typeface="Times New Roman" panose="02020603050405020304" pitchFamily="18" charset="0"/>
              </a:rPr>
              <a:t>اختبارات الدم للتحقق من وجود الأجسام المضادة لبكتيريا الملوية البوابية .</a:t>
            </a:r>
          </a:p>
          <a:p>
            <a:pPr algn="just" rtl="1"/>
            <a:r>
              <a:rPr lang="ar-IQ" sz="2800" b="1" dirty="0">
                <a:solidFill>
                  <a:schemeClr val="bg1"/>
                </a:solidFill>
                <a:latin typeface="Times New Roman" panose="02020603050405020304" pitchFamily="18" charset="0"/>
                <a:cs typeface="Times New Roman" panose="02020603050405020304" pitchFamily="18" charset="0"/>
              </a:rPr>
              <a:t>قد يوصي أخصائي الرعاية الصحية أيضًا بإجراء التنظير إذا كانت نتائج الاختبارات الأخرى غير حاسمة. وهذا يسمح لهم بفحص المريء وبطانة المعدة وجزء من الأمعاء الدقيقة.</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05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55DE7A-4A22-2ABF-2F03-31C87E7BB5E5}"/>
              </a:ext>
            </a:extLst>
          </p:cNvPr>
          <p:cNvSpPr txBox="1"/>
          <p:nvPr/>
        </p:nvSpPr>
        <p:spPr>
          <a:xfrm>
            <a:off x="314036" y="577748"/>
            <a:ext cx="11563928" cy="3108543"/>
          </a:xfrm>
          <a:prstGeom prst="rect">
            <a:avLst/>
          </a:prstGeom>
          <a:noFill/>
        </p:spPr>
        <p:txBody>
          <a:bodyPr wrap="square">
            <a:spAutoFit/>
          </a:bodyPr>
          <a:lstStyle/>
          <a:p>
            <a:pPr algn="just" rtl="1"/>
            <a:r>
              <a:rPr lang="ar-IQ" sz="2800" b="1" dirty="0">
                <a:solidFill>
                  <a:schemeClr val="bg1"/>
                </a:solidFill>
                <a:latin typeface="Times New Roman" panose="02020603050405020304" pitchFamily="18" charset="0"/>
                <a:cs typeface="Times New Roman" panose="02020603050405020304" pitchFamily="18" charset="0"/>
              </a:rPr>
              <a:t>اختبارات التنفس (</a:t>
            </a:r>
            <a:r>
              <a:rPr lang="en-US" sz="2800" b="1" dirty="0">
                <a:solidFill>
                  <a:schemeClr val="bg1"/>
                </a:solidFill>
                <a:latin typeface="Times New Roman" panose="02020603050405020304" pitchFamily="18" charset="0"/>
                <a:cs typeface="Times New Roman" panose="02020603050405020304" pitchFamily="18" charset="0"/>
              </a:rPr>
              <a:t>UREA BREATH TEST) </a:t>
            </a:r>
            <a:r>
              <a:rPr lang="ar-IQ" sz="2800" b="1" dirty="0">
                <a:solidFill>
                  <a:schemeClr val="bg1"/>
                </a:solidFill>
                <a:latin typeface="Times New Roman" panose="02020603050405020304" pitchFamily="18" charset="0"/>
                <a:cs typeface="Times New Roman" panose="02020603050405020304" pitchFamily="18" charset="0"/>
              </a:rPr>
              <a:t> ) هي الاكثر اعتمادا لدى عيادات اطباء الجهاز الهضمي؛ للقيام بهذا الفحص، على المريض أن يتناول مستحضر يحتوي على اليوريا، فإذا كانت البكتيريا موجودة فسوف تنتج إنزيم يكسر هذا المزيج بإطلاق غاز ثاني أكسيد الكربون الذي يتم الكشف عنه بجهاز خاص.</a:t>
            </a:r>
          </a:p>
          <a:p>
            <a:pPr algn="just" rtl="1"/>
            <a:r>
              <a:rPr lang="ar-IQ" sz="2800" b="1" dirty="0">
                <a:solidFill>
                  <a:schemeClr val="bg1"/>
                </a:solidFill>
                <a:latin typeface="Times New Roman" panose="02020603050405020304" pitchFamily="18" charset="0"/>
                <a:cs typeface="Times New Roman" panose="02020603050405020304" pitchFamily="18" charset="0"/>
              </a:rPr>
              <a:t> بعض الحالات تتطلب إجراء التنظير بحيث يقوم الطبيب بإدخال المنظار في الفم إلى أسفل المعدة والإثني عشر، ثم تبعث الكاميرا المرفقة بالمنظار الصور على شاشة الطبيب مباشرة لعرضها، وللبحث عن أي مناطق غير طبيعية، ويمكن أخذ عينات من هذه المناطق إذا كان هذا ضرورياً.</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57043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249</TotalTime>
  <Words>1227</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Times New Roman</vt:lpstr>
      <vt:lpstr>Wingdings 3</vt:lpstr>
      <vt:lpstr>Slice</vt:lpstr>
      <vt:lpstr>  جرثومة المعدة H.Pylori، الخطر الصامت المسبب لسرطان المعدة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جرثومة المعدة H.Pylori، الخطر الصامت المسبب لسرطان المعدة</dc:title>
  <dc:creator>harith sami</dc:creator>
  <cp:lastModifiedBy>harith sami</cp:lastModifiedBy>
  <cp:revision>7</cp:revision>
  <dcterms:created xsi:type="dcterms:W3CDTF">2024-04-29T10:08:14Z</dcterms:created>
  <dcterms:modified xsi:type="dcterms:W3CDTF">2024-06-04T18:20:25Z</dcterms:modified>
</cp:coreProperties>
</file>