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3" r:id="rId2"/>
    <p:sldId id="286" r:id="rId3"/>
    <p:sldId id="256" r:id="rId4"/>
    <p:sldId id="265" r:id="rId5"/>
    <p:sldId id="287" r:id="rId6"/>
    <p:sldId id="266" r:id="rId7"/>
    <p:sldId id="267" r:id="rId8"/>
    <p:sldId id="288" r:id="rId9"/>
    <p:sldId id="289" r:id="rId10"/>
    <p:sldId id="260" r:id="rId11"/>
    <p:sldId id="273" r:id="rId12"/>
    <p:sldId id="274" r:id="rId13"/>
    <p:sldId id="275" r:id="rId14"/>
    <p:sldId id="283" r:id="rId15"/>
    <p:sldId id="277" r:id="rId16"/>
    <p:sldId id="281" r:id="rId17"/>
    <p:sldId id="285" r:id="rId18"/>
    <p:sldId id="28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54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C0DB17-E57C-4863-B043-638F8A3267C7}" type="datetimeFigureOut">
              <a:rPr lang="en-US" smtClean="0"/>
              <a:t>2023-10-15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E51097D3-6148-49FE-9B95-7D1BE3452008}"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0732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C0DB17-E57C-4863-B043-638F8A3267C7}" type="datetimeFigureOut">
              <a:rPr lang="en-US" smtClean="0"/>
              <a:t>2023-10-15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097D3-6148-49FE-9B95-7D1BE3452008}"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064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C0DB17-E57C-4863-B043-638F8A3267C7}" type="datetimeFigureOut">
              <a:rPr lang="en-US" smtClean="0"/>
              <a:t>2023-10-15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097D3-6148-49FE-9B95-7D1BE3452008}"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5619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C0DB17-E57C-4863-B043-638F8A3267C7}" type="datetimeFigureOut">
              <a:rPr lang="en-US" smtClean="0"/>
              <a:t>2023-10-15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097D3-6148-49FE-9B95-7D1BE3452008}"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26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C0DB17-E57C-4863-B043-638F8A3267C7}" type="datetimeFigureOut">
              <a:rPr lang="en-US" smtClean="0"/>
              <a:t>2023-10-15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097D3-6148-49FE-9B95-7D1BE3452008}"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6682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C0DB17-E57C-4863-B043-638F8A3267C7}" type="datetimeFigureOut">
              <a:rPr lang="en-US" smtClean="0"/>
              <a:t>2023-10-15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097D3-6148-49FE-9B95-7D1BE3452008}"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4740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C0DB17-E57C-4863-B043-638F8A3267C7}" type="datetimeFigureOut">
              <a:rPr lang="en-US" smtClean="0"/>
              <a:t>2023-10-15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097D3-6148-49FE-9B95-7D1BE3452008}"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8102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C0DB17-E57C-4863-B043-638F8A3267C7}" type="datetimeFigureOut">
              <a:rPr lang="en-US" smtClean="0"/>
              <a:t>2023-10-15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097D3-6148-49FE-9B95-7D1BE3452008}"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4337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0DB17-E57C-4863-B043-638F8A3267C7}" type="datetimeFigureOut">
              <a:rPr lang="en-US" smtClean="0"/>
              <a:t>2023-10-15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097D3-6148-49FE-9B95-7D1BE3452008}" type="slidenum">
              <a:rPr lang="en-US" smtClean="0"/>
              <a:t>‹#›</a:t>
            </a:fld>
            <a:endParaRPr lang="en-US"/>
          </a:p>
        </p:txBody>
      </p:sp>
    </p:spTree>
    <p:extLst>
      <p:ext uri="{BB962C8B-B14F-4D97-AF65-F5344CB8AC3E}">
        <p14:creationId xmlns:p14="http://schemas.microsoft.com/office/powerpoint/2010/main" val="1141501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C0DB17-E57C-4863-B043-638F8A3267C7}" type="datetimeFigureOut">
              <a:rPr lang="en-US" smtClean="0"/>
              <a:t>2023-10-15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097D3-6148-49FE-9B95-7D1BE3452008}"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1594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9C0DB17-E57C-4863-B043-638F8A3267C7}" type="datetimeFigureOut">
              <a:rPr lang="en-US" smtClean="0"/>
              <a:t>2023-10-15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E51097D3-6148-49FE-9B95-7D1BE3452008}"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728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9C0DB17-E57C-4863-B043-638F8A3267C7}" type="datetimeFigureOut">
              <a:rPr lang="en-US" smtClean="0"/>
              <a:t>2023-10-15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51097D3-6148-49FE-9B95-7D1BE3452008}"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1655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D426-48B5-E3E1-C0D4-1BED0E879C41}"/>
              </a:ext>
            </a:extLst>
          </p:cNvPr>
          <p:cNvSpPr>
            <a:spLocks noGrp="1"/>
          </p:cNvSpPr>
          <p:nvPr>
            <p:ph type="ctrTitle"/>
          </p:nvPr>
        </p:nvSpPr>
        <p:spPr>
          <a:xfrm>
            <a:off x="1505527" y="1415472"/>
            <a:ext cx="9485746" cy="1840217"/>
          </a:xfrm>
        </p:spPr>
        <p:txBody>
          <a:bodyPr>
            <a:normAutofit fontScale="90000"/>
          </a:bodyPr>
          <a:lstStyle/>
          <a:p>
            <a:pPr algn="ctr"/>
            <a:r>
              <a:rPr lang="ar-IQ" dirty="0"/>
              <a:t>طرق التوعية عن الكشف المبكر لسرطان الثدي </a:t>
            </a:r>
            <a:endParaRPr lang="en-US" dirty="0"/>
          </a:p>
        </p:txBody>
      </p:sp>
      <p:sp>
        <p:nvSpPr>
          <p:cNvPr id="3" name="Subtitle 2">
            <a:extLst>
              <a:ext uri="{FF2B5EF4-FFF2-40B4-BE49-F238E27FC236}">
                <a16:creationId xmlns:a16="http://schemas.microsoft.com/office/drawing/2014/main" id="{DDCB5772-641F-BDE4-45ED-DD3DAF7E4318}"/>
              </a:ext>
            </a:extLst>
          </p:cNvPr>
          <p:cNvSpPr>
            <a:spLocks noGrp="1"/>
          </p:cNvSpPr>
          <p:nvPr>
            <p:ph type="subTitle" idx="1"/>
          </p:nvPr>
        </p:nvSpPr>
        <p:spPr>
          <a:xfrm>
            <a:off x="1308077" y="3786766"/>
            <a:ext cx="10030691" cy="1655762"/>
          </a:xfrm>
        </p:spPr>
        <p:txBody>
          <a:bodyPr>
            <a:normAutofit fontScale="92500" lnSpcReduction="10000"/>
          </a:bodyPr>
          <a:lstStyle/>
          <a:p>
            <a:r>
              <a:rPr lang="ar-IQ" sz="3200" b="1" dirty="0"/>
              <a:t>د. الاء سعدي عبود                                   د. جيهان محمود رجب </a:t>
            </a:r>
          </a:p>
          <a:p>
            <a:pPr algn="ctr"/>
            <a:r>
              <a:rPr lang="ar-IQ" sz="2400" b="1" dirty="0"/>
              <a:t>المركز العراقي لبحوث السرطان والوراثة الطبية           كلية العلوم الجامعة المستنصرية   </a:t>
            </a:r>
            <a:r>
              <a:rPr lang="ar-IQ" sz="2800" b="1" dirty="0"/>
              <a:t>                                       </a:t>
            </a:r>
            <a:endParaRPr lang="en-US" sz="2800" b="1" dirty="0"/>
          </a:p>
        </p:txBody>
      </p:sp>
      <p:pic>
        <p:nvPicPr>
          <p:cNvPr id="4" name="Picture 3">
            <a:extLst>
              <a:ext uri="{FF2B5EF4-FFF2-40B4-BE49-F238E27FC236}">
                <a16:creationId xmlns:a16="http://schemas.microsoft.com/office/drawing/2014/main" id="{815B750F-3DB5-98B5-E077-D07D0EC8B9F8}"/>
              </a:ext>
            </a:extLst>
          </p:cNvPr>
          <p:cNvPicPr>
            <a:picLocks noChangeAspect="1"/>
          </p:cNvPicPr>
          <p:nvPr/>
        </p:nvPicPr>
        <p:blipFill>
          <a:blip r:embed="rId2"/>
          <a:stretch>
            <a:fillRect/>
          </a:stretch>
        </p:blipFill>
        <p:spPr>
          <a:xfrm>
            <a:off x="-203200" y="2400299"/>
            <a:ext cx="3121520" cy="5056863"/>
          </a:xfrm>
          <a:prstGeom prst="rect">
            <a:avLst/>
          </a:prstGeom>
        </p:spPr>
      </p:pic>
    </p:spTree>
    <p:extLst>
      <p:ext uri="{BB962C8B-B14F-4D97-AF65-F5344CB8AC3E}">
        <p14:creationId xmlns:p14="http://schemas.microsoft.com/office/powerpoint/2010/main" val="2425903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43F7C9-04DF-1113-F1AD-E3CEACEF8CC9}"/>
              </a:ext>
            </a:extLst>
          </p:cNvPr>
          <p:cNvSpPr txBox="1"/>
          <p:nvPr/>
        </p:nvSpPr>
        <p:spPr>
          <a:xfrm>
            <a:off x="5467351" y="488006"/>
            <a:ext cx="6373668" cy="4493538"/>
          </a:xfrm>
          <a:prstGeom prst="rect">
            <a:avLst/>
          </a:prstGeom>
          <a:noFill/>
        </p:spPr>
        <p:txBody>
          <a:bodyPr wrap="square">
            <a:spAutoFit/>
          </a:bodyPr>
          <a:lstStyle/>
          <a:p>
            <a:pPr algn="r"/>
            <a:r>
              <a:rPr lang="ar-IQ" sz="2800" b="1" dirty="0"/>
              <a:t>الوقاية من سرطان الثدي</a:t>
            </a:r>
          </a:p>
          <a:p>
            <a:pPr algn="r"/>
            <a:r>
              <a:rPr lang="en-US" sz="2000" dirty="0"/>
              <a:t>    </a:t>
            </a:r>
            <a:r>
              <a:rPr lang="ar-IQ" sz="2400" dirty="0"/>
              <a:t>- الفحص الذاتي للثدي</a:t>
            </a:r>
          </a:p>
          <a:p>
            <a:pPr algn="r"/>
            <a:r>
              <a:rPr lang="ar-IQ" sz="2400" dirty="0"/>
              <a:t>- ممارسة الرياضة معظم أيام الأسبوع لمدة 30 دقيقة على الأقل</a:t>
            </a:r>
          </a:p>
          <a:p>
            <a:pPr algn="r"/>
            <a:r>
              <a:rPr lang="ar-IQ" sz="2400" dirty="0"/>
              <a:t>- الابتعاد عن التدخين والكحول</a:t>
            </a:r>
          </a:p>
          <a:p>
            <a:pPr algn="r"/>
            <a:r>
              <a:rPr lang="ar-IQ" sz="2400" dirty="0"/>
              <a:t>- الرضاعة الطبيعية</a:t>
            </a:r>
          </a:p>
          <a:p>
            <a:pPr algn="r"/>
            <a:r>
              <a:rPr lang="ar-IQ" sz="2400" dirty="0"/>
              <a:t>- مراجعة الطبيب بشكل دوري</a:t>
            </a:r>
            <a:r>
              <a:rPr lang="ar-IQ" sz="2000" dirty="0"/>
              <a:t> </a:t>
            </a:r>
          </a:p>
          <a:p>
            <a:pPr algn="r"/>
            <a:r>
              <a:rPr lang="ar-IQ" sz="2400" dirty="0"/>
              <a:t>- الحفاظ على وزن صحي</a:t>
            </a:r>
          </a:p>
          <a:p>
            <a:pPr algn="r"/>
            <a:r>
              <a:rPr lang="ar-IQ" sz="2400" dirty="0"/>
              <a:t>-الابتعاد عن العلاج الهرموني في سن اليأس</a:t>
            </a:r>
          </a:p>
          <a:p>
            <a:pPr algn="r"/>
            <a:r>
              <a:rPr lang="ar-IQ" sz="2400" dirty="0"/>
              <a:t>- الجراحة الوقائية : قد تختار النساء المعرضات لخطر الإصابة بسرطان الثدي بشكل كبير للغاية إزالة ثدييهن الصحي جراحيًا (استئصال الثدي الوقائي).</a:t>
            </a:r>
            <a:r>
              <a:rPr lang="en-US" sz="2400" dirty="0"/>
              <a:t> </a:t>
            </a:r>
            <a:endParaRPr lang="ar-IQ" sz="2400" dirty="0"/>
          </a:p>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355600"/>
            <a:ext cx="5005387"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800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20806B-4D29-459D-9677-178DFCC65AB0}"/>
              </a:ext>
            </a:extLst>
          </p:cNvPr>
          <p:cNvSpPr txBox="1"/>
          <p:nvPr/>
        </p:nvSpPr>
        <p:spPr>
          <a:xfrm>
            <a:off x="685800" y="300749"/>
            <a:ext cx="10525126" cy="5386090"/>
          </a:xfrm>
          <a:prstGeom prst="rect">
            <a:avLst/>
          </a:prstGeom>
          <a:noFill/>
        </p:spPr>
        <p:txBody>
          <a:bodyPr wrap="square">
            <a:spAutoFit/>
          </a:bodyPr>
          <a:lstStyle/>
          <a:p>
            <a:pPr marL="342900" indent="-342900" algn="just" rtl="1">
              <a:buFontTx/>
              <a:buChar char="-"/>
            </a:pPr>
            <a:r>
              <a:rPr lang="ar-IQ" sz="2800" b="1" dirty="0"/>
              <a:t>الفحص الذاتي للثدي</a:t>
            </a:r>
          </a:p>
          <a:p>
            <a:pPr algn="just" rtl="1"/>
            <a:r>
              <a:rPr lang="ar-IQ" sz="2400" b="1" dirty="0"/>
              <a:t> </a:t>
            </a:r>
          </a:p>
          <a:p>
            <a:pPr algn="just" rtl="1"/>
            <a:r>
              <a:rPr lang="ar-IQ" sz="2400" b="1" dirty="0"/>
              <a:t> هو الفحص الروتيني  الذي تطبقه النساء للكشف عن سرطان الثدي ويمكن تطبيقة ام بالملاحظة او باللمس </a:t>
            </a:r>
          </a:p>
          <a:p>
            <a:pPr algn="just" rtl="1"/>
            <a:endParaRPr lang="ar-IQ" sz="2400" b="1" dirty="0"/>
          </a:p>
          <a:p>
            <a:pPr algn="just" rtl="1"/>
            <a:r>
              <a:rPr lang="ar-IQ" sz="2400" b="1" dirty="0"/>
              <a:t> - </a:t>
            </a:r>
            <a:r>
              <a:rPr lang="ar-IQ" sz="2400" dirty="0"/>
              <a:t>يساعدكِ الفحص الذاتي للثدي الذي تجرينه على أن تعرفي المظهر والملمس الطبيعيين لثدييكِ. إذا لاحظتِ تغيّرًا بثدييكِ وكانا يبدوان غير طبيعيين أو إذا لاحظتِ اختلافًا بأحد الثديين عن الآخر عند مقارنتهما، يمكنكِ إبلاغ طبيبكِ بذلك.</a:t>
            </a:r>
          </a:p>
          <a:p>
            <a:pPr algn="just" rtl="1"/>
            <a:endParaRPr lang="ar-IQ" sz="2400" dirty="0"/>
          </a:p>
          <a:p>
            <a:pPr algn="just" rtl="1"/>
            <a:r>
              <a:rPr lang="ar-IQ" sz="2400" dirty="0"/>
              <a:t>- أن أسلوب الفحص الذاتي للثدي ليس دائمًا طريقة معتمدة لاكتشاف الإصابة بسرطان الثدي، أبلغ عدد كبير من النساء أن أول علامة ظهرت لديهن على سرطان الثدي كان تورمًا جديدًا بالثدي اكتشفنه بأنفسهن. لهذا السبب، يوصي الأطباء بأن تكون المرأة على دراية بالسمات الطبيعية للثديين.</a:t>
            </a:r>
          </a:p>
          <a:p>
            <a:pPr algn="just" rtl="1"/>
            <a:endParaRPr lang="ar-IQ" sz="2400" dirty="0"/>
          </a:p>
          <a:p>
            <a:pPr algn="just" rtl="1"/>
            <a:endParaRPr lang="ar-IQ" sz="2800" dirty="0"/>
          </a:p>
        </p:txBody>
      </p:sp>
    </p:spTree>
    <p:extLst>
      <p:ext uri="{BB962C8B-B14F-4D97-AF65-F5344CB8AC3E}">
        <p14:creationId xmlns:p14="http://schemas.microsoft.com/office/powerpoint/2010/main" val="545185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3B58DB-60E3-8BA8-E00F-C3690BDF6387}"/>
              </a:ext>
            </a:extLst>
          </p:cNvPr>
          <p:cNvSpPr txBox="1"/>
          <p:nvPr/>
        </p:nvSpPr>
        <p:spPr>
          <a:xfrm>
            <a:off x="923925" y="457630"/>
            <a:ext cx="10391775" cy="5386090"/>
          </a:xfrm>
          <a:prstGeom prst="rect">
            <a:avLst/>
          </a:prstGeom>
          <a:noFill/>
        </p:spPr>
        <p:txBody>
          <a:bodyPr wrap="square">
            <a:spAutoFit/>
          </a:bodyPr>
          <a:lstStyle/>
          <a:p>
            <a:pPr algn="just" rtl="1"/>
            <a:r>
              <a:rPr lang="ar-IQ" sz="2800" b="1" dirty="0"/>
              <a:t>كيف تستعد للتحضير للفحص الذاتي للثدي من أجل التوعية بسرطان الثدي:</a:t>
            </a:r>
          </a:p>
          <a:p>
            <a:pPr algn="just" rtl="1"/>
            <a:endParaRPr lang="ar-IQ" sz="2800" dirty="0"/>
          </a:p>
          <a:p>
            <a:pPr algn="just" rtl="1">
              <a:lnSpc>
                <a:spcPct val="150000"/>
              </a:lnSpc>
            </a:pPr>
            <a:r>
              <a:rPr lang="ar-IQ" sz="2400" dirty="0"/>
              <a:t>-</a:t>
            </a:r>
            <a:r>
              <a:rPr lang="ar-IQ" sz="2400" b="1" dirty="0"/>
              <a:t>إذا كنتِ تحيضين</a:t>
            </a:r>
            <a:r>
              <a:rPr lang="ar-IQ" sz="2400" dirty="0"/>
              <a:t>، فاختاري وقتًا في دورتك الشهرية يكون فيه ثدياك أقل إيلامًا. تتفاوت مستويات هرموناتك في أثناء دورة الطمث, ما يتسبب في تغيرات في أنسجة الثدي. يبدأ التورم في الانخفاض عندما يبدأ حيضك. يُعد الوقت الأمثل لإجراء الفحص الذاتي للتوعية بسرطان الثدي عادةً بعد مرور عدة أيام من انتهاء حيضك.</a:t>
            </a:r>
          </a:p>
          <a:p>
            <a:pPr algn="just" rtl="1">
              <a:lnSpc>
                <a:spcPct val="150000"/>
              </a:lnSpc>
            </a:pPr>
            <a:r>
              <a:rPr lang="ar-IQ" sz="2400" dirty="0"/>
              <a:t>-</a:t>
            </a:r>
            <a:r>
              <a:rPr lang="ar-IQ" sz="2400" b="1" dirty="0"/>
              <a:t>اذا كنت في فترة الارضاع الطبيعي</a:t>
            </a:r>
            <a:r>
              <a:rPr lang="ar-IQ" sz="2400" dirty="0"/>
              <a:t>,  قومي باجراء الفحص بعد الارضاع عندما يكون الثدي خالي من الحليب</a:t>
            </a:r>
          </a:p>
          <a:p>
            <a:pPr algn="just" rtl="1">
              <a:lnSpc>
                <a:spcPct val="150000"/>
              </a:lnSpc>
            </a:pPr>
            <a:r>
              <a:rPr lang="ar-IQ" sz="2400" dirty="0"/>
              <a:t>-</a:t>
            </a:r>
            <a:r>
              <a:rPr lang="ar-IQ" sz="2400" b="1" dirty="0"/>
              <a:t>اذا كنت في فترة الحمل او سن اليأس</a:t>
            </a:r>
            <a:r>
              <a:rPr lang="ar-IQ" sz="2400" dirty="0"/>
              <a:t>,  فحددي يوما في الشهر لأجراء الفحص , مثلا بداية كل شهر</a:t>
            </a:r>
          </a:p>
          <a:p>
            <a:pPr algn="just" rtl="1">
              <a:lnSpc>
                <a:spcPct val="150000"/>
              </a:lnSpc>
            </a:pPr>
            <a:r>
              <a:rPr lang="ar-IQ" sz="2400" dirty="0"/>
              <a:t>     </a:t>
            </a:r>
            <a:endParaRPr lang="en-US" sz="2400" dirty="0"/>
          </a:p>
        </p:txBody>
      </p:sp>
    </p:spTree>
    <p:extLst>
      <p:ext uri="{BB962C8B-B14F-4D97-AF65-F5344CB8AC3E}">
        <p14:creationId xmlns:p14="http://schemas.microsoft.com/office/powerpoint/2010/main" val="2776215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4FA663-FACA-8C47-4F41-F8FC72AB9371}"/>
              </a:ext>
            </a:extLst>
          </p:cNvPr>
          <p:cNvSpPr txBox="1"/>
          <p:nvPr/>
        </p:nvSpPr>
        <p:spPr>
          <a:xfrm>
            <a:off x="809625" y="309985"/>
            <a:ext cx="10382250" cy="4585871"/>
          </a:xfrm>
          <a:prstGeom prst="rect">
            <a:avLst/>
          </a:prstGeom>
          <a:noFill/>
        </p:spPr>
        <p:txBody>
          <a:bodyPr wrap="square">
            <a:spAutoFit/>
          </a:bodyPr>
          <a:lstStyle/>
          <a:p>
            <a:pPr algn="just" rtl="1"/>
            <a:r>
              <a:rPr lang="ar-IQ" sz="2800" b="1" dirty="0"/>
              <a:t>الفحص البصري لثدييكِ ( الفحص بالملاحظة)</a:t>
            </a:r>
          </a:p>
          <a:p>
            <a:pPr algn="just" rtl="1"/>
            <a:endParaRPr lang="ar-IQ" sz="2400" dirty="0"/>
          </a:p>
          <a:p>
            <a:pPr algn="just" rtl="1"/>
            <a:r>
              <a:rPr lang="ar-IQ" sz="2400" dirty="0"/>
              <a:t>اجلسي أو قفي أمام المرآة لفحص ثدييكِ بصريًا، اتبعي الخطوات التالية:</a:t>
            </a:r>
          </a:p>
          <a:p>
            <a:pPr algn="just" rtl="1"/>
            <a:endParaRPr lang="ar-IQ" sz="2400" dirty="0"/>
          </a:p>
          <a:p>
            <a:pPr algn="just" rtl="1"/>
            <a:r>
              <a:rPr lang="ar-IQ" sz="2400" dirty="0"/>
              <a:t>- قفي ووجهكِ للمرآة وابحثي عن أي أثر تنقير أو تجعيد أودمامل في جلد الثدي</a:t>
            </a:r>
          </a:p>
          <a:p>
            <a:pPr algn="just" rtl="1"/>
            <a:r>
              <a:rPr lang="ar-IQ" sz="2400" dirty="0"/>
              <a:t>راقبي الثدي من مواقع مختلفة وابحثي عن اي تغيرات في حجم الثدي أو شكله أو تناسقه.</a:t>
            </a:r>
          </a:p>
          <a:p>
            <a:pPr algn="just" rtl="1"/>
            <a:r>
              <a:rPr lang="ar-IQ" sz="2400" dirty="0"/>
              <a:t>- تحققي مما إذا كانت حلمتا الثدي تتجهان للداخل وليس للخارج.</a:t>
            </a:r>
          </a:p>
          <a:p>
            <a:pPr algn="just" rtl="1"/>
            <a:r>
              <a:rPr lang="ar-IQ" sz="2400" dirty="0"/>
              <a:t>- افحصي ثدييكِ بوضع اليدين على الخصر ومن ثم رفع ذراعيكِ فوق مستوى الرأس مع الضغط براحتي اليدين معًا.</a:t>
            </a:r>
          </a:p>
          <a:p>
            <a:pPr algn="just" rtl="1"/>
            <a:r>
              <a:rPr lang="ar-IQ" sz="2400" dirty="0"/>
              <a:t>- ارفعي ثدييكِ لتتعرفي على ما إذا كانت الحواف بطول الجزء الأسفل متماثلة أم لا.</a:t>
            </a:r>
          </a:p>
          <a:p>
            <a:pPr algn="just" rtl="1"/>
            <a:r>
              <a:rPr lang="ar-IQ" sz="2400" dirty="0"/>
              <a:t>- إذا كنتِ مصابة بضعف في الرؤية بحيث يصعب عليكِ فحص ثدييكِ بصريًا، فاطلبي المساعدة من إحدى صديقاتِك أو واحدة من أفراد الأسرة.</a:t>
            </a:r>
            <a:endParaRPr lang="en-US" sz="2400" dirty="0"/>
          </a:p>
        </p:txBody>
      </p:sp>
    </p:spTree>
    <p:extLst>
      <p:ext uri="{BB962C8B-B14F-4D97-AF65-F5344CB8AC3E}">
        <p14:creationId xmlns:p14="http://schemas.microsoft.com/office/powerpoint/2010/main" val="1302986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5B832B-D739-A9B9-F161-8D787F05AE9E}"/>
              </a:ext>
            </a:extLst>
          </p:cNvPr>
          <p:cNvPicPr>
            <a:picLocks noChangeAspect="1"/>
          </p:cNvPicPr>
          <p:nvPr/>
        </p:nvPicPr>
        <p:blipFill>
          <a:blip r:embed="rId2"/>
          <a:stretch>
            <a:fillRect/>
          </a:stretch>
        </p:blipFill>
        <p:spPr>
          <a:xfrm>
            <a:off x="92364" y="0"/>
            <a:ext cx="12099636" cy="6858000"/>
          </a:xfrm>
          <a:prstGeom prst="rect">
            <a:avLst/>
          </a:prstGeom>
        </p:spPr>
      </p:pic>
    </p:spTree>
    <p:extLst>
      <p:ext uri="{BB962C8B-B14F-4D97-AF65-F5344CB8AC3E}">
        <p14:creationId xmlns:p14="http://schemas.microsoft.com/office/powerpoint/2010/main" val="1773561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48ADD1-F9A8-3C0E-55C8-486A54270ECF}"/>
              </a:ext>
            </a:extLst>
          </p:cNvPr>
          <p:cNvSpPr txBox="1"/>
          <p:nvPr/>
        </p:nvSpPr>
        <p:spPr>
          <a:xfrm>
            <a:off x="828675" y="439985"/>
            <a:ext cx="10605942" cy="4154984"/>
          </a:xfrm>
          <a:prstGeom prst="rect">
            <a:avLst/>
          </a:prstGeom>
          <a:noFill/>
        </p:spPr>
        <p:txBody>
          <a:bodyPr wrap="square">
            <a:spAutoFit/>
          </a:bodyPr>
          <a:lstStyle/>
          <a:p>
            <a:pPr algn="r" rtl="1"/>
            <a:r>
              <a:rPr lang="ar-IQ" sz="2800" b="1" dirty="0"/>
              <a:t>الطرق الشائعة لإجراء الفحص الذاتي اليدوي للثدي ( الفحص باللمس) :</a:t>
            </a:r>
          </a:p>
          <a:p>
            <a:pPr algn="r"/>
            <a:endParaRPr lang="ar-IQ" sz="2000" dirty="0"/>
          </a:p>
          <a:p>
            <a:pPr algn="r"/>
            <a:r>
              <a:rPr lang="ar-IQ" sz="2400" dirty="0"/>
              <a:t>-الاستلقاء على الظهر. عند الاستلقاء، تنفرد أنسجة الثديين، ما يجعلها أرق وأسهل للجس.</a:t>
            </a:r>
          </a:p>
          <a:p>
            <a:pPr algn="r"/>
            <a:r>
              <a:rPr lang="ar-IQ" sz="2400" dirty="0"/>
              <a:t>- استخدمي باطن أصابعك الوسطى الثلاثة، وليس الأطراف، خلال عملية الفحص. إذا كان من الصعب عليك الجسّ باستخدام باطن أصابعك، فاستخدمي جزءًا آخر من يديك أكثر حساسية، مثل راحة الأصابع.</a:t>
            </a:r>
          </a:p>
          <a:p>
            <a:pPr algn="r"/>
            <a:r>
              <a:rPr lang="ar-IQ" sz="2400" dirty="0"/>
              <a:t>-استخدمي مستويات ضغط مختلفة. إن هدفك هو تحسّس أعماق مختلفة من الثدي باستخدام مستويات مختلفة من الضغط لتحسّس جميع أنسجة الثدي.</a:t>
            </a:r>
          </a:p>
          <a:p>
            <a:pPr algn="r"/>
            <a:r>
              <a:rPr lang="ar-IQ" sz="2400" dirty="0"/>
              <a:t>-استخدمي الضغط الخفيف لتحسّس الأنسجة الأقرب من الجلد، والضغط المتوسط لتحسّس الأنسجة الأعمق قليلاً، والضغط القوي لتحسّس الأنسجة الأقرب إلى الصدر والأضلاع. </a:t>
            </a:r>
          </a:p>
          <a:p>
            <a:pPr algn="r"/>
            <a:r>
              <a:rPr lang="ar-IQ" sz="2400" dirty="0"/>
              <a:t>-إذا ساوركِ الشك بشأن مستوى الضغط المطلوب، فتحدثي إلى الطبيبة أو الممرضة. خذي وقتك. لا تستعجلي. ففحص الثديين بعناية قد يستغرق عدة دقائق.</a:t>
            </a:r>
          </a:p>
        </p:txBody>
      </p:sp>
    </p:spTree>
    <p:extLst>
      <p:ext uri="{BB962C8B-B14F-4D97-AF65-F5344CB8AC3E}">
        <p14:creationId xmlns:p14="http://schemas.microsoft.com/office/powerpoint/2010/main" val="3599448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7E847A-A301-B481-16CC-113CF2E37F27}"/>
              </a:ext>
            </a:extLst>
          </p:cNvPr>
          <p:cNvPicPr>
            <a:picLocks noChangeAspect="1"/>
          </p:cNvPicPr>
          <p:nvPr/>
        </p:nvPicPr>
        <p:blipFill>
          <a:blip r:embed="rId2"/>
          <a:stretch>
            <a:fillRect/>
          </a:stretch>
        </p:blipFill>
        <p:spPr>
          <a:xfrm>
            <a:off x="921615" y="647700"/>
            <a:ext cx="9736859" cy="5098473"/>
          </a:xfrm>
          <a:prstGeom prst="rect">
            <a:avLst/>
          </a:prstGeom>
          <a:ln>
            <a:noFill/>
          </a:ln>
          <a:effectLst>
            <a:softEdge rad="112500"/>
          </a:effectLst>
        </p:spPr>
      </p:pic>
    </p:spTree>
    <p:extLst>
      <p:ext uri="{BB962C8B-B14F-4D97-AF65-F5344CB8AC3E}">
        <p14:creationId xmlns:p14="http://schemas.microsoft.com/office/powerpoint/2010/main" val="3495219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3474" y="400051"/>
            <a:ext cx="9810751" cy="3785652"/>
          </a:xfrm>
          <a:prstGeom prst="rect">
            <a:avLst/>
          </a:prstGeom>
        </p:spPr>
        <p:txBody>
          <a:bodyPr wrap="square">
            <a:spAutoFit/>
          </a:bodyPr>
          <a:lstStyle/>
          <a:p>
            <a:pPr algn="just" rtl="1"/>
            <a:endParaRPr lang="ar-IQ" sz="2400" dirty="0"/>
          </a:p>
          <a:p>
            <a:pPr algn="just" rtl="1"/>
            <a:endParaRPr lang="ar-IQ" sz="2400" dirty="0"/>
          </a:p>
          <a:p>
            <a:pPr algn="just" rtl="1"/>
            <a:r>
              <a:rPr lang="ar-IQ" sz="3200" dirty="0"/>
              <a:t>لقد ساعد الدعم الكبير للتوعية بسرطان الثدي وتمويل الأبحاث على إحداث تقدم في تشخيص سرطان الثدي وعلاجه. وزادت معدلات البقاء على قيد الحياة لمرضى سرطان الثدي، كما قل عدد الوفيات المرتبطة بهذا المرض بشكل منتظم، ويرجع ذلك في الأغلب إلى عدد من العوامل، مثل الكشف المبكر، واتباع طريقة علاج جديدة تراعي حالة كل مريض، والارتقاء بمستوى فهمنا لطبيعة هذا المرض.</a:t>
            </a:r>
            <a:endParaRPr lang="en-US" sz="3200" dirty="0"/>
          </a:p>
        </p:txBody>
      </p:sp>
    </p:spTree>
    <p:extLst>
      <p:ext uri="{BB962C8B-B14F-4D97-AF65-F5344CB8AC3E}">
        <p14:creationId xmlns:p14="http://schemas.microsoft.com/office/powerpoint/2010/main" val="3544467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PT - شبكات الاتصال الالكترونية ودورها في النهوض بالتعليم العالي في العراق  PowerPoint Presentation - ID:36297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1999" cy="618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645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16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373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BA47F7-9690-C667-6EE4-F5E8E16C4516}"/>
              </a:ext>
            </a:extLst>
          </p:cNvPr>
          <p:cNvSpPr txBox="1"/>
          <p:nvPr/>
        </p:nvSpPr>
        <p:spPr>
          <a:xfrm>
            <a:off x="5429250" y="744049"/>
            <a:ext cx="6439477" cy="6678751"/>
          </a:xfrm>
          <a:prstGeom prst="rect">
            <a:avLst/>
          </a:prstGeom>
          <a:noFill/>
        </p:spPr>
        <p:txBody>
          <a:bodyPr wrap="square">
            <a:spAutoFit/>
          </a:bodyPr>
          <a:lstStyle/>
          <a:p>
            <a:pPr algn="ctr"/>
            <a:r>
              <a:rPr lang="ar-IQ" sz="3200" b="1" dirty="0">
                <a:cs typeface="+mj-cs"/>
              </a:rPr>
              <a:t>ماهو سرطان الثدي ؟</a:t>
            </a:r>
          </a:p>
          <a:p>
            <a:pPr lvl="1" algn="just" rtl="1">
              <a:lnSpc>
                <a:spcPct val="150000"/>
              </a:lnSpc>
            </a:pPr>
            <a:r>
              <a:rPr lang="ar-IQ" sz="2400" dirty="0">
                <a:cs typeface="+mj-cs"/>
              </a:rPr>
              <a:t> هو السرطان الذي يتكون في خلايا الثديين, و</a:t>
            </a:r>
            <a:r>
              <a:rPr lang="ar-IQ" sz="2400" dirty="0"/>
              <a:t>يحدث عندما تبدأ بعض خلايا الثدي في النمو بطريقة غير طبيعية. تنقسم هذه الخلايا بسرعة أكبر من الخلايا السليمة وتستمر لتتراكم لتشكِّل كتلة أو ورمًا. وقد تنتشر الخلايا من خلال الثدي إلى العُقَد اللمفية، أو إلى أجزاء أخرى من جسمك.</a:t>
            </a:r>
          </a:p>
          <a:p>
            <a:pPr lvl="1" algn="just" rtl="1">
              <a:lnSpc>
                <a:spcPct val="150000"/>
              </a:lnSpc>
            </a:pPr>
            <a:r>
              <a:rPr lang="ar-IQ" sz="2400" dirty="0"/>
              <a:t>يأتي سرطان الثدي بعد سرطانَ الجلد من حيث كونه أكثر أنواع السرطانات شيوعًا بين النساء. يصيب سرطان الثدي كلاً من الرجال والنساء، إلا أنه أكثر شيوعًا بين النساء.</a:t>
            </a:r>
          </a:p>
          <a:p>
            <a:pPr lvl="1" algn="just" rtl="1">
              <a:lnSpc>
                <a:spcPct val="150000"/>
              </a:lnSpc>
            </a:pPr>
            <a:endParaRPr lang="ar-IQ" sz="2400" dirty="0"/>
          </a:p>
          <a:p>
            <a:pPr algn="r"/>
            <a:endParaRPr lang="ar-IQ" sz="2400" dirty="0"/>
          </a:p>
          <a:p>
            <a:pPr algn="r"/>
            <a:endParaRPr lang="ar-IQ" sz="2400" dirty="0">
              <a:cs typeface="+mj-cs"/>
            </a:endParaRPr>
          </a:p>
          <a:p>
            <a:pPr algn="r"/>
            <a:endParaRPr lang="ar-IQ" sz="2400" dirty="0">
              <a:cs typeface="+mj-cs"/>
            </a:endParaRPr>
          </a:p>
        </p:txBody>
      </p:sp>
      <p:pic>
        <p:nvPicPr>
          <p:cNvPr id="5" name="Picture 4">
            <a:extLst>
              <a:ext uri="{FF2B5EF4-FFF2-40B4-BE49-F238E27FC236}">
                <a16:creationId xmlns:a16="http://schemas.microsoft.com/office/drawing/2014/main" id="{3EF5FC6A-C52E-B9F4-337F-37C81ECE61FD}"/>
              </a:ext>
            </a:extLst>
          </p:cNvPr>
          <p:cNvPicPr>
            <a:picLocks noChangeAspect="1"/>
          </p:cNvPicPr>
          <p:nvPr/>
        </p:nvPicPr>
        <p:blipFill>
          <a:blip r:embed="rId2"/>
          <a:stretch>
            <a:fillRect/>
          </a:stretch>
        </p:blipFill>
        <p:spPr>
          <a:xfrm>
            <a:off x="282998" y="720434"/>
            <a:ext cx="4670002" cy="4442115"/>
          </a:xfrm>
          <a:prstGeom prst="rect">
            <a:avLst/>
          </a:prstGeom>
        </p:spPr>
      </p:pic>
    </p:spTree>
    <p:extLst>
      <p:ext uri="{BB962C8B-B14F-4D97-AF65-F5344CB8AC3E}">
        <p14:creationId xmlns:p14="http://schemas.microsoft.com/office/powerpoint/2010/main" val="290562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8A5517-7E8F-17AC-4C99-03E6CD509F96}"/>
              </a:ext>
            </a:extLst>
          </p:cNvPr>
          <p:cNvSpPr txBox="1"/>
          <p:nvPr/>
        </p:nvSpPr>
        <p:spPr>
          <a:xfrm>
            <a:off x="5391150" y="471922"/>
            <a:ext cx="6231658" cy="5386090"/>
          </a:xfrm>
          <a:prstGeom prst="rect">
            <a:avLst/>
          </a:prstGeom>
          <a:noFill/>
        </p:spPr>
        <p:txBody>
          <a:bodyPr wrap="square">
            <a:spAutoFit/>
          </a:bodyPr>
          <a:lstStyle/>
          <a:p>
            <a:pPr algn="r"/>
            <a:r>
              <a:rPr lang="ar-IQ" sz="2800" b="1" dirty="0">
                <a:cs typeface="+mj-cs"/>
              </a:rPr>
              <a:t>أنواع سرطان الثدي</a:t>
            </a:r>
          </a:p>
          <a:p>
            <a:pPr algn="r"/>
            <a:r>
              <a:rPr lang="ar-IQ" sz="2400" dirty="0">
                <a:cs typeface="+mj-cs"/>
              </a:rPr>
              <a:t> </a:t>
            </a:r>
          </a:p>
          <a:p>
            <a:pPr algn="r"/>
            <a:r>
              <a:rPr lang="ar-IQ" sz="2400" dirty="0">
                <a:cs typeface="+mj-cs"/>
              </a:rPr>
              <a:t>أكثر أنواع سرطان الثدي شيوعًا هي:</a:t>
            </a:r>
          </a:p>
          <a:p>
            <a:pPr algn="r"/>
            <a:r>
              <a:rPr lang="ar-IQ" sz="2400" dirty="0">
                <a:cs typeface="+mj-cs"/>
              </a:rPr>
              <a:t> </a:t>
            </a:r>
          </a:p>
          <a:p>
            <a:pPr algn="r"/>
            <a:r>
              <a:rPr lang="ar-IQ" sz="2400" dirty="0">
                <a:cs typeface="+mj-cs"/>
              </a:rPr>
              <a:t>- </a:t>
            </a:r>
            <a:r>
              <a:rPr lang="ar-IQ" sz="2400" b="1" dirty="0">
                <a:cs typeface="+mj-cs"/>
              </a:rPr>
              <a:t>سرطان الأقنية الغازية </a:t>
            </a:r>
            <a:r>
              <a:rPr lang="ar-IQ" sz="2400" dirty="0"/>
              <a:t> (</a:t>
            </a:r>
            <a:r>
              <a:rPr lang="ar-IQ" sz="2400" b="1" dirty="0"/>
              <a:t>السرطان اللبني العنيف</a:t>
            </a:r>
            <a:r>
              <a:rPr lang="ar-IQ" sz="2400" dirty="0"/>
              <a:t>). يبدأ سرطان الثدي القنوي عادةً في الخلايا الموجودة في القنوات المنتجة للحليب </a:t>
            </a:r>
            <a:r>
              <a:rPr lang="ar-IQ" sz="2400" dirty="0">
                <a:cs typeface="+mj-cs"/>
              </a:rPr>
              <a:t>تبدأ الخلايا السرطانية في القنوات ثم تنمو خارج القنوات إلى أجزاء أخرى من أنسجة الثدي. </a:t>
            </a:r>
          </a:p>
          <a:p>
            <a:pPr algn="r"/>
            <a:endParaRPr lang="ar-IQ" sz="2400" b="1" dirty="0">
              <a:cs typeface="+mj-cs"/>
            </a:endParaRPr>
          </a:p>
          <a:p>
            <a:pPr algn="r"/>
            <a:r>
              <a:rPr lang="ar-IQ" sz="2400" b="1" dirty="0">
                <a:cs typeface="+mj-cs"/>
              </a:rPr>
              <a:t>-السرطان المفصص الغازي</a:t>
            </a:r>
            <a:r>
              <a:rPr lang="ar-IQ" sz="2400" b="1" dirty="0"/>
              <a:t>(السرطان الفصيصي الغزوي)</a:t>
            </a:r>
            <a:r>
              <a:rPr lang="ar-IQ" sz="2400" b="1" dirty="0">
                <a:cs typeface="+mj-cs"/>
              </a:rPr>
              <a:t>. </a:t>
            </a:r>
            <a:r>
              <a:rPr lang="ar-IQ" sz="2400" dirty="0"/>
              <a:t>يمكن أن يبدأ سرطان الثدي أيضًا في الأنسجة الغُدِّيَّة التي يُطلق عليها اسم الفصيصات، أو في خلايا أو أنسجة أخرى داخل الثدي.</a:t>
            </a:r>
          </a:p>
          <a:p>
            <a:pPr algn="r"/>
            <a:endParaRPr lang="ar-IQ" sz="2800" dirty="0">
              <a:cs typeface="+mj-cs"/>
            </a:endParaRPr>
          </a:p>
        </p:txBody>
      </p:sp>
      <p:pic>
        <p:nvPicPr>
          <p:cNvPr id="4" name="Picture 3">
            <a:extLst>
              <a:ext uri="{FF2B5EF4-FFF2-40B4-BE49-F238E27FC236}">
                <a16:creationId xmlns:a16="http://schemas.microsoft.com/office/drawing/2014/main" id="{D03B53D9-6EFC-6BF0-64BE-E15BB95D4925}"/>
              </a:ext>
            </a:extLst>
          </p:cNvPr>
          <p:cNvPicPr>
            <a:picLocks noChangeAspect="1"/>
          </p:cNvPicPr>
          <p:nvPr/>
        </p:nvPicPr>
        <p:blipFill>
          <a:blip r:embed="rId2"/>
          <a:stretch>
            <a:fillRect/>
          </a:stretch>
        </p:blipFill>
        <p:spPr>
          <a:xfrm>
            <a:off x="640772" y="471922"/>
            <a:ext cx="4674178" cy="5141369"/>
          </a:xfrm>
          <a:prstGeom prst="rect">
            <a:avLst/>
          </a:prstGeom>
        </p:spPr>
      </p:pic>
    </p:spTree>
    <p:extLst>
      <p:ext uri="{BB962C8B-B14F-4D97-AF65-F5344CB8AC3E}">
        <p14:creationId xmlns:p14="http://schemas.microsoft.com/office/powerpoint/2010/main" val="1868500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2473" y="793102"/>
            <a:ext cx="10832841" cy="4585871"/>
          </a:xfrm>
          <a:prstGeom prst="rect">
            <a:avLst/>
          </a:prstGeom>
        </p:spPr>
        <p:txBody>
          <a:bodyPr wrap="square">
            <a:spAutoFit/>
          </a:bodyPr>
          <a:lstStyle/>
          <a:p>
            <a:pPr algn="r"/>
            <a:r>
              <a:rPr lang="ar-IQ" sz="2800" b="1" dirty="0">
                <a:cs typeface="+mj-cs"/>
              </a:rPr>
              <a:t>سرطان الثدي الوراثي</a:t>
            </a:r>
          </a:p>
          <a:p>
            <a:pPr algn="just" rtl="1"/>
            <a:endParaRPr lang="ar-IQ" sz="2400" dirty="0">
              <a:cs typeface="+mj-cs"/>
            </a:endParaRPr>
          </a:p>
          <a:p>
            <a:pPr algn="just" rtl="1"/>
            <a:r>
              <a:rPr lang="ar-IQ" sz="2400" dirty="0">
                <a:cs typeface="+mj-cs"/>
              </a:rPr>
              <a:t>- يقدِّر الأطباء ارتباط ما يقرب من (5 - 10 في المئة) من سرطان الثدي بالطفرات الوراثية التي تنتقل عبر أجيال العائلة.</a:t>
            </a:r>
          </a:p>
          <a:p>
            <a:pPr algn="just" rtl="1"/>
            <a:endParaRPr lang="ar-IQ" sz="2400" dirty="0">
              <a:cs typeface="+mj-cs"/>
            </a:endParaRPr>
          </a:p>
          <a:p>
            <a:pPr algn="just" rtl="1"/>
            <a:r>
              <a:rPr lang="ar-IQ" sz="2400" dirty="0">
                <a:cs typeface="+mj-cs"/>
              </a:rPr>
              <a:t>- حُدِّد عددًا من جينات الطفرات المتوارثة التي يُمكن أن تَزيد من احتمالية الإصابة بسرطان الثدي. أشهر هذه الجينات هي الجين 1 لسرطان الثدي</a:t>
            </a:r>
            <a:r>
              <a:rPr lang="en-US" sz="2400" dirty="0">
                <a:cs typeface="+mj-cs"/>
              </a:rPr>
              <a:t> (BRCA1) </a:t>
            </a:r>
            <a:r>
              <a:rPr lang="ar-IQ" sz="2400" dirty="0">
                <a:cs typeface="+mj-cs"/>
              </a:rPr>
              <a:t>والجين 2 لسرطان الثدي </a:t>
            </a:r>
            <a:r>
              <a:rPr lang="en-US" sz="2400" dirty="0">
                <a:cs typeface="+mj-cs"/>
              </a:rPr>
              <a:t>(BRCA2)، </a:t>
            </a:r>
            <a:r>
              <a:rPr lang="ar-IQ" sz="2400" dirty="0">
                <a:cs typeface="+mj-cs"/>
              </a:rPr>
              <a:t>حيث يَزيد كلاهما من خطر الإصابة بكلٍّ من سرطان الثدي والمبايض.</a:t>
            </a:r>
          </a:p>
          <a:p>
            <a:pPr algn="just" rtl="1"/>
            <a:endParaRPr lang="ar-IQ" sz="2400" dirty="0">
              <a:cs typeface="+mj-cs"/>
            </a:endParaRPr>
          </a:p>
          <a:p>
            <a:pPr algn="just" rtl="1"/>
            <a:r>
              <a:rPr lang="ar-IQ" sz="2400" dirty="0">
                <a:cs typeface="+mj-cs"/>
              </a:rPr>
              <a:t>- إذا كان لدى عائلتكَ تاريخ قوي للإصابة بسرطان الثدي أو أنواع أخرى من السرطان، فقد يوصي طبيبكَ بإجراء اختبار دم للمساعدة في تحديد الطفرات المحدَّدة في الجين </a:t>
            </a:r>
            <a:r>
              <a:rPr lang="en-US" sz="2400" dirty="0">
                <a:cs typeface="+mj-cs"/>
              </a:rPr>
              <a:t> BRCA </a:t>
            </a:r>
            <a:r>
              <a:rPr lang="ar-IQ" sz="2400" dirty="0">
                <a:cs typeface="+mj-cs"/>
              </a:rPr>
              <a:t>أو الجينات الأخرى التي تنتقل عبر العائلة.</a:t>
            </a:r>
          </a:p>
        </p:txBody>
      </p:sp>
    </p:spTree>
    <p:extLst>
      <p:ext uri="{BB962C8B-B14F-4D97-AF65-F5344CB8AC3E}">
        <p14:creationId xmlns:p14="http://schemas.microsoft.com/office/powerpoint/2010/main" val="8514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D3E2D7-8162-DE70-BDCB-0445D7F0747C}"/>
              </a:ext>
            </a:extLst>
          </p:cNvPr>
          <p:cNvSpPr txBox="1"/>
          <p:nvPr/>
        </p:nvSpPr>
        <p:spPr>
          <a:xfrm>
            <a:off x="508000" y="402119"/>
            <a:ext cx="11379200" cy="4955203"/>
          </a:xfrm>
          <a:prstGeom prst="rect">
            <a:avLst/>
          </a:prstGeom>
          <a:noFill/>
        </p:spPr>
        <p:txBody>
          <a:bodyPr wrap="square">
            <a:spAutoFit/>
          </a:bodyPr>
          <a:lstStyle/>
          <a:p>
            <a:pPr lvl="1" algn="r"/>
            <a:r>
              <a:rPr lang="ar-IQ" sz="2800" b="1" dirty="0">
                <a:cs typeface="+mj-cs"/>
              </a:rPr>
              <a:t>العوامل المرتبطة بزيادة خطر الإصابة بسرطان الثدي</a:t>
            </a:r>
            <a:r>
              <a:rPr lang="ar-IQ" sz="2800" dirty="0">
                <a:cs typeface="+mj-cs"/>
              </a:rPr>
              <a:t>:</a:t>
            </a:r>
          </a:p>
          <a:p>
            <a:pPr marL="800100" lvl="1" indent="-342900" algn="r" rtl="1">
              <a:buFont typeface="Arial" panose="020B0604020202020204" pitchFamily="34" charset="0"/>
              <a:buChar char="•"/>
            </a:pPr>
            <a:endParaRPr lang="ar-IQ" sz="2400" dirty="0">
              <a:cs typeface="+mj-cs"/>
            </a:endParaRPr>
          </a:p>
          <a:p>
            <a:pPr marL="800100" lvl="1" indent="-342900" algn="r" rtl="1">
              <a:buFont typeface="Arial" panose="020B0604020202020204" pitchFamily="34" charset="0"/>
              <a:buChar char="•"/>
            </a:pPr>
            <a:r>
              <a:rPr lang="ar-IQ" sz="2400" dirty="0">
                <a:cs typeface="+mj-cs"/>
              </a:rPr>
              <a:t>النساء أكثر عرضة بكثير من الرجال للإصابة بسرطان الثدي.</a:t>
            </a:r>
          </a:p>
          <a:p>
            <a:pPr marL="800100" lvl="1" indent="-342900" algn="r" rtl="1">
              <a:buFont typeface="Arial" panose="020B0604020202020204" pitchFamily="34" charset="0"/>
              <a:buChar char="•"/>
            </a:pPr>
            <a:r>
              <a:rPr lang="ar-IQ" sz="2400" dirty="0">
                <a:cs typeface="+mj-cs"/>
              </a:rPr>
              <a:t>زيادة العمر. يزداد خطر إصابتك بسرطان الثدي مع تقدمك في العمر.</a:t>
            </a:r>
          </a:p>
          <a:p>
            <a:pPr marL="800100" lvl="1" indent="-342900" algn="r" rtl="1">
              <a:buFont typeface="Arial" panose="020B0604020202020204" pitchFamily="34" charset="0"/>
              <a:buChar char="•"/>
            </a:pPr>
            <a:r>
              <a:rPr lang="ar-IQ" sz="2400" dirty="0">
                <a:cs typeface="+mj-cs"/>
              </a:rPr>
              <a:t>التاريخ الشخصي للإصابة بسرطان الثدي. إذا كنتِ مصابة بسرطان الثدي في أحد الثديين، فإن لديك خطر متزايد للإصابة بالسرطان في الثدي الآخر.</a:t>
            </a:r>
          </a:p>
          <a:p>
            <a:pPr marL="800100" lvl="1" indent="-342900" algn="r" rtl="1">
              <a:buFont typeface="Arial" panose="020B0604020202020204" pitchFamily="34" charset="0"/>
              <a:buChar char="•"/>
            </a:pPr>
            <a:r>
              <a:rPr lang="ar-IQ" sz="2400" dirty="0">
                <a:cs typeface="+mj-cs"/>
              </a:rPr>
              <a:t>تاريخ عائلي للإصابة بسرطان الثدي. إذا تم تشخيص إصابة والدتك أو أختك أو ابنتك بسرطان الثدي، خاصة في سن مبكرة، فإن خطر الإصابة بسرطان الثدي يزداد. ومع ذلك، فإن غالبية الأشخاص الذين تم تشخيص إصابتهم بسرطان الثدي ليس لديهم تاريخ عائلي للمرض.</a:t>
            </a:r>
          </a:p>
          <a:p>
            <a:pPr marL="800100" lvl="1" indent="-342900" algn="r" rtl="1">
              <a:buFont typeface="Arial" panose="020B0604020202020204" pitchFamily="34" charset="0"/>
              <a:buChar char="•"/>
            </a:pPr>
            <a:r>
              <a:rPr lang="ar-IQ" sz="2400" dirty="0">
                <a:cs typeface="+mj-cs"/>
              </a:rPr>
              <a:t>الجينات الموروثة التي تزيد من خطر الإصابة بالسرطان. يمكن أن تنتقل بعض الطفرات الجينية التي تزيد من خطر الإصابة بسرطان الثدي من الآباء إلى الأطفال.</a:t>
            </a:r>
          </a:p>
          <a:p>
            <a:pPr marL="800100" lvl="1" indent="-342900" algn="r" rtl="1">
              <a:buFont typeface="Arial" panose="020B0604020202020204" pitchFamily="34" charset="0"/>
              <a:buChar char="•"/>
            </a:pPr>
            <a:r>
              <a:rPr lang="ar-IQ" sz="2400" dirty="0">
                <a:cs typeface="+mj-cs"/>
              </a:rPr>
              <a:t>.التعرض للإشعاع إذا تلقيت علاجًا إشعاعيًا لصدرك عندما كنت طفلاً أو شابًا بالغًا، فإن خطر الإصابة بسرطان الثدي يزداد</a:t>
            </a:r>
          </a:p>
        </p:txBody>
      </p:sp>
    </p:spTree>
    <p:extLst>
      <p:ext uri="{BB962C8B-B14F-4D97-AF65-F5344CB8AC3E}">
        <p14:creationId xmlns:p14="http://schemas.microsoft.com/office/powerpoint/2010/main" val="1894463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BA114F-4228-0668-CB0A-63C03A3117B0}"/>
              </a:ext>
            </a:extLst>
          </p:cNvPr>
          <p:cNvSpPr txBox="1"/>
          <p:nvPr/>
        </p:nvSpPr>
        <p:spPr>
          <a:xfrm>
            <a:off x="704850" y="319130"/>
            <a:ext cx="10868025" cy="6555641"/>
          </a:xfrm>
          <a:prstGeom prst="rect">
            <a:avLst/>
          </a:prstGeom>
          <a:noFill/>
        </p:spPr>
        <p:txBody>
          <a:bodyPr wrap="square">
            <a:spAutoFit/>
          </a:bodyPr>
          <a:lstStyle/>
          <a:p>
            <a:pPr marL="800100" lvl="1" indent="-342900" algn="r" rtl="1">
              <a:buFont typeface="Arial" panose="020B0604020202020204" pitchFamily="34" charset="0"/>
              <a:buChar char="•"/>
            </a:pPr>
            <a:r>
              <a:rPr lang="ar-IQ" sz="2400" dirty="0"/>
              <a:t>البدانة قد تزيد السمنة من خطر الإصابة بسرطان الثدي. </a:t>
            </a:r>
          </a:p>
          <a:p>
            <a:pPr marL="800100" lvl="1" indent="-342900" algn="r" rtl="1">
              <a:buFont typeface="Arial" panose="020B0604020202020204" pitchFamily="34" charset="0"/>
              <a:buChar char="•"/>
            </a:pPr>
            <a:r>
              <a:rPr lang="ar-IQ" sz="2400" dirty="0"/>
              <a:t>بدء دورتك الشهرية في سن أصغر. إن بدء الدورة الشهرية قبل سن 12 عامًا يزيد من خطر الإصابة بسرطان الثدي.</a:t>
            </a:r>
          </a:p>
          <a:p>
            <a:pPr marL="800100" lvl="1" indent="-342900" algn="r" rtl="1">
              <a:buFont typeface="Arial" panose="020B0604020202020204" pitchFamily="34" charset="0"/>
              <a:buChar char="•"/>
            </a:pPr>
            <a:r>
              <a:rPr lang="ar-IQ" sz="2400" dirty="0"/>
              <a:t>بداية انقطاع الطمث في سن أكبر. إذا بدأت انقطاع الطمث في سن أكبر، فأنت أكثر عرضة للإصابة بسرطان الثدي.</a:t>
            </a:r>
          </a:p>
          <a:p>
            <a:pPr marL="800100" lvl="1" indent="-342900" algn="r" rtl="1">
              <a:buFont typeface="Arial" panose="020B0604020202020204" pitchFamily="34" charset="0"/>
              <a:buChar char="•"/>
            </a:pPr>
            <a:r>
              <a:rPr lang="ar-IQ" sz="2400" dirty="0"/>
              <a:t>إنجاب طفلك الأول في سن أكبر. النساء اللاتي يلدن طفلهن الأول بعد سن الثلاثين قد يكون لديهن خطر متزايد للإصابة بسرطان الثدي.</a:t>
            </a:r>
          </a:p>
          <a:p>
            <a:pPr marL="800100" lvl="1" indent="-342900" algn="r" rtl="1">
              <a:buFont typeface="Arial" panose="020B0604020202020204" pitchFamily="34" charset="0"/>
              <a:buChar char="•"/>
            </a:pPr>
            <a:r>
              <a:rPr lang="ar-IQ" sz="2400" dirty="0"/>
              <a:t>عدم الحمل من قبل النساء اللاتي لم يسبق لهن الحمل أكثر عرضة للإصابة بسرطان الثدي من النساء اللاتي حملن مرة واحدة أو أكثر.</a:t>
            </a:r>
          </a:p>
          <a:p>
            <a:pPr marL="800100" lvl="1" indent="-342900" algn="r" rtl="1">
              <a:buFont typeface="Arial" panose="020B0604020202020204" pitchFamily="34" charset="0"/>
              <a:buChar char="•"/>
            </a:pPr>
            <a:r>
              <a:rPr lang="ar-IQ" sz="2400" dirty="0"/>
              <a:t>العلاج الهرموني بعد انقطاع الطمث. النساء اللاتي يتناولن أدوية العلاج الهرموني التي تجمع بين هرمون الاستروجين والبروجستيرون لعلاج علامات وأعراض انقطاع الطمث يكون لديهن خطر متزايد للإصابة بسرطان الثدي. </a:t>
            </a:r>
          </a:p>
          <a:p>
            <a:pPr marL="800100" lvl="1" indent="-342900" algn="r" rtl="1">
              <a:buFont typeface="Arial" panose="020B0604020202020204" pitchFamily="34" charset="0"/>
              <a:buChar char="•"/>
            </a:pPr>
            <a:r>
              <a:rPr lang="ar-IQ" sz="2400" dirty="0"/>
              <a:t>شرب الكحول يزيد من خطر الإصابة بسرطان الثدي.</a:t>
            </a:r>
            <a:endParaRPr lang="en-US" sz="2400" dirty="0"/>
          </a:p>
          <a:p>
            <a:pPr lvl="1" algn="r" rtl="1"/>
            <a:endParaRPr lang="ar-IQ" sz="2400" dirty="0"/>
          </a:p>
          <a:p>
            <a:pPr lvl="1" algn="r" rtl="1"/>
            <a:endParaRPr lang="ar-IQ" sz="2800" dirty="0"/>
          </a:p>
          <a:p>
            <a:pPr marL="800100" lvl="1" indent="-342900" algn="r" rtl="1">
              <a:buFont typeface="Arial" panose="020B0604020202020204" pitchFamily="34" charset="0"/>
              <a:buChar char="•"/>
            </a:pPr>
            <a:endParaRPr lang="ar-IQ" sz="2800" dirty="0"/>
          </a:p>
          <a:p>
            <a:pPr marL="800100" lvl="1" indent="-342900" algn="r" rtl="1">
              <a:buFont typeface="Arial" panose="020B0604020202020204" pitchFamily="34" charset="0"/>
              <a:buChar char="•"/>
            </a:pPr>
            <a:endParaRPr lang="ar-IQ" sz="2800" dirty="0">
              <a:cs typeface="+mj-cs"/>
            </a:endParaRPr>
          </a:p>
        </p:txBody>
      </p:sp>
    </p:spTree>
    <p:extLst>
      <p:ext uri="{BB962C8B-B14F-4D97-AF65-F5344CB8AC3E}">
        <p14:creationId xmlns:p14="http://schemas.microsoft.com/office/powerpoint/2010/main" val="1964841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126" y="666615"/>
            <a:ext cx="11028784" cy="4216539"/>
          </a:xfrm>
          <a:prstGeom prst="rect">
            <a:avLst/>
          </a:prstGeom>
        </p:spPr>
        <p:txBody>
          <a:bodyPr wrap="square">
            <a:spAutoFit/>
          </a:bodyPr>
          <a:lstStyle/>
          <a:p>
            <a:pPr algn="r"/>
            <a:r>
              <a:rPr lang="ar-IQ" sz="2800" b="1" dirty="0"/>
              <a:t>متى ينبغي زيارة الطبيب؟</a:t>
            </a:r>
          </a:p>
          <a:p>
            <a:pPr algn="r"/>
            <a:r>
              <a:rPr lang="ar-IQ" sz="2400" dirty="0"/>
              <a:t> </a:t>
            </a:r>
          </a:p>
          <a:p>
            <a:pPr algn="r">
              <a:lnSpc>
                <a:spcPct val="150000"/>
              </a:lnSpc>
            </a:pPr>
            <a:r>
              <a:rPr lang="ar-IQ" sz="2400" dirty="0"/>
              <a:t>- إذا لاحظتِ تكتلًا أو عقدة صلبة بالقرب من منطقة ما تحت الإبطين</a:t>
            </a:r>
          </a:p>
          <a:p>
            <a:pPr algn="r">
              <a:lnSpc>
                <a:spcPct val="150000"/>
              </a:lnSpc>
            </a:pPr>
            <a:r>
              <a:rPr lang="ar-IQ" sz="2400" dirty="0"/>
              <a:t> - تغيرات في مظهر الثدي، بما في ذلك سماكة الثدي أو امتلاء بارز يختلف عن النسيج المحيط</a:t>
            </a:r>
          </a:p>
          <a:p>
            <a:pPr algn="r">
              <a:lnSpc>
                <a:spcPct val="150000"/>
              </a:lnSpc>
            </a:pPr>
            <a:r>
              <a:rPr lang="ar-IQ" sz="2400" dirty="0"/>
              <a:t> - نقرات في جلد الثدي أو تجعده أو تعرجه أو انتفاخه أو ظهور نتوءات به</a:t>
            </a:r>
          </a:p>
          <a:p>
            <a:pPr algn="r">
              <a:lnSpc>
                <a:spcPct val="150000"/>
              </a:lnSpc>
            </a:pPr>
            <a:r>
              <a:rPr lang="ar-IQ" sz="2400" dirty="0"/>
              <a:t> - تغيرات حديثة الظهور في الحلمة حتى تصبح مندفعة إلى الداخل (مقلوبة) بدلًا من بروزها نحو الخارج</a:t>
            </a:r>
          </a:p>
          <a:p>
            <a:pPr algn="r">
              <a:lnSpc>
                <a:spcPct val="150000"/>
              </a:lnSpc>
            </a:pPr>
            <a:r>
              <a:rPr lang="ar-IQ" sz="2400" dirty="0"/>
              <a:t> - احمرار أو سخونة أو تورُّم أو ألم</a:t>
            </a:r>
          </a:p>
          <a:p>
            <a:pPr algn="r">
              <a:lnSpc>
                <a:spcPct val="150000"/>
              </a:lnSpc>
            </a:pPr>
            <a:r>
              <a:rPr lang="en-US" sz="2400" dirty="0"/>
              <a:t> </a:t>
            </a:r>
            <a:r>
              <a:rPr lang="ar-IQ" sz="2400" dirty="0"/>
              <a:t>جلدي</a:t>
            </a:r>
            <a:r>
              <a:rPr lang="en-US" dirty="0"/>
              <a:t> </a:t>
            </a:r>
            <a:r>
              <a:rPr lang="ar-IQ" dirty="0"/>
              <a:t> </a:t>
            </a:r>
            <a:r>
              <a:rPr lang="ar-IQ" sz="2400" dirty="0"/>
              <a:t>- حكة أو تقشر أو تقرح أو طفح</a:t>
            </a:r>
          </a:p>
        </p:txBody>
      </p:sp>
    </p:spTree>
    <p:extLst>
      <p:ext uri="{BB962C8B-B14F-4D97-AF65-F5344CB8AC3E}">
        <p14:creationId xmlns:p14="http://schemas.microsoft.com/office/powerpoint/2010/main" val="2435667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F61A2F-5B95-7C55-B7F2-96C19532C538}"/>
              </a:ext>
            </a:extLst>
          </p:cNvPr>
          <p:cNvPicPr>
            <a:picLocks noChangeAspect="1"/>
          </p:cNvPicPr>
          <p:nvPr/>
        </p:nvPicPr>
        <p:blipFill>
          <a:blip r:embed="rId2"/>
          <a:stretch>
            <a:fillRect/>
          </a:stretch>
        </p:blipFill>
        <p:spPr>
          <a:xfrm>
            <a:off x="695325" y="838200"/>
            <a:ext cx="10820400" cy="4743450"/>
          </a:xfrm>
          <a:prstGeom prst="rect">
            <a:avLst/>
          </a:prstGeom>
        </p:spPr>
      </p:pic>
    </p:spTree>
    <p:extLst>
      <p:ext uri="{BB962C8B-B14F-4D97-AF65-F5344CB8AC3E}">
        <p14:creationId xmlns:p14="http://schemas.microsoft.com/office/powerpoint/2010/main" val="104554738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509</TotalTime>
  <Words>1325</Words>
  <Application>Microsoft Office PowerPoint</Application>
  <PresentationFormat>Widescreen</PresentationFormat>
  <Paragraphs>89</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Gill Sans MT</vt:lpstr>
      <vt:lpstr>Gallery</vt:lpstr>
      <vt:lpstr>طرق التوعية عن الكشف المبكر لسرطان الثدي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harith sami</dc:creator>
  <cp:lastModifiedBy>harith sami</cp:lastModifiedBy>
  <cp:revision>42</cp:revision>
  <dcterms:created xsi:type="dcterms:W3CDTF">2023-10-08T07:58:16Z</dcterms:created>
  <dcterms:modified xsi:type="dcterms:W3CDTF">2023-10-15T05:24:45Z</dcterms:modified>
</cp:coreProperties>
</file>