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7" r:id="rId4"/>
    <p:sldId id="258" r:id="rId5"/>
    <p:sldId id="259" r:id="rId6"/>
    <p:sldId id="260" r:id="rId7"/>
    <p:sldId id="261" r:id="rId8"/>
    <p:sldId id="264" r:id="rId9"/>
    <p:sldId id="263" r:id="rId10"/>
    <p:sldId id="269" r:id="rId11"/>
    <p:sldId id="265" r:id="rId12"/>
    <p:sldId id="266" r:id="rId13"/>
    <p:sldId id="267" r:id="rId14"/>
    <p:sldId id="270"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01" autoAdjust="0"/>
    <p:restoredTop sz="94660"/>
  </p:normalViewPr>
  <p:slideViewPr>
    <p:cSldViewPr snapToGrid="0">
      <p:cViewPr varScale="1">
        <p:scale>
          <a:sx n="76" d="100"/>
          <a:sy n="76" d="100"/>
        </p:scale>
        <p:origin x="-112" y="-6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139730-64DF-4D7A-9D76-19317301F0B2}" type="datetimeFigureOut">
              <a:rPr lang="en-US" smtClean="0"/>
              <a:t>2025-04-22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16161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139730-64DF-4D7A-9D76-19317301F0B2}" type="datetimeFigureOut">
              <a:rPr lang="en-US" smtClean="0"/>
              <a:t>2025-04-22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516545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139730-64DF-4D7A-9D76-19317301F0B2}" type="datetimeFigureOut">
              <a:rPr lang="en-US" smtClean="0"/>
              <a:t>2025-04-22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1374546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139730-64DF-4D7A-9D76-19317301F0B2}" type="datetimeFigureOut">
              <a:rPr lang="en-US" smtClean="0"/>
              <a:t>2025-04-22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FE3C5-40CF-4151-B752-8B8C7CEF109C}"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193439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139730-64DF-4D7A-9D76-19317301F0B2}" type="datetimeFigureOut">
              <a:rPr lang="en-US" smtClean="0"/>
              <a:t>2025-04-22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2783225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1139730-64DF-4D7A-9D76-19317301F0B2}" type="datetimeFigureOut">
              <a:rPr lang="en-US" smtClean="0"/>
              <a:t>2025-04-22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2055165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1139730-64DF-4D7A-9D76-19317301F0B2}" type="datetimeFigureOut">
              <a:rPr lang="en-US" smtClean="0"/>
              <a:t>2025-04-22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4289603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139730-64DF-4D7A-9D76-19317301F0B2}" type="datetimeFigureOut">
              <a:rPr lang="en-US" smtClean="0"/>
              <a:t>2025-04-22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31501896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139730-64DF-4D7A-9D76-19317301F0B2}" type="datetimeFigureOut">
              <a:rPr lang="en-US" smtClean="0"/>
              <a:t>2025-04-22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938919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139730-64DF-4D7A-9D76-19317301F0B2}" type="datetimeFigureOut">
              <a:rPr lang="en-US" smtClean="0"/>
              <a:t>2025-04-22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1810853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139730-64DF-4D7A-9D76-19317301F0B2}" type="datetimeFigureOut">
              <a:rPr lang="en-US" smtClean="0"/>
              <a:t>2025-04-22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2904106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139730-64DF-4D7A-9D76-19317301F0B2}" type="datetimeFigureOut">
              <a:rPr lang="en-US" smtClean="0"/>
              <a:t>2025-04-22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1923624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139730-64DF-4D7A-9D76-19317301F0B2}" type="datetimeFigureOut">
              <a:rPr lang="en-US" smtClean="0"/>
              <a:t>2025-04-22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555394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139730-64DF-4D7A-9D76-19317301F0B2}" type="datetimeFigureOut">
              <a:rPr lang="en-US" smtClean="0"/>
              <a:t>2025-04-22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1734481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139730-64DF-4D7A-9D76-19317301F0B2}" type="datetimeFigureOut">
              <a:rPr lang="en-US" smtClean="0"/>
              <a:t>2025-04-22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173880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139730-64DF-4D7A-9D76-19317301F0B2}" type="datetimeFigureOut">
              <a:rPr lang="en-US" smtClean="0"/>
              <a:t>2025-04-22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699879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139730-64DF-4D7A-9D76-19317301F0B2}" type="datetimeFigureOut">
              <a:rPr lang="en-US" smtClean="0"/>
              <a:t>2025-04-22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DFE3C5-40CF-4151-B752-8B8C7CEF109C}" type="slidenum">
              <a:rPr lang="en-US" smtClean="0"/>
              <a:t>‹#›</a:t>
            </a:fld>
            <a:endParaRPr lang="en-US"/>
          </a:p>
        </p:txBody>
      </p:sp>
    </p:spTree>
    <p:extLst>
      <p:ext uri="{BB962C8B-B14F-4D97-AF65-F5344CB8AC3E}">
        <p14:creationId xmlns:p14="http://schemas.microsoft.com/office/powerpoint/2010/main" val="861029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31139730-64DF-4D7A-9D76-19317301F0B2}" type="datetimeFigureOut">
              <a:rPr lang="en-US" smtClean="0"/>
              <a:t>2025-04-22</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3DFE3C5-40CF-4151-B752-8B8C7CEF109C}" type="slidenum">
              <a:rPr lang="en-US" smtClean="0"/>
              <a:t>‹#›</a:t>
            </a:fld>
            <a:endParaRPr lang="en-US"/>
          </a:p>
        </p:txBody>
      </p:sp>
    </p:spTree>
    <p:extLst>
      <p:ext uri="{BB962C8B-B14F-4D97-AF65-F5344CB8AC3E}">
        <p14:creationId xmlns:p14="http://schemas.microsoft.com/office/powerpoint/2010/main" val="100054151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82D336-0A31-8EBB-041D-784FD5EB91AB}"/>
              </a:ext>
            </a:extLst>
          </p:cNvPr>
          <p:cNvSpPr>
            <a:spLocks noGrp="1"/>
          </p:cNvSpPr>
          <p:nvPr>
            <p:ph type="ctrTitle"/>
          </p:nvPr>
        </p:nvSpPr>
        <p:spPr>
          <a:xfrm>
            <a:off x="717176" y="333469"/>
            <a:ext cx="10327341" cy="2387600"/>
          </a:xfrm>
        </p:spPr>
        <p:txBody>
          <a:bodyPr/>
          <a:lstStyle/>
          <a:p>
            <a:r>
              <a:rPr lang="ar-IQ" dirty="0"/>
              <a:t>المرأة قوة التغيير في المجتمع</a:t>
            </a:r>
            <a:endParaRPr lang="en-US" dirty="0"/>
          </a:p>
        </p:txBody>
      </p:sp>
      <p:sp>
        <p:nvSpPr>
          <p:cNvPr id="3" name="Subtitle 2">
            <a:extLst>
              <a:ext uri="{FF2B5EF4-FFF2-40B4-BE49-F238E27FC236}">
                <a16:creationId xmlns:a16="http://schemas.microsoft.com/office/drawing/2014/main" xmlns="" id="{FDE21427-1E01-64DB-72AC-9D9CA79395C0}"/>
              </a:ext>
            </a:extLst>
          </p:cNvPr>
          <p:cNvSpPr>
            <a:spLocks noGrp="1"/>
          </p:cNvSpPr>
          <p:nvPr>
            <p:ph type="subTitle" idx="1"/>
          </p:nvPr>
        </p:nvSpPr>
        <p:spPr/>
        <p:txBody>
          <a:bodyPr>
            <a:normAutofit fontScale="92500"/>
          </a:bodyPr>
          <a:lstStyle/>
          <a:p>
            <a:r>
              <a:rPr lang="ar-IQ" sz="4000" b="1" dirty="0"/>
              <a:t>د. الاء سعدي عبود </a:t>
            </a:r>
          </a:p>
          <a:p>
            <a:r>
              <a:rPr lang="ar-IQ" sz="3200" b="1" dirty="0"/>
              <a:t>المركز العراقي لبحوث السرطان والوراثة الطبية / قسم بحوث السرطان </a:t>
            </a:r>
            <a:endParaRPr lang="en-US" sz="3200" b="1" dirty="0"/>
          </a:p>
        </p:txBody>
      </p:sp>
    </p:spTree>
    <p:extLst>
      <p:ext uri="{BB962C8B-B14F-4D97-AF65-F5344CB8AC3E}">
        <p14:creationId xmlns:p14="http://schemas.microsoft.com/office/powerpoint/2010/main" val="2574439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1117" y="685367"/>
            <a:ext cx="11299971" cy="4401205"/>
          </a:xfrm>
          <a:prstGeom prst="rect">
            <a:avLst/>
          </a:prstGeom>
        </p:spPr>
        <p:txBody>
          <a:bodyPr wrap="square">
            <a:spAutoFit/>
          </a:bodyPr>
          <a:lstStyle/>
          <a:p>
            <a:pPr lvl="1" algn="just" rtl="1"/>
            <a:r>
              <a:rPr lang="ar-IQ" sz="2800" dirty="0">
                <a:cs typeface="+mj-cs"/>
              </a:rPr>
              <a:t>وكانت المرأة حاضرة وبقوة وتأثير كبير فى بداية دعوة الإسلام وبعثة الرسول الكريم صلى الله عليه وسلم، فها هى السيدة خديجة بنت خويلد رضى الله عنها زوج النبى قبل البعثة، تناصره وتؤيده وتثبته وتؤمن بدعوته، لتكون أولى المؤمنات </a:t>
            </a:r>
            <a:r>
              <a:rPr lang="ar-IQ" sz="2800" dirty="0" smtClean="0"/>
              <a:t>. </a:t>
            </a:r>
            <a:r>
              <a:rPr lang="ar-IQ" sz="2800" dirty="0"/>
              <a:t>  </a:t>
            </a:r>
            <a:r>
              <a:rPr lang="ar-IQ" sz="2800" dirty="0" smtClean="0"/>
              <a:t>و</a:t>
            </a:r>
            <a:r>
              <a:rPr lang="ar-IQ" sz="2800" dirty="0"/>
              <a:t> فاطمة </a:t>
            </a:r>
            <a:r>
              <a:rPr lang="ar-IQ" sz="2800" dirty="0" smtClean="0"/>
              <a:t>الزهراء بنت </a:t>
            </a:r>
            <a:r>
              <a:rPr lang="ar-IQ" sz="2800" dirty="0"/>
              <a:t>محمد صلى الله عليه وسلم، وأم المؤمنين عائشة رضي الله عنها، وأم سلمة رضي الله عنها ، ورفيدة صاحبة أول خيمة علاجية لعلاج الجرحى فى الإسلام </a:t>
            </a:r>
            <a:r>
              <a:rPr lang="ar-IQ" sz="2800" dirty="0" smtClean="0"/>
              <a:t>.</a:t>
            </a:r>
            <a:r>
              <a:rPr lang="ar-IQ" sz="2800" dirty="0" smtClean="0">
                <a:cs typeface="+mj-cs"/>
              </a:rPr>
              <a:t> </a:t>
            </a:r>
            <a:r>
              <a:rPr lang="ar-IQ" sz="2800" dirty="0" smtClean="0"/>
              <a:t>أعطى </a:t>
            </a:r>
            <a:r>
              <a:rPr lang="ar-IQ" sz="2800" dirty="0"/>
              <a:t>الإسلام المرأة حق التعليم والعلم والتعلم، لأنها مربية الأجيال وراعية الأسرة، وكانت السيدة عائشة رضي الله عنها من أشهر رواة الحديث الشريف، ولها مجالس علم للإجابة عن شؤون الدين وخاصة ما يخص المرأة</a:t>
            </a:r>
            <a:r>
              <a:rPr lang="ar-IQ" sz="2800" dirty="0" smtClean="0"/>
              <a:t>.</a:t>
            </a:r>
          </a:p>
          <a:p>
            <a:pPr lvl="1" algn="just" rtl="1"/>
            <a:r>
              <a:rPr lang="ar-IQ" sz="2800" dirty="0" smtClean="0">
                <a:cs typeface="+mj-cs"/>
              </a:rPr>
              <a:t>وأيضا منذ قبل الإسلام دورها على الصعيد السياسي والديني مثل زنوبيا ملكة تدمر وبلقيس ملكة سبأ وعلى الصعيد الشعر والادب الخنساء وجليلة بنت مرة .</a:t>
            </a:r>
            <a:endParaRPr lang="ar-IQ" sz="2800" dirty="0">
              <a:cs typeface="+mj-cs"/>
            </a:endParaRPr>
          </a:p>
          <a:p>
            <a:endParaRPr lang="ar-IQ" sz="2800" dirty="0">
              <a:cs typeface="+mj-cs"/>
            </a:endParaRPr>
          </a:p>
        </p:txBody>
      </p:sp>
    </p:spTree>
    <p:extLst>
      <p:ext uri="{BB962C8B-B14F-4D97-AF65-F5344CB8AC3E}">
        <p14:creationId xmlns:p14="http://schemas.microsoft.com/office/powerpoint/2010/main" val="293391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25826E1-1C2A-4DA6-89CB-F61CCAAA2492}"/>
              </a:ext>
            </a:extLst>
          </p:cNvPr>
          <p:cNvSpPr txBox="1"/>
          <p:nvPr/>
        </p:nvSpPr>
        <p:spPr>
          <a:xfrm>
            <a:off x="349624" y="591287"/>
            <a:ext cx="11286564" cy="4524315"/>
          </a:xfrm>
          <a:prstGeom prst="rect">
            <a:avLst/>
          </a:prstGeom>
          <a:noFill/>
        </p:spPr>
        <p:txBody>
          <a:bodyPr wrap="square">
            <a:spAutoFit/>
          </a:bodyPr>
          <a:lstStyle/>
          <a:p>
            <a:pPr algn="r" rtl="1"/>
            <a:r>
              <a:rPr lang="ar-IQ" sz="2400" b="1" dirty="0">
                <a:cs typeface="+mj-cs"/>
              </a:rPr>
              <a:t>المرأة العراقية: رمز الصمود والتغيير</a:t>
            </a:r>
          </a:p>
          <a:p>
            <a:pPr algn="r" rtl="1"/>
            <a:r>
              <a:rPr lang="ar-IQ" sz="2400" dirty="0">
                <a:cs typeface="+mj-cs"/>
              </a:rPr>
              <a:t>المرأة العراقية تمثل قوة استثنائية في المجتمع، حيث جمعت بين الإرث العريق والتحديات المعاصرة، فكانت وما زالت ركيزة أساسية في بناء العراق عبر العصور. رغم التحديات الكبيرة التي واجهتها، أثبتت قدرتها على الصمود، العطاء، والتغيير في مختلف المجالات.</a:t>
            </a:r>
          </a:p>
          <a:p>
            <a:pPr algn="r" rtl="1"/>
            <a:r>
              <a:rPr lang="ar-IQ" sz="2400" dirty="0">
                <a:cs typeface="+mj-cs"/>
              </a:rPr>
              <a:t> لعبت المرأة العراقية دورًا بارزًا في تغيير المجتمع على مختلف الأصعدة، سواء في التعليم، السياسة، الاقتصاد، الفنون، وحتى في الأوضاع الصعبة مثل الحروب والأزمات. فيما يلي بعض الأمثلة البارزة:</a:t>
            </a:r>
          </a:p>
          <a:p>
            <a:pPr algn="r" rtl="1"/>
            <a:r>
              <a:rPr lang="ar-IQ" sz="2400" dirty="0">
                <a:cs typeface="+mj-cs"/>
              </a:rPr>
              <a:t>1. المرأة العراقية عبر التاريخ</a:t>
            </a:r>
          </a:p>
          <a:p>
            <a:pPr algn="r" rtl="1"/>
            <a:r>
              <a:rPr lang="ar-IQ" sz="2400" dirty="0">
                <a:cs typeface="+mj-cs"/>
              </a:rPr>
              <a:t>المرأة في بلاد الرافدين كانت دائمًا رمزًا للحكمة والقوة. ففي الحضارات السومرية والبابلية، لعبت دورًا بارزًا في الإدارة، الدين، والطب، حيث كانت هناك </a:t>
            </a:r>
            <a:r>
              <a:rPr lang="ar-IQ" sz="2400" dirty="0" err="1">
                <a:cs typeface="+mj-cs"/>
              </a:rPr>
              <a:t>كاهنات</a:t>
            </a:r>
            <a:r>
              <a:rPr lang="ar-IQ" sz="2400" dirty="0">
                <a:cs typeface="+mj-cs"/>
              </a:rPr>
              <a:t>، كاتبات، وطبيبات. ومن أبرز الشخصيات التاريخية:</a:t>
            </a:r>
          </a:p>
          <a:p>
            <a:pPr algn="r" rtl="1"/>
            <a:r>
              <a:rPr lang="ar-IQ" sz="2400" dirty="0" err="1">
                <a:cs typeface="+mj-cs"/>
              </a:rPr>
              <a:t>إنخيدوانا</a:t>
            </a:r>
            <a:r>
              <a:rPr lang="ar-IQ" sz="2400" dirty="0">
                <a:cs typeface="+mj-cs"/>
              </a:rPr>
              <a:t>: أول شاعرة معروفة في التاريخ، وابنة الملك سرجون </a:t>
            </a:r>
            <a:r>
              <a:rPr lang="ar-IQ" sz="2400" dirty="0" err="1">
                <a:cs typeface="+mj-cs"/>
              </a:rPr>
              <a:t>الأكدي</a:t>
            </a:r>
            <a:r>
              <a:rPr lang="ar-IQ" sz="2400" dirty="0">
                <a:cs typeface="+mj-cs"/>
              </a:rPr>
              <a:t>.</a:t>
            </a:r>
          </a:p>
          <a:p>
            <a:pPr algn="r" rtl="1"/>
            <a:r>
              <a:rPr lang="ar-IQ" sz="2400" dirty="0">
                <a:cs typeface="+mj-cs"/>
              </a:rPr>
              <a:t>شمورامات (سميراميس): ملكة آشورية حكمت بمهارة وقوة</a:t>
            </a:r>
            <a:r>
              <a:rPr lang="ar-IQ" sz="2400" dirty="0" smtClean="0">
                <a:cs typeface="+mj-cs"/>
              </a:rPr>
              <a:t>.</a:t>
            </a:r>
            <a:endParaRPr lang="en-US" sz="2400" dirty="0" smtClean="0">
              <a:cs typeface="+mj-cs"/>
            </a:endParaRPr>
          </a:p>
          <a:p>
            <a:pPr algn="r" rtl="1"/>
            <a:endParaRPr lang="ar-IQ" sz="2400" dirty="0">
              <a:cs typeface="+mj-cs"/>
            </a:endParaRPr>
          </a:p>
        </p:txBody>
      </p:sp>
    </p:spTree>
    <p:extLst>
      <p:ext uri="{BB962C8B-B14F-4D97-AF65-F5344CB8AC3E}">
        <p14:creationId xmlns:p14="http://schemas.microsoft.com/office/powerpoint/2010/main" val="1863756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A7C5C34-059F-FE39-A03F-4BCC540AFDBF}"/>
              </a:ext>
            </a:extLst>
          </p:cNvPr>
          <p:cNvSpPr txBox="1"/>
          <p:nvPr/>
        </p:nvSpPr>
        <p:spPr>
          <a:xfrm>
            <a:off x="475129" y="637925"/>
            <a:ext cx="11241742" cy="5262979"/>
          </a:xfrm>
          <a:prstGeom prst="rect">
            <a:avLst/>
          </a:prstGeom>
          <a:noFill/>
        </p:spPr>
        <p:txBody>
          <a:bodyPr wrap="square">
            <a:spAutoFit/>
          </a:bodyPr>
          <a:lstStyle/>
          <a:p>
            <a:pPr algn="r" rtl="1"/>
            <a:r>
              <a:rPr lang="ar-IQ" sz="2400" b="1" dirty="0">
                <a:cs typeface="+mj-cs"/>
              </a:rPr>
              <a:t>2. المرأة العراقية والتعليم: سلاحها الأقوى</a:t>
            </a:r>
            <a:endParaRPr lang="en-US" sz="2400" b="1" dirty="0">
              <a:cs typeface="+mj-cs"/>
            </a:endParaRPr>
          </a:p>
          <a:p>
            <a:pPr algn="just" rtl="1"/>
            <a:r>
              <a:rPr lang="ar-IQ" sz="2400" dirty="0">
                <a:cs typeface="+mj-cs"/>
              </a:rPr>
              <a:t>رغم الظروف الصعبة التي مرت بها البلاد، فإن المرأة العراقية واصلت مسيرتها التعليمية بقوة. ومنذ القرن العشرين، بدأت النساء العراقيات في الانخراط في التعليم العالي والمهن المتخصصة، مثل:</a:t>
            </a:r>
          </a:p>
          <a:p>
            <a:pPr algn="just" rtl="1"/>
            <a:r>
              <a:rPr lang="ar-IQ" sz="2400" dirty="0">
                <a:cs typeface="+mj-cs"/>
              </a:rPr>
              <a:t>نزيهة الدليمي: أول وزيرة في العالم العربي عام 1959.</a:t>
            </a:r>
          </a:p>
          <a:p>
            <a:pPr algn="just" rtl="1"/>
            <a:r>
              <a:rPr lang="ar-IQ" sz="2400" dirty="0">
                <a:cs typeface="+mj-cs"/>
              </a:rPr>
              <a:t>سعاد العلي: ناشطة بارزة في حقوق الإنسان.</a:t>
            </a:r>
          </a:p>
          <a:p>
            <a:pPr algn="just" rtl="1"/>
            <a:r>
              <a:rPr lang="ar-IQ" sz="2400" dirty="0">
                <a:cs typeface="+mj-cs"/>
              </a:rPr>
              <a:t>اليوم، هناك العديد من النساء العراقيات اللواتي يتألقن في الجامعات، البحوث العلمية، والمجالات التكنولوجية، مما يعكس أهمية التعليم في تمكين المرأة العراقية.</a:t>
            </a:r>
          </a:p>
          <a:p>
            <a:pPr algn="just" rtl="1"/>
            <a:r>
              <a:rPr lang="ar-IQ" sz="2400" b="1" dirty="0">
                <a:cs typeface="+mj-cs"/>
              </a:rPr>
              <a:t>3. المرأة العراقية في سوق العمل</a:t>
            </a:r>
          </a:p>
          <a:p>
            <a:pPr algn="just" rtl="1"/>
            <a:r>
              <a:rPr lang="ar-IQ" sz="2400" dirty="0">
                <a:cs typeface="+mj-cs"/>
              </a:rPr>
              <a:t>رغم الحروب والصراعات، لم تتوقف المرأة العراقية عن العمل والإنتاج. فهي اليوم:</a:t>
            </a:r>
          </a:p>
          <a:p>
            <a:pPr algn="just" rtl="1"/>
            <a:r>
              <a:rPr lang="ar-IQ" sz="2400" dirty="0">
                <a:cs typeface="+mj-cs"/>
              </a:rPr>
              <a:t>طبيبة ومهندسة وأستاذة جامعية تسهم في بناء الأجيال القادمة وخير مثال زها حديد (1950 - 2016) – أيقونة في الهندسة المعمارية</a:t>
            </a:r>
          </a:p>
          <a:p>
            <a:pPr algn="just" rtl="1"/>
            <a:r>
              <a:rPr lang="ar-IQ" sz="2400" dirty="0">
                <a:cs typeface="+mj-cs"/>
              </a:rPr>
              <a:t>معمارية عراقية عالمية حققت شهرة دولية بتصاميمها الفريدة والمبتكرة.</a:t>
            </a:r>
          </a:p>
          <a:p>
            <a:pPr algn="just" rtl="1"/>
            <a:r>
              <a:rPr lang="ar-IQ" sz="2400" dirty="0">
                <a:cs typeface="+mj-cs"/>
              </a:rPr>
              <a:t>أصبحت أول امرأة تفوز بجائزة بريتزكر للهندسة المعمارية عام 2004.</a:t>
            </a:r>
          </a:p>
          <a:p>
            <a:pPr algn="just" rtl="1"/>
            <a:r>
              <a:rPr lang="ar-IQ" sz="2400" dirty="0">
                <a:cs typeface="+mj-cs"/>
              </a:rPr>
              <a:t>غيرت نظرة العالم للمرأة العربية والمسلمة في المجالات الهندسية والعلمية.</a:t>
            </a:r>
          </a:p>
        </p:txBody>
      </p:sp>
    </p:spTree>
    <p:extLst>
      <p:ext uri="{BB962C8B-B14F-4D97-AF65-F5344CB8AC3E}">
        <p14:creationId xmlns:p14="http://schemas.microsoft.com/office/powerpoint/2010/main" val="2653827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1222901-F568-4074-939A-82E9CBA0A416}"/>
              </a:ext>
            </a:extLst>
          </p:cNvPr>
          <p:cNvSpPr txBox="1"/>
          <p:nvPr/>
        </p:nvSpPr>
        <p:spPr>
          <a:xfrm>
            <a:off x="385482" y="205404"/>
            <a:ext cx="11268636" cy="3785652"/>
          </a:xfrm>
          <a:prstGeom prst="rect">
            <a:avLst/>
          </a:prstGeom>
          <a:noFill/>
        </p:spPr>
        <p:txBody>
          <a:bodyPr wrap="square">
            <a:spAutoFit/>
          </a:bodyPr>
          <a:lstStyle/>
          <a:p>
            <a:pPr algn="r" rtl="1"/>
            <a:r>
              <a:rPr lang="ar-IQ" sz="2400" b="1" dirty="0">
                <a:cs typeface="+mj-cs"/>
              </a:rPr>
              <a:t>4. المرأة العراقية والقيادة السياسية </a:t>
            </a:r>
          </a:p>
          <a:p>
            <a:pPr algn="r" rtl="1"/>
            <a:r>
              <a:rPr lang="ar-IQ" sz="2400" dirty="0">
                <a:cs typeface="+mj-cs"/>
              </a:rPr>
              <a:t>كانت العراق من أوائل الدول العربية التي شهدت مشاركة نسائية في السياسة. </a:t>
            </a:r>
            <a:endParaRPr lang="en-US" sz="2400" dirty="0">
              <a:cs typeface="+mj-cs"/>
            </a:endParaRPr>
          </a:p>
          <a:p>
            <a:pPr algn="r" rtl="1"/>
            <a:r>
              <a:rPr lang="ar-IQ" sz="2400" dirty="0">
                <a:cs typeface="+mj-cs"/>
              </a:rPr>
              <a:t>رغم التحديات، دخلت العديد من النساء إلى البرلمان وشغلن مناصب قيادية.</a:t>
            </a:r>
          </a:p>
          <a:p>
            <a:pPr algn="r" rtl="1"/>
            <a:r>
              <a:rPr lang="ar-IQ" sz="2400" dirty="0">
                <a:cs typeface="+mj-cs"/>
              </a:rPr>
              <a:t>تحتاج المرأة العراقية اليوم إلى تمثيل أوسع في مراكز صنع القرار لتعزيز دورها في بناء المستقبل.</a:t>
            </a:r>
          </a:p>
          <a:p>
            <a:pPr algn="r" rtl="1"/>
            <a:r>
              <a:rPr lang="ar-IQ" sz="2400" b="1" dirty="0">
                <a:cs typeface="+mj-cs"/>
              </a:rPr>
              <a:t>5. المرأة العراقية والصمود في وجه التحديات</a:t>
            </a:r>
          </a:p>
          <a:p>
            <a:pPr algn="r" rtl="1"/>
            <a:r>
              <a:rPr lang="ar-IQ" sz="2400" dirty="0">
                <a:cs typeface="+mj-cs"/>
              </a:rPr>
              <a:t>مرت المرأة العراقية بظروف صعبة، من الحروب، الحصار الاقتصادي، إلى التغيرات الاجتماعية والسياسية، لكنها:</a:t>
            </a:r>
          </a:p>
          <a:p>
            <a:pPr algn="r" rtl="1"/>
            <a:r>
              <a:rPr lang="ar-IQ" sz="2400" dirty="0">
                <a:cs typeface="+mj-cs"/>
              </a:rPr>
              <a:t>تحملت أعباء إعالة الأسر في ظل الأزمات.</a:t>
            </a:r>
          </a:p>
          <a:p>
            <a:pPr algn="r" rtl="1"/>
            <a:r>
              <a:rPr lang="ar-IQ" sz="2400" dirty="0">
                <a:cs typeface="+mj-cs"/>
              </a:rPr>
              <a:t>واجهت التحديات الأمنية والسياسية بشجاعة.</a:t>
            </a:r>
          </a:p>
          <a:p>
            <a:pPr algn="r" rtl="1"/>
            <a:r>
              <a:rPr lang="ar-IQ" sz="2400" dirty="0">
                <a:cs typeface="+mj-cs"/>
              </a:rPr>
              <a:t>حافظت على الهوية العراقية من خلال الثقافة والفن والمشاركة المجتمعية.</a:t>
            </a:r>
          </a:p>
          <a:p>
            <a:pPr algn="r" rtl="1"/>
            <a:r>
              <a:rPr lang="ar-IQ" sz="2400" b="1" dirty="0">
                <a:cs typeface="+mj-cs"/>
              </a:rPr>
              <a:t>6. المرأة العراقية والمستقبل: طريق التمكين </a:t>
            </a:r>
            <a:r>
              <a:rPr lang="ar-IQ" sz="2400" b="1" dirty="0" smtClean="0">
                <a:cs typeface="+mj-cs"/>
              </a:rPr>
              <a:t>والتطور</a:t>
            </a:r>
            <a:endParaRPr lang="ar-IQ" sz="2400" b="1" dirty="0">
              <a:cs typeface="+mj-cs"/>
            </a:endParaRPr>
          </a:p>
        </p:txBody>
      </p:sp>
    </p:spTree>
    <p:extLst>
      <p:ext uri="{BB962C8B-B14F-4D97-AF65-F5344CB8AC3E}">
        <p14:creationId xmlns:p14="http://schemas.microsoft.com/office/powerpoint/2010/main" val="1870240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30554" y="1213874"/>
            <a:ext cx="8327472" cy="3108543"/>
          </a:xfrm>
          <a:prstGeom prst="rect">
            <a:avLst/>
          </a:prstGeom>
        </p:spPr>
        <p:txBody>
          <a:bodyPr wrap="square">
            <a:spAutoFit/>
          </a:bodyPr>
          <a:lstStyle/>
          <a:p>
            <a:pPr algn="r" rtl="1"/>
            <a:r>
              <a:rPr lang="ar-IQ" sz="2800" dirty="0"/>
              <a:t>لكي تحقق المرأة العراقية كامل إمكاناتها، تحتاج إلى:</a:t>
            </a:r>
          </a:p>
          <a:p>
            <a:pPr algn="r" rtl="1"/>
            <a:r>
              <a:rPr lang="ar-IQ" sz="2800" dirty="0"/>
              <a:t>✔️ تعزيز فرص التعليم والتدريب لضمان مشاركتها في مختلف القطاعات.</a:t>
            </a:r>
          </a:p>
          <a:p>
            <a:pPr algn="r" rtl="1"/>
            <a:r>
              <a:rPr lang="ar-IQ" sz="2800" dirty="0"/>
              <a:t>✔️ دعم القوانين التي تحمي حقوقها وتضمن تكافؤ الفرص.</a:t>
            </a:r>
          </a:p>
          <a:p>
            <a:pPr algn="r" rtl="1"/>
            <a:r>
              <a:rPr lang="ar-IQ" sz="2800" dirty="0"/>
              <a:t>✔️ زيادة الوعي المجتمعي حول أهمية دور المرأة في بناء العراق.</a:t>
            </a:r>
          </a:p>
          <a:p>
            <a:pPr algn="r" rtl="1"/>
            <a:r>
              <a:rPr lang="ar-IQ" sz="2800" dirty="0"/>
              <a:t>✔️ توسيع تمثيلها في المناصب القيادية لتعزيز تأثيرها في صنع القرار.</a:t>
            </a:r>
          </a:p>
        </p:txBody>
      </p:sp>
    </p:spTree>
    <p:extLst>
      <p:ext uri="{BB962C8B-B14F-4D97-AF65-F5344CB8AC3E}">
        <p14:creationId xmlns:p14="http://schemas.microsoft.com/office/powerpoint/2010/main" val="4221727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AB16C2E-CFAC-010C-45E9-3B13A55EA5BF}"/>
              </a:ext>
            </a:extLst>
          </p:cNvPr>
          <p:cNvSpPr txBox="1"/>
          <p:nvPr/>
        </p:nvSpPr>
        <p:spPr>
          <a:xfrm>
            <a:off x="815788" y="1120676"/>
            <a:ext cx="10255624" cy="3108543"/>
          </a:xfrm>
          <a:prstGeom prst="rect">
            <a:avLst/>
          </a:prstGeom>
          <a:noFill/>
        </p:spPr>
        <p:txBody>
          <a:bodyPr wrap="square">
            <a:spAutoFit/>
          </a:bodyPr>
          <a:lstStyle/>
          <a:p>
            <a:pPr algn="r" rtl="1"/>
            <a:r>
              <a:rPr lang="ar-IQ" sz="2400" b="1" dirty="0">
                <a:cs typeface="+mj-cs"/>
              </a:rPr>
              <a:t>ختامًا: المرأة العراقية.. عنوان العزيمة والإبداع </a:t>
            </a:r>
          </a:p>
          <a:p>
            <a:pPr algn="r" rtl="1"/>
            <a:endParaRPr lang="ar-IQ" sz="2400" b="1" dirty="0">
              <a:cs typeface="+mj-cs"/>
            </a:endParaRPr>
          </a:p>
          <a:p>
            <a:pPr algn="r" rtl="1"/>
            <a:r>
              <a:rPr lang="ar-IQ" sz="2400" b="1" dirty="0">
                <a:cs typeface="+mj-cs"/>
              </a:rPr>
              <a:t>المرأة العراقية ليست مجرد نصف المجتمع، بل هي روح العراق وقوته الحقيقية. من أرض الحضارات، تستمر في صنع التاريخ، وتحقيق الإنجازات، وبناء مستقبل أكثر إشراقًا رغم كل الصعاب.</a:t>
            </a:r>
          </a:p>
          <a:p>
            <a:pPr algn="r" rtl="1"/>
            <a:endParaRPr lang="ar-IQ" sz="2400" dirty="0">
              <a:cs typeface="+mj-cs"/>
            </a:endParaRPr>
          </a:p>
          <a:p>
            <a:pPr algn="r" rtl="1"/>
            <a:endParaRPr lang="ar-IQ" sz="2400" dirty="0">
              <a:cs typeface="+mj-cs"/>
            </a:endParaRPr>
          </a:p>
          <a:p>
            <a:pPr algn="r" rtl="1"/>
            <a:endParaRPr lang="ar-IQ" sz="2400" dirty="0">
              <a:cs typeface="+mj-cs"/>
            </a:endParaRPr>
          </a:p>
          <a:p>
            <a:pPr lvl="1" algn="ctr"/>
            <a:r>
              <a:rPr lang="ar-IQ" sz="2800" b="1" dirty="0">
                <a:cs typeface="+mj-cs"/>
              </a:rPr>
              <a:t>"عراقيةٌ أنتِ.. فخورةٌ بكِ الأجيال!"</a:t>
            </a:r>
          </a:p>
        </p:txBody>
      </p:sp>
    </p:spTree>
    <p:extLst>
      <p:ext uri="{BB962C8B-B14F-4D97-AF65-F5344CB8AC3E}">
        <p14:creationId xmlns:p14="http://schemas.microsoft.com/office/powerpoint/2010/main" val="3632094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6FC53B6-E920-94EB-6B0E-835B7F40DC82}"/>
              </a:ext>
            </a:extLst>
          </p:cNvPr>
          <p:cNvSpPr txBox="1"/>
          <p:nvPr/>
        </p:nvSpPr>
        <p:spPr>
          <a:xfrm>
            <a:off x="546847" y="197346"/>
            <a:ext cx="10668000" cy="6463308"/>
          </a:xfrm>
          <a:prstGeom prst="rect">
            <a:avLst/>
          </a:prstGeom>
          <a:noFill/>
        </p:spPr>
        <p:txBody>
          <a:bodyPr wrap="square">
            <a:spAutoFit/>
          </a:bodyPr>
          <a:lstStyle/>
          <a:p>
            <a:pPr algn="ctr"/>
            <a:r>
              <a:rPr lang="ar-IQ" b="1" dirty="0"/>
              <a:t>قصيدة في المرأة</a:t>
            </a:r>
          </a:p>
          <a:p>
            <a:pPr algn="ctr"/>
            <a:endParaRPr lang="ar-IQ" dirty="0"/>
          </a:p>
          <a:p>
            <a:pPr algn="ctr"/>
            <a:r>
              <a:rPr lang="ar-IQ" dirty="0"/>
              <a:t>يا نجمةً في الكونِ قد سطعتْ</a:t>
            </a:r>
          </a:p>
          <a:p>
            <a:pPr algn="ctr"/>
            <a:r>
              <a:rPr lang="ar-IQ" dirty="0"/>
              <a:t>وحبُّها في القلبِ ما انطفأتْ</a:t>
            </a:r>
          </a:p>
          <a:p>
            <a:pPr algn="ctr"/>
            <a:r>
              <a:rPr lang="ar-IQ" dirty="0"/>
              <a:t>أنتِ الضياءُ إذا الدجى أطبقَتْ</a:t>
            </a:r>
          </a:p>
          <a:p>
            <a:pPr algn="ctr"/>
            <a:r>
              <a:rPr lang="ar-IQ" dirty="0"/>
              <a:t>وأنتِ حلمُ الروحِ إن رهِقَتْ</a:t>
            </a:r>
          </a:p>
          <a:p>
            <a:pPr algn="ctr"/>
            <a:endParaRPr lang="ar-IQ" dirty="0"/>
          </a:p>
          <a:p>
            <a:pPr algn="ctr"/>
            <a:r>
              <a:rPr lang="ar-IQ" dirty="0"/>
              <a:t>أنتِ الحياةُ وكلُّ ما فيها</a:t>
            </a:r>
          </a:p>
          <a:p>
            <a:pPr algn="ctr"/>
            <a:r>
              <a:rPr lang="ar-IQ" dirty="0"/>
              <a:t>وبكِ الزهورُ بأرضِنا نَبَتَتْ</a:t>
            </a:r>
          </a:p>
          <a:p>
            <a:pPr algn="ctr"/>
            <a:r>
              <a:rPr lang="ar-IQ" dirty="0"/>
              <a:t>أنتِ العطاءُ بلا حدودٍ قد</a:t>
            </a:r>
          </a:p>
          <a:p>
            <a:pPr algn="ctr"/>
            <a:r>
              <a:rPr lang="ar-IQ" dirty="0"/>
              <a:t>فاقتْ سماواتِ المدى شُهُبَتْ</a:t>
            </a:r>
          </a:p>
          <a:p>
            <a:pPr algn="ctr"/>
            <a:endParaRPr lang="ar-IQ" dirty="0"/>
          </a:p>
          <a:p>
            <a:pPr algn="ctr"/>
            <a:r>
              <a:rPr lang="ar-IQ" dirty="0"/>
              <a:t>أنتِ الأميرةُ في كيانِ الدهرِ</a:t>
            </a:r>
          </a:p>
          <a:p>
            <a:pPr algn="ctr"/>
            <a:r>
              <a:rPr lang="ar-IQ" dirty="0"/>
              <a:t>في صبرِها الأفلاكُ قد رَكَضَتْ</a:t>
            </a:r>
          </a:p>
          <a:p>
            <a:pPr algn="ctr"/>
            <a:r>
              <a:rPr lang="ar-IQ" dirty="0"/>
              <a:t>أنتِ التي قد شَيَّدَتْ أممًا</a:t>
            </a:r>
          </a:p>
          <a:p>
            <a:pPr algn="ctr"/>
            <a:r>
              <a:rPr lang="ar-IQ" dirty="0"/>
              <a:t>وبغيرِها الدنيا بما سُحِقَتْ</a:t>
            </a:r>
          </a:p>
          <a:p>
            <a:pPr algn="ctr"/>
            <a:endParaRPr lang="ar-IQ" dirty="0"/>
          </a:p>
          <a:p>
            <a:pPr algn="ctr"/>
            <a:r>
              <a:rPr lang="ar-IQ" dirty="0"/>
              <a:t>فامضي عظيمَ الحلمِ يا امرأةً</a:t>
            </a:r>
          </a:p>
          <a:p>
            <a:pPr algn="ctr"/>
            <a:r>
              <a:rPr lang="ar-IQ" dirty="0"/>
              <a:t>قد أشرقتْ، بالنورِ قد زهَتْ</a:t>
            </a:r>
          </a:p>
          <a:p>
            <a:pPr algn="ctr"/>
            <a:r>
              <a:rPr lang="ar-IQ" dirty="0"/>
              <a:t>فالكونُ يشهدُ أنَّكِ شمسٌ</a:t>
            </a:r>
          </a:p>
          <a:p>
            <a:pPr algn="ctr"/>
            <a:r>
              <a:rPr lang="ar-IQ" dirty="0"/>
              <a:t>في الدربِ شعّتْ، لا ولم تَفَتْ</a:t>
            </a:r>
          </a:p>
          <a:p>
            <a:pPr algn="ctr"/>
            <a:endParaRPr lang="ar-IQ" dirty="0"/>
          </a:p>
          <a:p>
            <a:pPr algn="ctr"/>
            <a:r>
              <a:rPr lang="ar-IQ" dirty="0"/>
              <a:t>كل عام وأنتِ نورُ الحياة!</a:t>
            </a:r>
            <a:endParaRPr lang="en-US" dirty="0"/>
          </a:p>
        </p:txBody>
      </p:sp>
    </p:spTree>
    <p:extLst>
      <p:ext uri="{BB962C8B-B14F-4D97-AF65-F5344CB8AC3E}">
        <p14:creationId xmlns:p14="http://schemas.microsoft.com/office/powerpoint/2010/main" val="800844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DE7A7E9-8C37-53AE-8AE5-BBB481FCE102}"/>
              </a:ext>
            </a:extLst>
          </p:cNvPr>
          <p:cNvSpPr txBox="1"/>
          <p:nvPr/>
        </p:nvSpPr>
        <p:spPr>
          <a:xfrm>
            <a:off x="502023" y="1099555"/>
            <a:ext cx="10999694" cy="4093428"/>
          </a:xfrm>
          <a:prstGeom prst="rect">
            <a:avLst/>
          </a:prstGeom>
          <a:noFill/>
        </p:spPr>
        <p:txBody>
          <a:bodyPr wrap="square">
            <a:spAutoFit/>
          </a:bodyPr>
          <a:lstStyle/>
          <a:p>
            <a:pPr algn="r" rtl="1"/>
            <a:r>
              <a:rPr lang="ar-IQ" sz="2800" dirty="0">
                <a:cs typeface="+mj-cs"/>
              </a:rPr>
              <a:t>في عيد المرأة، </a:t>
            </a:r>
            <a:r>
              <a:rPr lang="ar-IQ" sz="2800" dirty="0" smtClean="0">
                <a:cs typeface="+mj-cs"/>
              </a:rPr>
              <a:t>تحية احترامً وتقديرً </a:t>
            </a:r>
            <a:r>
              <a:rPr lang="ar-IQ" sz="2800" dirty="0">
                <a:cs typeface="+mj-cs"/>
              </a:rPr>
              <a:t>لدور المرأة في بناء المجتمعات، فهي الأم والمربية، العاملة والطبيبة، الباحثة والقائدة. يوم المرأة ليس مجرد احتفال، بل هو تذكير بعظمتها، نضالاتها، وإنجازاتها في مختلف المجالات.</a:t>
            </a:r>
          </a:p>
          <a:p>
            <a:pPr algn="r" rtl="1"/>
            <a:r>
              <a:rPr lang="ar-IQ" sz="2800" b="1" dirty="0">
                <a:cs typeface="+mj-cs"/>
              </a:rPr>
              <a:t>كل عام وأنتِ القوة التي تُلهم، والعطاء الذي لا ينضب، والنور الذي يُضيء دروب الأمل.</a:t>
            </a:r>
          </a:p>
          <a:p>
            <a:pPr algn="r" rtl="1"/>
            <a:r>
              <a:rPr lang="ar-IQ" sz="2800" b="1" dirty="0">
                <a:cs typeface="+mj-cs"/>
              </a:rPr>
              <a:t> شكرًا لكل امرأة تُساهم في بناء عالمٍ أكثر عدلًا وجمالًا. </a:t>
            </a:r>
          </a:p>
          <a:p>
            <a:pPr algn="r" rtl="1"/>
            <a:endParaRPr lang="ar-IQ" sz="2800" b="1" dirty="0">
              <a:cs typeface="+mj-cs"/>
            </a:endParaRPr>
          </a:p>
          <a:p>
            <a:pPr algn="r" rtl="1"/>
            <a:endParaRPr lang="ar-IQ" sz="2800" b="1" dirty="0">
              <a:cs typeface="+mj-cs"/>
            </a:endParaRPr>
          </a:p>
          <a:p>
            <a:pPr algn="r" rtl="1"/>
            <a:endParaRPr lang="ar-IQ" sz="2800" b="1" dirty="0">
              <a:cs typeface="+mj-cs"/>
            </a:endParaRPr>
          </a:p>
          <a:p>
            <a:pPr algn="ctr" rtl="1"/>
            <a:r>
              <a:rPr lang="ar-IQ" sz="3600" b="1" dirty="0">
                <a:cs typeface="+mj-cs"/>
              </a:rPr>
              <a:t>كل عام وأنتِ بخير وعز وفخر!</a:t>
            </a:r>
          </a:p>
        </p:txBody>
      </p:sp>
    </p:spTree>
    <p:extLst>
      <p:ext uri="{BB962C8B-B14F-4D97-AF65-F5344CB8AC3E}">
        <p14:creationId xmlns:p14="http://schemas.microsoft.com/office/powerpoint/2010/main" val="2152426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FD37922-FAD5-FE2F-BB85-BE2696C11FA7}"/>
              </a:ext>
            </a:extLst>
          </p:cNvPr>
          <p:cNvSpPr txBox="1"/>
          <p:nvPr/>
        </p:nvSpPr>
        <p:spPr>
          <a:xfrm>
            <a:off x="708212" y="729351"/>
            <a:ext cx="10775576" cy="3785652"/>
          </a:xfrm>
          <a:prstGeom prst="rect">
            <a:avLst/>
          </a:prstGeom>
          <a:noFill/>
        </p:spPr>
        <p:txBody>
          <a:bodyPr wrap="square">
            <a:spAutoFit/>
          </a:bodyPr>
          <a:lstStyle/>
          <a:p>
            <a:pPr algn="r" rtl="1"/>
            <a:r>
              <a:rPr lang="ar-IQ" sz="2400" b="1" dirty="0" smtClean="0">
                <a:cs typeface="+mj-cs"/>
              </a:rPr>
              <a:t>إلى </a:t>
            </a:r>
            <a:r>
              <a:rPr lang="ar-IQ" sz="2400" b="1" dirty="0">
                <a:cs typeface="+mj-cs"/>
              </a:rPr>
              <a:t>كل امرأة: أنتِ الحلم الذي يتحقق، والصوت الذي لا ينكسر، والأمل الذي لا يخبو. أنتِ التي تُقاوم التحديات، وتواجه الصعاب بابتسامة لا تعرف الاستسلام</a:t>
            </a:r>
            <a:r>
              <a:rPr lang="ar-IQ" sz="2400" b="1" dirty="0" smtClean="0">
                <a:cs typeface="+mj-cs"/>
              </a:rPr>
              <a:t>.</a:t>
            </a:r>
          </a:p>
          <a:p>
            <a:pPr algn="r" rtl="1"/>
            <a:endParaRPr lang="ar-IQ" sz="2400" b="1" dirty="0">
              <a:cs typeface="+mj-cs"/>
            </a:endParaRPr>
          </a:p>
          <a:p>
            <a:pPr algn="r" rtl="1"/>
            <a:r>
              <a:rPr lang="ar-IQ" sz="2400" b="1" dirty="0">
                <a:cs typeface="+mj-cs"/>
              </a:rPr>
              <a:t>في هذا اليوم، نحتفي بكِ:</a:t>
            </a:r>
          </a:p>
          <a:p>
            <a:pPr algn="r" rtl="1"/>
            <a:r>
              <a:rPr lang="ar-IQ" sz="2400" b="1" dirty="0">
                <a:cs typeface="+mj-cs"/>
              </a:rPr>
              <a:t>بالأم التي تمنح الحب بلا مقابل.</a:t>
            </a:r>
          </a:p>
          <a:p>
            <a:pPr algn="r" rtl="1"/>
            <a:r>
              <a:rPr lang="ar-IQ" sz="2400" b="1" dirty="0">
                <a:cs typeface="+mj-cs"/>
              </a:rPr>
              <a:t>بالعاملة التي تبني المستقبل بجهدها.</a:t>
            </a:r>
          </a:p>
          <a:p>
            <a:pPr algn="r" rtl="1"/>
            <a:r>
              <a:rPr lang="ar-IQ" sz="2400" b="1" dirty="0">
                <a:cs typeface="+mj-cs"/>
              </a:rPr>
              <a:t>بالباحثة التي تستكشف آفاق العلم.</a:t>
            </a:r>
          </a:p>
          <a:p>
            <a:pPr algn="r" rtl="1"/>
            <a:r>
              <a:rPr lang="ar-IQ" sz="2400" b="1" dirty="0">
                <a:cs typeface="+mj-cs"/>
              </a:rPr>
              <a:t>بالقائدة التي تُلهم الأجيال</a:t>
            </a:r>
            <a:r>
              <a:rPr lang="ar-IQ" sz="2400" b="1" dirty="0" smtClean="0">
                <a:cs typeface="+mj-cs"/>
              </a:rPr>
              <a:t>.</a:t>
            </a:r>
          </a:p>
          <a:p>
            <a:pPr algn="r" rtl="1"/>
            <a:endParaRPr lang="ar-IQ" sz="2400" b="1" dirty="0">
              <a:cs typeface="+mj-cs"/>
            </a:endParaRPr>
          </a:p>
          <a:p>
            <a:pPr algn="r" rtl="1"/>
            <a:r>
              <a:rPr lang="ar-IQ" sz="2400" b="1" dirty="0">
                <a:cs typeface="+mj-cs"/>
              </a:rPr>
              <a:t>كل عام وأنتِ القوة والحنان، كل عام وأنتِ الأساس الذي تقوم عليه الحياة.</a:t>
            </a:r>
            <a:endParaRPr lang="en-US" sz="2400" b="1" dirty="0">
              <a:cs typeface="+mj-cs"/>
            </a:endParaRPr>
          </a:p>
        </p:txBody>
      </p:sp>
    </p:spTree>
    <p:extLst>
      <p:ext uri="{BB962C8B-B14F-4D97-AF65-F5344CB8AC3E}">
        <p14:creationId xmlns:p14="http://schemas.microsoft.com/office/powerpoint/2010/main" val="345984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E7DD512-B848-D7B6-A69E-7BCD619ED393}"/>
              </a:ext>
            </a:extLst>
          </p:cNvPr>
          <p:cNvSpPr txBox="1"/>
          <p:nvPr/>
        </p:nvSpPr>
        <p:spPr>
          <a:xfrm>
            <a:off x="479611" y="707828"/>
            <a:ext cx="11232777" cy="3908762"/>
          </a:xfrm>
          <a:prstGeom prst="rect">
            <a:avLst/>
          </a:prstGeom>
          <a:noFill/>
        </p:spPr>
        <p:txBody>
          <a:bodyPr wrap="square">
            <a:spAutoFit/>
          </a:bodyPr>
          <a:lstStyle/>
          <a:p>
            <a:pPr algn="r" rtl="1"/>
            <a:r>
              <a:rPr lang="ar-IQ" sz="3200" b="1" dirty="0">
                <a:cs typeface="+mj-cs"/>
              </a:rPr>
              <a:t>قوة المرأة في التغيير المجتمعي</a:t>
            </a:r>
          </a:p>
          <a:p>
            <a:pPr algn="just" rtl="1"/>
            <a:r>
              <a:rPr lang="ar-IQ" sz="2400" dirty="0">
                <a:cs typeface="+mj-cs"/>
              </a:rPr>
              <a:t>المرأة ليست فقط نصف المجتمع، بل هي القلب النابض الذي يمنحه الحياة والتطور. قوتها لا تكمن فقط في دورها الأسري، بل تتجلى في قدرتها على إحداث التغيير وصناعة الفارق في جميع المجالات.</a:t>
            </a:r>
          </a:p>
          <a:p>
            <a:pPr algn="just" rtl="1"/>
            <a:r>
              <a:rPr lang="ar-IQ" sz="2400" b="1" dirty="0">
                <a:cs typeface="+mj-cs"/>
              </a:rPr>
              <a:t>1. المرأة والتعليم: بناء أجيال واعية</a:t>
            </a:r>
          </a:p>
          <a:p>
            <a:pPr algn="just" rtl="1"/>
            <a:r>
              <a:rPr lang="ar-IQ" sz="2400" dirty="0">
                <a:cs typeface="+mj-cs"/>
              </a:rPr>
              <a:t>عندما تتعلم المرأة، يتعلم المجتمع بأكمله. فالتعليم هو السلاح الأقوى الذي تمتلكه المرأة لتغيير واقعها وتطوير مجتمعها. المرأة المتعلمة تربي أجيالًا مثقفة، قادرة على التفكير والإبداع، مما يؤدي إلى نهضة المجتمعات وتقدمها.</a:t>
            </a:r>
          </a:p>
          <a:p>
            <a:pPr algn="just" rtl="1"/>
            <a:r>
              <a:rPr lang="ar-IQ" sz="2400" b="1" dirty="0">
                <a:cs typeface="+mj-cs"/>
              </a:rPr>
              <a:t>2. المرأة في الاقتصاد: قوة إنتاجية لا غنى عنها</a:t>
            </a:r>
          </a:p>
          <a:p>
            <a:pPr algn="just" rtl="1"/>
            <a:r>
              <a:rPr lang="ar-IQ" sz="2400" dirty="0">
                <a:cs typeface="+mj-cs"/>
              </a:rPr>
              <a:t>وجود المرأة في سوق العمل يساهم في تحقيق التنمية المستدامة، فهي ليست فقط عاملة بل رائدة أعمال، مديرة، ومبتكرة. عندما تحصل المرأة على الفرص الاقتصادية، يزدهر الاقتصاد، وتقل البطالة والفقر، ويتحقق التوازن الاجتماعي.</a:t>
            </a:r>
            <a:endParaRPr lang="en-US" sz="2400" dirty="0">
              <a:cs typeface="+mj-cs"/>
            </a:endParaRPr>
          </a:p>
        </p:txBody>
      </p:sp>
    </p:spTree>
    <p:extLst>
      <p:ext uri="{BB962C8B-B14F-4D97-AF65-F5344CB8AC3E}">
        <p14:creationId xmlns:p14="http://schemas.microsoft.com/office/powerpoint/2010/main" val="1040288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1F51B1-7F9A-1C97-8CE6-0B691605402A}"/>
              </a:ext>
            </a:extLst>
          </p:cNvPr>
          <p:cNvSpPr txBox="1"/>
          <p:nvPr/>
        </p:nvSpPr>
        <p:spPr>
          <a:xfrm>
            <a:off x="932330" y="618181"/>
            <a:ext cx="10739717" cy="4524315"/>
          </a:xfrm>
          <a:prstGeom prst="rect">
            <a:avLst/>
          </a:prstGeom>
          <a:noFill/>
        </p:spPr>
        <p:txBody>
          <a:bodyPr wrap="square">
            <a:spAutoFit/>
          </a:bodyPr>
          <a:lstStyle/>
          <a:p>
            <a:pPr algn="just" rtl="1"/>
            <a:r>
              <a:rPr lang="ar-IQ" b="1" dirty="0"/>
              <a:t>3</a:t>
            </a:r>
            <a:r>
              <a:rPr lang="ar-IQ" sz="2400" b="1" dirty="0">
                <a:cs typeface="+mj-cs"/>
              </a:rPr>
              <a:t>. المرأة في السياسة: صانعة القرار</a:t>
            </a:r>
          </a:p>
          <a:p>
            <a:pPr algn="just" rtl="1"/>
            <a:r>
              <a:rPr lang="ar-IQ" sz="2400" dirty="0">
                <a:cs typeface="+mj-cs"/>
              </a:rPr>
              <a:t>دور المرأة في الحياة السياسية يُحدث توازنًا مهمًا في عملية صنع القرار. فهي تمتلك رؤية شمولية وقدرة على تحقيق العدالة الاجتماعية والمساواة. وجودها في المناصب القيادية يعزز الديمقراطية ويضمن تمثيلًا أوسع لجميع فئات المجتمع.</a:t>
            </a:r>
          </a:p>
          <a:p>
            <a:pPr algn="just" rtl="1"/>
            <a:endParaRPr lang="ar-IQ" sz="2400" dirty="0">
              <a:cs typeface="+mj-cs"/>
            </a:endParaRPr>
          </a:p>
          <a:p>
            <a:pPr algn="just" rtl="1"/>
            <a:r>
              <a:rPr lang="ar-IQ" sz="2400" b="1" dirty="0">
                <a:cs typeface="+mj-cs"/>
              </a:rPr>
              <a:t>4. المرأة والعمل الإنساني: صوت المستضعفين</a:t>
            </a:r>
          </a:p>
          <a:p>
            <a:pPr algn="just" rtl="1"/>
            <a:r>
              <a:rPr lang="ar-IQ" sz="2400" dirty="0">
                <a:cs typeface="+mj-cs"/>
              </a:rPr>
              <a:t>من خلال دورها في المجتمع المدني والمنظمات الإنسانية، تكون المرأة صوتًا للفئات المهمشة، فتدافع عن حقوق الأطفال، واللاجئين، والفقراء، وتسهم في نشر ثقافة السلام والعدالة الاجتماعية.</a:t>
            </a:r>
          </a:p>
          <a:p>
            <a:pPr algn="just" rtl="1"/>
            <a:endParaRPr lang="ar-IQ" sz="2400" dirty="0">
              <a:cs typeface="+mj-cs"/>
            </a:endParaRPr>
          </a:p>
          <a:p>
            <a:pPr algn="just" rtl="1"/>
            <a:r>
              <a:rPr lang="ar-IQ" sz="2400" b="1" dirty="0">
                <a:cs typeface="+mj-cs"/>
              </a:rPr>
              <a:t>5. المرأة في العلم والتكنولوجيا: رائدة الابتكار</a:t>
            </a:r>
          </a:p>
          <a:p>
            <a:pPr algn="just" rtl="1"/>
            <a:r>
              <a:rPr lang="ar-IQ" sz="2400" dirty="0">
                <a:cs typeface="+mj-cs"/>
              </a:rPr>
              <a:t>من العالِمات والباحثات إلى المهندسات والمخترعات، أثبتت المرأة قدرتها على الإبداع والمساهمة في التقدم العلمي والتكنولوجي، مما يجعلها ركيزة أساسية في تطوير المجتمعات</a:t>
            </a:r>
            <a:r>
              <a:rPr lang="ar-IQ" sz="2400" dirty="0"/>
              <a:t>.</a:t>
            </a:r>
            <a:endParaRPr lang="en-US" sz="2400" dirty="0"/>
          </a:p>
        </p:txBody>
      </p:sp>
    </p:spTree>
    <p:extLst>
      <p:ext uri="{BB962C8B-B14F-4D97-AF65-F5344CB8AC3E}">
        <p14:creationId xmlns:p14="http://schemas.microsoft.com/office/powerpoint/2010/main" val="1685638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13B919E-ED3E-0A5C-E8C7-2AF0CEB2C776}"/>
              </a:ext>
            </a:extLst>
          </p:cNvPr>
          <p:cNvSpPr txBox="1"/>
          <p:nvPr/>
        </p:nvSpPr>
        <p:spPr>
          <a:xfrm>
            <a:off x="645457" y="709136"/>
            <a:ext cx="11232777" cy="4339650"/>
          </a:xfrm>
          <a:prstGeom prst="rect">
            <a:avLst/>
          </a:prstGeom>
          <a:noFill/>
        </p:spPr>
        <p:txBody>
          <a:bodyPr wrap="square">
            <a:spAutoFit/>
          </a:bodyPr>
          <a:lstStyle/>
          <a:p>
            <a:pPr algn="just" rtl="1"/>
            <a:r>
              <a:rPr lang="ar-IQ" sz="2800" b="1" dirty="0">
                <a:cs typeface="+mj-cs"/>
              </a:rPr>
              <a:t>المرأة محرك أساسي للتغيير</a:t>
            </a:r>
          </a:p>
          <a:p>
            <a:pPr algn="just" rtl="1"/>
            <a:r>
              <a:rPr lang="ar-IQ" sz="2400" dirty="0">
                <a:cs typeface="+mj-cs"/>
              </a:rPr>
              <a:t>المجتمعات التي تمنح المرأة حقوقها وفرصها كاملة، تكون أكثر تطورًا وعدالة. قوة المرأة ليست فقط في قدرتها على التأثير، بل في إصرارها على التغيير رغم التحديات.</a:t>
            </a:r>
          </a:p>
          <a:p>
            <a:pPr algn="r" rtl="1"/>
            <a:r>
              <a:rPr lang="ar-IQ" sz="2400" dirty="0">
                <a:cs typeface="+mj-cs"/>
              </a:rPr>
              <a:t>دور المرأة في التغيير. سواء في بيتها، عملها، أو على المستوى العالمي، المرأة هي قلب التنمية، وعقل النهضة، وسلاح التغيير الحقيقي.</a:t>
            </a:r>
          </a:p>
          <a:p>
            <a:pPr algn="r" rtl="1"/>
            <a:r>
              <a:rPr lang="ar-IQ" sz="2400" dirty="0">
                <a:cs typeface="+mj-cs"/>
              </a:rPr>
              <a:t>عندما تأخذ المرأة دورها الحقيقي، يتغير العالم نحو الأفضل!</a:t>
            </a:r>
            <a:endParaRPr lang="en-US" sz="2400" dirty="0">
              <a:cs typeface="+mj-cs"/>
            </a:endParaRPr>
          </a:p>
          <a:p>
            <a:pPr algn="just" rtl="1"/>
            <a:endParaRPr lang="ar-IQ" sz="2400" dirty="0">
              <a:cs typeface="+mj-cs"/>
            </a:endParaRPr>
          </a:p>
          <a:p>
            <a:pPr algn="just" rtl="1"/>
            <a:endParaRPr lang="ar-IQ" sz="2400" dirty="0">
              <a:cs typeface="+mj-cs"/>
            </a:endParaRPr>
          </a:p>
          <a:p>
            <a:pPr algn="just" rtl="1"/>
            <a:endParaRPr lang="ar-IQ" sz="2400" dirty="0">
              <a:cs typeface="+mj-cs"/>
            </a:endParaRPr>
          </a:p>
          <a:p>
            <a:pPr algn="just" rtl="1"/>
            <a:endParaRPr lang="ar-IQ" sz="2400" dirty="0">
              <a:cs typeface="+mj-cs"/>
            </a:endParaRPr>
          </a:p>
          <a:p>
            <a:pPr algn="ctr" rtl="1"/>
            <a:r>
              <a:rPr lang="ar-IQ" sz="3200" b="1" dirty="0">
                <a:cs typeface="+mj-cs"/>
              </a:rPr>
              <a:t>عندما تنجح المرأة، ينهض المجتمع بأسره!</a:t>
            </a:r>
            <a:endParaRPr lang="en-US" sz="3200" b="1" dirty="0">
              <a:cs typeface="+mj-cs"/>
            </a:endParaRPr>
          </a:p>
        </p:txBody>
      </p:sp>
    </p:spTree>
    <p:extLst>
      <p:ext uri="{BB962C8B-B14F-4D97-AF65-F5344CB8AC3E}">
        <p14:creationId xmlns:p14="http://schemas.microsoft.com/office/powerpoint/2010/main" val="1950851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5B4C667-5212-5FBD-F6CD-94E9340B6EE0}"/>
              </a:ext>
            </a:extLst>
          </p:cNvPr>
          <p:cNvSpPr txBox="1"/>
          <p:nvPr/>
        </p:nvSpPr>
        <p:spPr>
          <a:xfrm>
            <a:off x="690281" y="1028343"/>
            <a:ext cx="10927977" cy="4893647"/>
          </a:xfrm>
          <a:prstGeom prst="rect">
            <a:avLst/>
          </a:prstGeom>
          <a:noFill/>
        </p:spPr>
        <p:txBody>
          <a:bodyPr wrap="square">
            <a:spAutoFit/>
          </a:bodyPr>
          <a:lstStyle/>
          <a:p>
            <a:pPr algn="just" rtl="1"/>
            <a:r>
              <a:rPr lang="ar-IQ" sz="2400" b="1" dirty="0">
                <a:cs typeface="+mj-cs"/>
              </a:rPr>
              <a:t>أمثلة على المرأة كقوة تغيير في المجتمع</a:t>
            </a:r>
          </a:p>
          <a:p>
            <a:pPr algn="just" rtl="1"/>
            <a:r>
              <a:rPr lang="ar-IQ" sz="2400" dirty="0">
                <a:cs typeface="+mj-cs"/>
              </a:rPr>
              <a:t>المرأة عبر التاريخ أثبتت أنها محرك رئيسي للتغيير، سواء في السياسة، الاقتصاد، العلم، أو الدفاع عن حقوق الإنسان. إليك بعض الأمثلة الواقعية لنساء أحدثن تأثيرًا كبيرًا في مجتمعاتهن والعالم:</a:t>
            </a:r>
          </a:p>
          <a:p>
            <a:pPr algn="just" rtl="1"/>
            <a:r>
              <a:rPr lang="ar-IQ" sz="2400" dirty="0">
                <a:cs typeface="+mj-cs"/>
              </a:rPr>
              <a:t>1. ملالا </a:t>
            </a:r>
            <a:r>
              <a:rPr lang="ar-IQ" sz="2400" dirty="0" err="1">
                <a:cs typeface="+mj-cs"/>
              </a:rPr>
              <a:t>يوسفزاي</a:t>
            </a:r>
            <a:r>
              <a:rPr lang="ar-IQ" sz="2400" dirty="0">
                <a:cs typeface="+mj-cs"/>
              </a:rPr>
              <a:t> – التعليم سلاح التغيير</a:t>
            </a:r>
          </a:p>
          <a:p>
            <a:pPr algn="just" rtl="1"/>
            <a:r>
              <a:rPr lang="ar-IQ" sz="2400" dirty="0">
                <a:cs typeface="+mj-cs"/>
              </a:rPr>
              <a:t>ملالا هي ناشطة باكستانية حاربت من أجل حق الفتيات في التعليم، حتى بعد تعرضها لمحاولة اغتيال من قبل المتطرفين. أصبحت أصغر حائزة على جائزة نوبل للسلام، ورسالتها في تمكين الفتيات من التعليم غيرت سياسات عالمية تجاه التعليم.</a:t>
            </a:r>
          </a:p>
          <a:p>
            <a:pPr algn="just" rtl="1"/>
            <a:r>
              <a:rPr lang="ar-IQ" sz="2400" dirty="0">
                <a:cs typeface="+mj-cs"/>
              </a:rPr>
              <a:t>2. ماري كوري – رائدة العلم والإشعاع</a:t>
            </a:r>
          </a:p>
          <a:p>
            <a:pPr algn="just" rtl="1"/>
            <a:r>
              <a:rPr lang="ar-IQ" sz="2400" dirty="0">
                <a:cs typeface="+mj-cs"/>
              </a:rPr>
              <a:t>عالمة الفيزياء والكيمياء التي فتحت الأبواب للنساء في مجالات العلوم، وكانت أول امرأة تفوز بجائزة نوبل، بل وحصلت عليها مرتين. بفضل اكتشافاتها في النشاط الإشعاعي، تطور الطب النووي، مما أنقذ ملايين الأرواح.</a:t>
            </a:r>
          </a:p>
          <a:p>
            <a:pPr algn="just" rtl="1"/>
            <a:r>
              <a:rPr lang="ar-IQ" sz="2400" dirty="0">
                <a:cs typeface="+mj-cs"/>
              </a:rPr>
              <a:t>3. روزا باركس – شرارة الحقوق المدنية</a:t>
            </a:r>
          </a:p>
          <a:p>
            <a:pPr algn="just" rtl="1"/>
            <a:r>
              <a:rPr lang="ar-IQ" sz="2400" dirty="0">
                <a:cs typeface="+mj-cs"/>
              </a:rPr>
              <a:t>روزا باركس، المرأة الأمريكية التي رفضت التنازل عن مقعدها لرجل أبيض في حافلة، كانت نقطة انطلاق لحركة الحقوق المدنية في الولايات المتحدة. بفضل شجاعتها، تحققت تغييرات كبيرة في قوانين المساواة والعدالة العرقية.</a:t>
            </a:r>
          </a:p>
        </p:txBody>
      </p:sp>
    </p:spTree>
    <p:extLst>
      <p:ext uri="{BB962C8B-B14F-4D97-AF65-F5344CB8AC3E}">
        <p14:creationId xmlns:p14="http://schemas.microsoft.com/office/powerpoint/2010/main" val="2474757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785A6F6-F526-E73A-717E-524569EEFF73}"/>
              </a:ext>
            </a:extLst>
          </p:cNvPr>
          <p:cNvSpPr txBox="1"/>
          <p:nvPr/>
        </p:nvSpPr>
        <p:spPr>
          <a:xfrm>
            <a:off x="228320" y="236647"/>
            <a:ext cx="11735360" cy="6370975"/>
          </a:xfrm>
          <a:prstGeom prst="rect">
            <a:avLst/>
          </a:prstGeom>
          <a:noFill/>
        </p:spPr>
        <p:txBody>
          <a:bodyPr wrap="square">
            <a:spAutoFit/>
          </a:bodyPr>
          <a:lstStyle/>
          <a:p>
            <a:pPr algn="just" rtl="1"/>
            <a:r>
              <a:rPr lang="ar-IQ" sz="2400" dirty="0">
                <a:cs typeface="+mj-cs"/>
              </a:rPr>
              <a:t>وأيضا الدفاع عن حقوق الإنسان برزت محاميات  دولية متخصصة في حقوق الإنسان، دافعت عن العديد من القضايا المهمة، مثل محاكمة مرتكبي جرائم الحرب، وحماية النساء من العنف والاستغلال. جهودها القانونية ساهمت في تحسين القوانين الدولية.</a:t>
            </a:r>
          </a:p>
          <a:p>
            <a:pPr algn="just" rtl="1"/>
            <a:r>
              <a:rPr lang="ar-IQ" sz="2400" dirty="0">
                <a:cs typeface="+mj-cs"/>
              </a:rPr>
              <a:t>4. </a:t>
            </a:r>
            <a:r>
              <a:rPr lang="ar-IQ" sz="2400" dirty="0" err="1">
                <a:cs typeface="+mj-cs"/>
              </a:rPr>
              <a:t>وانغاري</a:t>
            </a:r>
            <a:r>
              <a:rPr lang="ar-IQ" sz="2400" dirty="0">
                <a:cs typeface="+mj-cs"/>
              </a:rPr>
              <a:t> </a:t>
            </a:r>
            <a:r>
              <a:rPr lang="ar-IQ" sz="2400" dirty="0" err="1">
                <a:cs typeface="+mj-cs"/>
              </a:rPr>
              <a:t>ماثاي</a:t>
            </a:r>
            <a:r>
              <a:rPr lang="ar-IQ" sz="2400" dirty="0">
                <a:cs typeface="+mj-cs"/>
              </a:rPr>
              <a:t> – البيئة والتنمية المستدامة</a:t>
            </a:r>
          </a:p>
          <a:p>
            <a:pPr algn="just" rtl="1"/>
            <a:r>
              <a:rPr lang="ar-IQ" sz="2400" dirty="0">
                <a:cs typeface="+mj-cs"/>
              </a:rPr>
              <a:t>أول امرأة إفريقية تحصل على جائزة نوبل للسلام، أسست "حركة الحزام الأخضر" في كينيا، التي ساعدت في زراعة ملايين الأشجار، وحماية البيئة، وتحقيق التنمية المستدامة.</a:t>
            </a:r>
          </a:p>
          <a:p>
            <a:pPr algn="just" rtl="1"/>
            <a:r>
              <a:rPr lang="ar-IQ" sz="2400" dirty="0">
                <a:cs typeface="+mj-cs"/>
              </a:rPr>
              <a:t>5. جاكلين </a:t>
            </a:r>
            <a:r>
              <a:rPr lang="ar-IQ" sz="2400" dirty="0" err="1">
                <a:cs typeface="+mj-cs"/>
              </a:rPr>
              <a:t>نوفوغراتز</a:t>
            </a:r>
            <a:r>
              <a:rPr lang="ar-IQ" sz="2400" dirty="0">
                <a:cs typeface="+mj-cs"/>
              </a:rPr>
              <a:t> – محاربة الفقر بالاستثمار</a:t>
            </a:r>
          </a:p>
          <a:p>
            <a:pPr algn="just" rtl="1"/>
            <a:r>
              <a:rPr lang="ar-IQ" sz="2400" dirty="0">
                <a:cs typeface="+mj-cs"/>
              </a:rPr>
              <a:t>مؤسسة منظمة "أكومن"، التي تدعم رواد الأعمال الفقراء بمشاريع تنموية مستدامة. بدلًا من تقديم المساعدات، ركزت على تمكين الأفراد ليصبحوا مستقلين اقتصاديًا</a:t>
            </a:r>
            <a:r>
              <a:rPr lang="ar-IQ" sz="2400" dirty="0" smtClean="0">
                <a:cs typeface="+mj-cs"/>
              </a:rPr>
              <a:t>.</a:t>
            </a:r>
          </a:p>
          <a:p>
            <a:pPr algn="just" rtl="1"/>
            <a:r>
              <a:rPr lang="ar-IQ" sz="2400" dirty="0" smtClean="0">
                <a:cs typeface="+mj-cs"/>
              </a:rPr>
              <a:t>6. هيدي </a:t>
            </a:r>
            <a:r>
              <a:rPr lang="ar-IQ" sz="2400" dirty="0">
                <a:cs typeface="+mj-cs"/>
              </a:rPr>
              <a:t>لامار.. مخترعة شبكة الواي فاي</a:t>
            </a:r>
          </a:p>
          <a:p>
            <a:pPr algn="just" rtl="1"/>
            <a:r>
              <a:rPr lang="ar-IQ" sz="2400" dirty="0">
                <a:cs typeface="+mj-cs"/>
              </a:rPr>
              <a:t>هيدي لامار ممثلة ومخترعة أميركية من أصول نمساوية، ولدت في مدينة فيينا عام 1914، وكانت الابنة الوحيدة لأسرة ثرية، وحققت شهرتها قبل رحيلها إلى مدينة هوليود حيث أصبحت من نجوم شركة "مترو غولدوين ماير" العالمية للإنتاج السينمائي، إضافة إلى هوسها بعلم الرياضيات.</a:t>
            </a:r>
          </a:p>
          <a:p>
            <a:pPr algn="just" rtl="1"/>
            <a:endParaRPr lang="en-US" sz="2400" dirty="0" smtClean="0">
              <a:cs typeface="+mj-cs"/>
            </a:endParaRPr>
          </a:p>
          <a:p>
            <a:pPr algn="just" rtl="1"/>
            <a:endParaRPr lang="ar-IQ" sz="2400" dirty="0">
              <a:cs typeface="+mj-cs"/>
            </a:endParaRPr>
          </a:p>
          <a:p>
            <a:pPr algn="just" rtl="1"/>
            <a:r>
              <a:rPr lang="ar-IQ" sz="2400" dirty="0">
                <a:cs typeface="+mj-cs"/>
              </a:rPr>
              <a:t>المرأة قوة لا تُوقف!</a:t>
            </a:r>
          </a:p>
          <a:p>
            <a:pPr algn="just" rtl="1"/>
            <a:r>
              <a:rPr lang="ar-IQ" sz="2400" dirty="0">
                <a:cs typeface="+mj-cs"/>
              </a:rPr>
              <a:t>هذه الأمثلة ليست إلا جزءًا بسيطًا مساهمات عظيمة للمرأة .</a:t>
            </a:r>
            <a:endParaRPr lang="en-US" sz="2400" dirty="0">
              <a:cs typeface="+mj-cs"/>
            </a:endParaRPr>
          </a:p>
        </p:txBody>
      </p:sp>
    </p:spTree>
    <p:extLst>
      <p:ext uri="{BB962C8B-B14F-4D97-AF65-F5344CB8AC3E}">
        <p14:creationId xmlns:p14="http://schemas.microsoft.com/office/powerpoint/2010/main" val="24524529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xmlns=""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111</TotalTime>
  <Words>1551</Words>
  <Application>Microsoft Office PowerPoint</Application>
  <PresentationFormat>Custom</PresentationFormat>
  <Paragraphs>126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Damask</vt:lpstr>
      <vt:lpstr>المرأة قوة التغيير في المجتمع</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المرأة قوة التغيير في المجتمع</dc:title>
  <dc:creator>harith sami</dc:creator>
  <cp:lastModifiedBy>surface</cp:lastModifiedBy>
  <cp:revision>7</cp:revision>
  <dcterms:created xsi:type="dcterms:W3CDTF">2025-03-03T09:59:07Z</dcterms:created>
  <dcterms:modified xsi:type="dcterms:W3CDTF">2025-04-22T18:00:24Z</dcterms:modified>
</cp:coreProperties>
</file>