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58" r:id="rId4"/>
    <p:sldId id="259" r:id="rId5"/>
    <p:sldId id="271" r:id="rId6"/>
    <p:sldId id="262" r:id="rId7"/>
    <p:sldId id="267" r:id="rId8"/>
    <p:sldId id="268" r:id="rId9"/>
    <p:sldId id="263" r:id="rId10"/>
    <p:sldId id="260" r:id="rId11"/>
    <p:sldId id="264" r:id="rId12"/>
    <p:sldId id="261" r:id="rId13"/>
    <p:sldId id="269" r:id="rId14"/>
    <p:sldId id="270" r:id="rId15"/>
    <p:sldId id="272"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5" autoAdjust="0"/>
    <p:restoredTop sz="95400" autoAdjust="0"/>
  </p:normalViewPr>
  <p:slideViewPr>
    <p:cSldViewPr snapToGrid="0">
      <p:cViewPr varScale="1">
        <p:scale>
          <a:sx n="64" d="100"/>
          <a:sy n="64" d="100"/>
        </p:scale>
        <p:origin x="8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E0BFA-3515-4772-94E3-677E6DC91C42}" type="datetimeFigureOut">
              <a:rPr lang="en-US" smtClean="0"/>
              <a:t>2023-12-03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753BE-9B29-4DA6-8DFD-7B7E6813E6BE}" type="slidenum">
              <a:rPr lang="en-US" smtClean="0"/>
              <a:t>‹#›</a:t>
            </a:fld>
            <a:endParaRPr lang="en-US"/>
          </a:p>
        </p:txBody>
      </p:sp>
    </p:spTree>
    <p:extLst>
      <p:ext uri="{BB962C8B-B14F-4D97-AF65-F5344CB8AC3E}">
        <p14:creationId xmlns:p14="http://schemas.microsoft.com/office/powerpoint/2010/main" val="397785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753BE-9B29-4DA6-8DFD-7B7E6813E6BE}" type="slidenum">
              <a:rPr lang="en-US" smtClean="0"/>
              <a:t>4</a:t>
            </a:fld>
            <a:endParaRPr lang="en-US"/>
          </a:p>
        </p:txBody>
      </p:sp>
    </p:spTree>
    <p:extLst>
      <p:ext uri="{BB962C8B-B14F-4D97-AF65-F5344CB8AC3E}">
        <p14:creationId xmlns:p14="http://schemas.microsoft.com/office/powerpoint/2010/main" val="666958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BB887D-A1DB-4FD7-8469-2C9C6C7E6DC3}" type="datetimeFigureOut">
              <a:rPr lang="en-US" smtClean="0"/>
              <a:t>2023-12-03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118598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BB887D-A1DB-4FD7-8469-2C9C6C7E6DC3}" type="datetimeFigureOut">
              <a:rPr lang="en-US" smtClean="0"/>
              <a:t>2023-12-03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233154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BBB887D-A1DB-4FD7-8469-2C9C6C7E6DC3}" type="datetimeFigureOut">
              <a:rPr lang="en-US" smtClean="0"/>
              <a:t>2023-12-03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3142776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BBB887D-A1DB-4FD7-8469-2C9C6C7E6DC3}" type="datetimeFigureOut">
              <a:rPr lang="en-US" smtClean="0"/>
              <a:t>2023-12-03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3ED8-F78B-45BD-932C-BB515B67B95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15826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BB887D-A1DB-4FD7-8469-2C9C6C7E6DC3}" type="datetimeFigureOut">
              <a:rPr lang="en-US" smtClean="0"/>
              <a:t>2023-12-03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2168959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BB887D-A1DB-4FD7-8469-2C9C6C7E6DC3}" type="datetimeFigureOut">
              <a:rPr lang="en-US" smtClean="0"/>
              <a:t>2023-12-03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1571179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BB887D-A1DB-4FD7-8469-2C9C6C7E6DC3}" type="datetimeFigureOut">
              <a:rPr lang="en-US" smtClean="0"/>
              <a:t>2023-12-03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367499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B887D-A1DB-4FD7-8469-2C9C6C7E6DC3}" type="datetimeFigureOut">
              <a:rPr lang="en-US" smtClean="0"/>
              <a:t>2023-12-03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549895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B887D-A1DB-4FD7-8469-2C9C6C7E6DC3}" type="datetimeFigureOut">
              <a:rPr lang="en-US" smtClean="0"/>
              <a:t>2023-12-03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181911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BBB887D-A1DB-4FD7-8469-2C9C6C7E6DC3}" type="datetimeFigureOut">
              <a:rPr lang="en-US" smtClean="0"/>
              <a:t>2023-12-03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119593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BB887D-A1DB-4FD7-8469-2C9C6C7E6DC3}" type="datetimeFigureOut">
              <a:rPr lang="en-US" smtClean="0"/>
              <a:t>2023-12-03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134292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BB887D-A1DB-4FD7-8469-2C9C6C7E6DC3}" type="datetimeFigureOut">
              <a:rPr lang="en-US" smtClean="0"/>
              <a:t>2023-12-03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27436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BB887D-A1DB-4FD7-8469-2C9C6C7E6DC3}" type="datetimeFigureOut">
              <a:rPr lang="en-US" smtClean="0"/>
              <a:t>2023-12-03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101577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BBB887D-A1DB-4FD7-8469-2C9C6C7E6DC3}" type="datetimeFigureOut">
              <a:rPr lang="en-US" smtClean="0"/>
              <a:t>2023-12-03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4249131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BBB887D-A1DB-4FD7-8469-2C9C6C7E6DC3}" type="datetimeFigureOut">
              <a:rPr lang="en-US" smtClean="0"/>
              <a:t>2023-12-03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224115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BBB887D-A1DB-4FD7-8469-2C9C6C7E6DC3}" type="datetimeFigureOut">
              <a:rPr lang="en-US" smtClean="0"/>
              <a:t>2023-12-03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180230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BB887D-A1DB-4FD7-8469-2C9C6C7E6DC3}" type="datetimeFigureOut">
              <a:rPr lang="en-US" smtClean="0"/>
              <a:t>2023-12-03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83ED8-F78B-45BD-932C-BB515B67B951}" type="slidenum">
              <a:rPr lang="en-US" smtClean="0"/>
              <a:t>‹#›</a:t>
            </a:fld>
            <a:endParaRPr lang="en-US"/>
          </a:p>
        </p:txBody>
      </p:sp>
    </p:spTree>
    <p:extLst>
      <p:ext uri="{BB962C8B-B14F-4D97-AF65-F5344CB8AC3E}">
        <p14:creationId xmlns:p14="http://schemas.microsoft.com/office/powerpoint/2010/main" val="90562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BBB887D-A1DB-4FD7-8469-2C9C6C7E6DC3}" type="datetimeFigureOut">
              <a:rPr lang="en-US" smtClean="0"/>
              <a:t>2023-12-03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3783ED8-F78B-45BD-932C-BB515B67B951}" type="slidenum">
              <a:rPr lang="en-US" smtClean="0"/>
              <a:t>‹#›</a:t>
            </a:fld>
            <a:endParaRPr lang="en-US"/>
          </a:p>
        </p:txBody>
      </p:sp>
    </p:spTree>
    <p:extLst>
      <p:ext uri="{BB962C8B-B14F-4D97-AF65-F5344CB8AC3E}">
        <p14:creationId xmlns:p14="http://schemas.microsoft.com/office/powerpoint/2010/main" val="3635565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diagnosticpathology.biomedcentral.com/articles/10.1186/s13000-022-01197-5#Fig2"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255" y="1945323"/>
            <a:ext cx="11939451" cy="1150574"/>
          </a:xfrm>
        </p:spPr>
        <p:txBody>
          <a:bodyPr>
            <a:noAutofit/>
          </a:bodyPr>
          <a:lstStyle/>
          <a:p>
            <a:pPr algn="ctr"/>
            <a:r>
              <a:rPr lang="en-US" b="1" dirty="0"/>
              <a:t>Immunohistochemistry     (IHC)</a:t>
            </a:r>
          </a:p>
        </p:txBody>
      </p:sp>
      <p:sp>
        <p:nvSpPr>
          <p:cNvPr id="3" name="Subtitle 2"/>
          <p:cNvSpPr>
            <a:spLocks noGrp="1"/>
          </p:cNvSpPr>
          <p:nvPr>
            <p:ph type="subTitle" idx="1"/>
          </p:nvPr>
        </p:nvSpPr>
        <p:spPr>
          <a:xfrm>
            <a:off x="251012" y="3602037"/>
            <a:ext cx="11819068" cy="1927905"/>
          </a:xfrm>
        </p:spPr>
        <p:txBody>
          <a:bodyPr>
            <a:normAutofit/>
          </a:bodyPr>
          <a:lstStyle/>
          <a:p>
            <a:pPr algn="ctr"/>
            <a:r>
              <a:rPr lang="en-US" sz="2800" b="1" cap="none" dirty="0"/>
              <a:t>Dr . Alaa </a:t>
            </a:r>
            <a:r>
              <a:rPr lang="en-US" sz="2800" b="1" cap="none" dirty="0" err="1"/>
              <a:t>Saadi</a:t>
            </a:r>
            <a:r>
              <a:rPr lang="en-US" sz="2800" b="1" cap="none" dirty="0"/>
              <a:t> </a:t>
            </a:r>
            <a:r>
              <a:rPr lang="en-US" sz="2800" b="1" cap="none" dirty="0" err="1"/>
              <a:t>Abbood</a:t>
            </a:r>
            <a:r>
              <a:rPr lang="en-US" sz="2800" b="1" cap="none" dirty="0"/>
              <a:t> </a:t>
            </a:r>
          </a:p>
          <a:p>
            <a:pPr algn="ctr"/>
            <a:r>
              <a:rPr lang="en-US" sz="2800" b="1" cap="none" dirty="0"/>
              <a:t>Iraqi Center For Cancer And Medical Genetics  Research</a:t>
            </a:r>
          </a:p>
          <a:p>
            <a:pPr algn="ctr"/>
            <a:r>
              <a:rPr lang="en-US" sz="2800" b="1" cap="none" dirty="0"/>
              <a:t>Cancer Research Department </a:t>
            </a:r>
          </a:p>
        </p:txBody>
      </p:sp>
    </p:spTree>
    <p:extLst>
      <p:ext uri="{BB962C8B-B14F-4D97-AF65-F5344CB8AC3E}">
        <p14:creationId xmlns:p14="http://schemas.microsoft.com/office/powerpoint/2010/main" val="1099896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CFF6AF-03EB-EB8B-B2A3-19082F049CC0}"/>
              </a:ext>
            </a:extLst>
          </p:cNvPr>
          <p:cNvPicPr>
            <a:picLocks noChangeAspect="1"/>
          </p:cNvPicPr>
          <p:nvPr/>
        </p:nvPicPr>
        <p:blipFill>
          <a:blip r:embed="rId2"/>
          <a:stretch>
            <a:fillRect/>
          </a:stretch>
        </p:blipFill>
        <p:spPr>
          <a:xfrm>
            <a:off x="174172" y="196616"/>
            <a:ext cx="7244476" cy="6421897"/>
          </a:xfrm>
          <a:prstGeom prst="rect">
            <a:avLst/>
          </a:prstGeom>
        </p:spPr>
      </p:pic>
      <p:pic>
        <p:nvPicPr>
          <p:cNvPr id="2" name="Picture 1">
            <a:extLst>
              <a:ext uri="{FF2B5EF4-FFF2-40B4-BE49-F238E27FC236}">
                <a16:creationId xmlns:a16="http://schemas.microsoft.com/office/drawing/2014/main" id="{E7DAF10A-E5E3-6A37-032B-870C09751D99}"/>
              </a:ext>
            </a:extLst>
          </p:cNvPr>
          <p:cNvPicPr>
            <a:picLocks noChangeAspect="1"/>
          </p:cNvPicPr>
          <p:nvPr/>
        </p:nvPicPr>
        <p:blipFill>
          <a:blip r:embed="rId3"/>
          <a:stretch>
            <a:fillRect/>
          </a:stretch>
        </p:blipFill>
        <p:spPr>
          <a:xfrm>
            <a:off x="5625145" y="1798319"/>
            <a:ext cx="6140135" cy="2936587"/>
          </a:xfrm>
          <a:prstGeom prst="rect">
            <a:avLst/>
          </a:prstGeom>
          <a:ln>
            <a:noFill/>
          </a:ln>
          <a:effectLst>
            <a:softEdge rad="112500"/>
          </a:effectLst>
        </p:spPr>
      </p:pic>
    </p:spTree>
    <p:extLst>
      <p:ext uri="{BB962C8B-B14F-4D97-AF65-F5344CB8AC3E}">
        <p14:creationId xmlns:p14="http://schemas.microsoft.com/office/powerpoint/2010/main" val="240305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38CED-6B00-9E0B-9DCA-CA82A2D55A88}"/>
              </a:ext>
            </a:extLst>
          </p:cNvPr>
          <p:cNvSpPr txBox="1"/>
          <p:nvPr/>
        </p:nvSpPr>
        <p:spPr>
          <a:xfrm>
            <a:off x="322217" y="478971"/>
            <a:ext cx="11547565" cy="3539430"/>
          </a:xfrm>
          <a:prstGeom prst="rect">
            <a:avLst/>
          </a:prstGeom>
          <a:noFill/>
        </p:spPr>
        <p:txBody>
          <a:bodyPr wrap="square">
            <a:spAutoFit/>
          </a:bodyPr>
          <a:lstStyle/>
          <a:p>
            <a:pPr algn="just"/>
            <a:r>
              <a:rPr lang="en-US" sz="2800" dirty="0"/>
              <a:t>The indirect method involves an unlabeled primary antibody (first layer) which reacts with tissue antigen, and a labeled secondary antibody (second layer) which reacts with the primary antibody. (The secondary antibody must be against the IgG of the animal species in which the primary antibody has been raised.) This method is more sensitive due to signal amplification through several secondary antibody reactions with different antigenic sites on the primary antibody. The second layer antibody can be labeled with a fluorescent dye or an enzyme.</a:t>
            </a:r>
          </a:p>
        </p:txBody>
      </p:sp>
    </p:spTree>
    <p:extLst>
      <p:ext uri="{BB962C8B-B14F-4D97-AF65-F5344CB8AC3E}">
        <p14:creationId xmlns:p14="http://schemas.microsoft.com/office/powerpoint/2010/main" val="398188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771F-2943-F871-6181-0774E45EAA9F}"/>
              </a:ext>
            </a:extLst>
          </p:cNvPr>
          <p:cNvSpPr>
            <a:spLocks noGrp="1"/>
          </p:cNvSpPr>
          <p:nvPr>
            <p:ph type="title"/>
          </p:nvPr>
        </p:nvSpPr>
        <p:spPr/>
        <p:txBody>
          <a:bodyPr/>
          <a:lstStyle/>
          <a:p>
            <a:r>
              <a:rPr lang="en-US" dirty="0"/>
              <a:t>TYPES OF IHC</a:t>
            </a:r>
          </a:p>
        </p:txBody>
      </p:sp>
      <p:pic>
        <p:nvPicPr>
          <p:cNvPr id="3" name="Picture 2">
            <a:extLst>
              <a:ext uri="{FF2B5EF4-FFF2-40B4-BE49-F238E27FC236}">
                <a16:creationId xmlns:a16="http://schemas.microsoft.com/office/drawing/2014/main" id="{5AFECF44-896C-2261-EB61-584AD3C0DA74}"/>
              </a:ext>
            </a:extLst>
          </p:cNvPr>
          <p:cNvPicPr>
            <a:picLocks noChangeAspect="1"/>
          </p:cNvPicPr>
          <p:nvPr/>
        </p:nvPicPr>
        <p:blipFill>
          <a:blip r:embed="rId2"/>
          <a:stretch>
            <a:fillRect/>
          </a:stretch>
        </p:blipFill>
        <p:spPr>
          <a:xfrm>
            <a:off x="456066" y="1690688"/>
            <a:ext cx="6072142" cy="4566300"/>
          </a:xfrm>
          <a:prstGeom prst="rect">
            <a:avLst/>
          </a:prstGeom>
        </p:spPr>
      </p:pic>
      <p:pic>
        <p:nvPicPr>
          <p:cNvPr id="4" name="Picture 3">
            <a:extLst>
              <a:ext uri="{FF2B5EF4-FFF2-40B4-BE49-F238E27FC236}">
                <a16:creationId xmlns:a16="http://schemas.microsoft.com/office/drawing/2014/main" id="{400DA4E5-2742-836C-B2A7-B6FB468D0EC1}"/>
              </a:ext>
            </a:extLst>
          </p:cNvPr>
          <p:cNvPicPr>
            <a:picLocks noChangeAspect="1"/>
          </p:cNvPicPr>
          <p:nvPr/>
        </p:nvPicPr>
        <p:blipFill>
          <a:blip r:embed="rId3"/>
          <a:stretch>
            <a:fillRect/>
          </a:stretch>
        </p:blipFill>
        <p:spPr>
          <a:xfrm>
            <a:off x="5625737" y="2119313"/>
            <a:ext cx="6039529" cy="3462882"/>
          </a:xfrm>
          <a:prstGeom prst="rect">
            <a:avLst/>
          </a:prstGeom>
          <a:ln>
            <a:noFill/>
          </a:ln>
          <a:effectLst>
            <a:softEdge rad="112500"/>
          </a:effectLst>
        </p:spPr>
      </p:pic>
    </p:spTree>
    <p:extLst>
      <p:ext uri="{BB962C8B-B14F-4D97-AF65-F5344CB8AC3E}">
        <p14:creationId xmlns:p14="http://schemas.microsoft.com/office/powerpoint/2010/main" val="235111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BD05-8B4F-6940-D18B-1FADE634BF0C}"/>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F1B3E524-A875-7D51-7E38-ABE30137FB8D}"/>
              </a:ext>
            </a:extLst>
          </p:cNvPr>
          <p:cNvPicPr>
            <a:picLocks noChangeAspect="1"/>
          </p:cNvPicPr>
          <p:nvPr/>
        </p:nvPicPr>
        <p:blipFill rotWithShape="1">
          <a:blip r:embed="rId2"/>
          <a:srcRect b="22725"/>
          <a:stretch/>
        </p:blipFill>
        <p:spPr>
          <a:xfrm>
            <a:off x="326975" y="287205"/>
            <a:ext cx="11194465" cy="4126854"/>
          </a:xfrm>
          <a:prstGeom prst="rect">
            <a:avLst/>
          </a:prstGeom>
        </p:spPr>
      </p:pic>
      <p:sp>
        <p:nvSpPr>
          <p:cNvPr id="5" name="TextBox 4">
            <a:extLst>
              <a:ext uri="{FF2B5EF4-FFF2-40B4-BE49-F238E27FC236}">
                <a16:creationId xmlns:a16="http://schemas.microsoft.com/office/drawing/2014/main" id="{6E3180CC-98AC-0EBC-1441-374616B69FAC}"/>
              </a:ext>
            </a:extLst>
          </p:cNvPr>
          <p:cNvSpPr txBox="1"/>
          <p:nvPr/>
        </p:nvSpPr>
        <p:spPr>
          <a:xfrm>
            <a:off x="207818" y="4713145"/>
            <a:ext cx="11571317" cy="923330"/>
          </a:xfrm>
          <a:prstGeom prst="rect">
            <a:avLst/>
          </a:prstGeom>
          <a:noFill/>
        </p:spPr>
        <p:txBody>
          <a:bodyPr wrap="square">
            <a:spAutoFit/>
          </a:bodyPr>
          <a:lstStyle/>
          <a:p>
            <a:r>
              <a:rPr lang="en-US" dirty="0"/>
              <a:t>Figure 1: Immunohistochemical staining method detection of CD3 /lymphocyte   in placenta tissue (A) Strong (+3) positive cytoplasmic expression. (B) Moderate (+2) positive cytoplasmic expression (C) Mild (+1) positive cytoplasmic expression (D) Negative (0) expression (x10).</a:t>
            </a:r>
          </a:p>
        </p:txBody>
      </p:sp>
    </p:spTree>
    <p:extLst>
      <p:ext uri="{BB962C8B-B14F-4D97-AF65-F5344CB8AC3E}">
        <p14:creationId xmlns:p14="http://schemas.microsoft.com/office/powerpoint/2010/main" val="81005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475EC2-95A5-D347-94EE-DF4C2D23AB31}"/>
              </a:ext>
            </a:extLst>
          </p:cNvPr>
          <p:cNvPicPr>
            <a:picLocks noChangeAspect="1"/>
          </p:cNvPicPr>
          <p:nvPr/>
        </p:nvPicPr>
        <p:blipFill>
          <a:blip r:embed="rId2"/>
          <a:stretch>
            <a:fillRect/>
          </a:stretch>
        </p:blipFill>
        <p:spPr>
          <a:xfrm>
            <a:off x="199506" y="41564"/>
            <a:ext cx="12157399" cy="4979324"/>
          </a:xfrm>
          <a:prstGeom prst="rect">
            <a:avLst/>
          </a:prstGeom>
        </p:spPr>
      </p:pic>
      <p:sp>
        <p:nvSpPr>
          <p:cNvPr id="6" name="TextBox 5">
            <a:extLst>
              <a:ext uri="{FF2B5EF4-FFF2-40B4-BE49-F238E27FC236}">
                <a16:creationId xmlns:a16="http://schemas.microsoft.com/office/drawing/2014/main" id="{D8B26EBC-B7F9-EDBF-1A6A-08BFBFDB1DA9}"/>
              </a:ext>
            </a:extLst>
          </p:cNvPr>
          <p:cNvSpPr txBox="1"/>
          <p:nvPr/>
        </p:nvSpPr>
        <p:spPr>
          <a:xfrm>
            <a:off x="290946" y="5228706"/>
            <a:ext cx="11829010" cy="923330"/>
          </a:xfrm>
          <a:prstGeom prst="rect">
            <a:avLst/>
          </a:prstGeom>
          <a:noFill/>
        </p:spPr>
        <p:txBody>
          <a:bodyPr wrap="square">
            <a:spAutoFit/>
          </a:bodyPr>
          <a:lstStyle/>
          <a:p>
            <a:pPr algn="just"/>
            <a:r>
              <a:rPr lang="en-US" b="1" dirty="0">
                <a:solidFill>
                  <a:schemeClr val="bg1"/>
                </a:solidFill>
              </a:rPr>
              <a:t>Figure 2: A lung metastasis of a thyroid carcinoma with a micropapillary component showing (A) cytoplasmic staining for </a:t>
            </a:r>
            <a:r>
              <a:rPr lang="en-US" b="1" dirty="0" err="1">
                <a:solidFill>
                  <a:schemeClr val="bg1"/>
                </a:solidFill>
              </a:rPr>
              <a:t>Napsin</a:t>
            </a:r>
            <a:r>
              <a:rPr lang="en-US" b="1" dirty="0">
                <a:solidFill>
                  <a:schemeClr val="bg1"/>
                </a:solidFill>
              </a:rPr>
              <a:t> A, (B) negative staining for Thyroglobulin, (C) diffuse, strong nuclear staining for PAX8 and (D) strong cytoplasmic staining for BRAFV600E (</a:t>
            </a:r>
            <a:r>
              <a:rPr lang="en-US" b="1" dirty="0" err="1">
                <a:solidFill>
                  <a:schemeClr val="bg1"/>
                </a:solidFill>
              </a:rPr>
              <a:t>immunoperoxidase</a:t>
            </a:r>
            <a:r>
              <a:rPr lang="en-US" b="1" dirty="0">
                <a:solidFill>
                  <a:schemeClr val="bg1"/>
                </a:solidFill>
              </a:rPr>
              <a:t>, clone VE1).</a:t>
            </a:r>
          </a:p>
        </p:txBody>
      </p:sp>
    </p:spTree>
    <p:extLst>
      <p:ext uri="{BB962C8B-B14F-4D97-AF65-F5344CB8AC3E}">
        <p14:creationId xmlns:p14="http://schemas.microsoft.com/office/powerpoint/2010/main" val="295830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9209F0-2B6A-8FAC-15FB-94C816A9DF78}"/>
              </a:ext>
            </a:extLst>
          </p:cNvPr>
          <p:cNvSpPr txBox="1"/>
          <p:nvPr/>
        </p:nvSpPr>
        <p:spPr>
          <a:xfrm>
            <a:off x="3048000" y="3098907"/>
            <a:ext cx="6096000" cy="646331"/>
          </a:xfrm>
          <a:prstGeom prst="rect">
            <a:avLst/>
          </a:prstGeom>
          <a:noFill/>
        </p:spPr>
        <p:txBody>
          <a:bodyPr wrap="square">
            <a:spAutoFit/>
          </a:bodyPr>
          <a:lstStyle/>
          <a:p>
            <a:r>
              <a:rPr lang="en-US" dirty="0"/>
              <a:t>https://youtu.beHdBgTAAi3rU?si=BiNwTeO6GU_-M3M4</a:t>
            </a:r>
          </a:p>
        </p:txBody>
      </p:sp>
    </p:spTree>
    <p:extLst>
      <p:ext uri="{BB962C8B-B14F-4D97-AF65-F5344CB8AC3E}">
        <p14:creationId xmlns:p14="http://schemas.microsoft.com/office/powerpoint/2010/main" val="8316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D6B415-FD8B-F288-E0C3-92B19B1FC833}"/>
              </a:ext>
            </a:extLst>
          </p:cNvPr>
          <p:cNvPicPr>
            <a:picLocks noChangeAspect="1"/>
          </p:cNvPicPr>
          <p:nvPr/>
        </p:nvPicPr>
        <p:blipFill>
          <a:blip r:embed="rId2"/>
          <a:stretch>
            <a:fillRect/>
          </a:stretch>
        </p:blipFill>
        <p:spPr>
          <a:xfrm>
            <a:off x="1" y="121919"/>
            <a:ext cx="12192000" cy="6662057"/>
          </a:xfrm>
          <a:prstGeom prst="rect">
            <a:avLst/>
          </a:prstGeom>
        </p:spPr>
      </p:pic>
    </p:spTree>
    <p:extLst>
      <p:ext uri="{BB962C8B-B14F-4D97-AF65-F5344CB8AC3E}">
        <p14:creationId xmlns:p14="http://schemas.microsoft.com/office/powerpoint/2010/main" val="253253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450" y="794176"/>
            <a:ext cx="11769100" cy="4524315"/>
          </a:xfrm>
          <a:prstGeom prst="rect">
            <a:avLst/>
          </a:prstGeom>
        </p:spPr>
        <p:txBody>
          <a:bodyPr wrap="square">
            <a:spAutoFit/>
          </a:bodyPr>
          <a:lstStyle/>
          <a:p>
            <a:pPr algn="just"/>
            <a:r>
              <a:rPr lang="en-US" sz="3200" b="1" dirty="0"/>
              <a:t>Immunohistochemistry (IHC) combines anatomical, immunological and biochemical techniques to image discrete components in tissues by using appropriately-labeled antibodies to bind specifically to their target antigens.</a:t>
            </a:r>
          </a:p>
          <a:p>
            <a:pPr algn="just"/>
            <a:endParaRPr lang="en-US" sz="3200" b="1" dirty="0"/>
          </a:p>
          <a:p>
            <a:pPr algn="just"/>
            <a:r>
              <a:rPr lang="en-US" sz="3200" b="1" i="0" dirty="0">
                <a:effectLst/>
                <a:latin typeface="Open Sans" panose="020B0606030504020204" pitchFamily="34" charset="0"/>
              </a:rPr>
              <a:t>IHC is a commonly used technique because it is inexpensive to perform, doesn't require special equipment, and generally quite accurate.</a:t>
            </a:r>
            <a:endParaRPr lang="en-US" sz="3200" b="1" dirty="0"/>
          </a:p>
        </p:txBody>
      </p:sp>
    </p:spTree>
    <p:extLst>
      <p:ext uri="{BB962C8B-B14F-4D97-AF65-F5344CB8AC3E}">
        <p14:creationId xmlns:p14="http://schemas.microsoft.com/office/powerpoint/2010/main" val="11309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255" y="390699"/>
            <a:ext cx="11629505" cy="4401205"/>
          </a:xfrm>
          <a:prstGeom prst="rect">
            <a:avLst/>
          </a:prstGeom>
          <a:noFill/>
        </p:spPr>
        <p:txBody>
          <a:bodyPr wrap="square" rtlCol="0">
            <a:spAutoFit/>
          </a:bodyPr>
          <a:lstStyle/>
          <a:p>
            <a:pPr algn="just"/>
            <a:r>
              <a:rPr lang="en-US" sz="2800" dirty="0"/>
              <a:t>The basic principles of immunology-the antigen-antibody reaction, that is, the binding between the antibody and the antigen is highly specific.</a:t>
            </a:r>
          </a:p>
          <a:p>
            <a:pPr algn="just"/>
            <a:r>
              <a:rPr lang="en-US" sz="2800" dirty="0"/>
              <a:t> First, a certain chemical substance in the tissue or cell is extracted as an antigen or semi-antigen. Specific antibodies are then obtained by immunizing the animals, and the antibodies are used to detect similar antigenic substances in tissues or cells. Because the complex of antigen and antibody is colorless, it is necessary to display the site where the antigen and antibody bind by means of histochemical methods (fluorescein, enzyme, metal ion, isotope) </a:t>
            </a:r>
          </a:p>
        </p:txBody>
      </p:sp>
    </p:spTree>
    <p:extLst>
      <p:ext uri="{BB962C8B-B14F-4D97-AF65-F5344CB8AC3E}">
        <p14:creationId xmlns:p14="http://schemas.microsoft.com/office/powerpoint/2010/main" val="151520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898341" cy="683746"/>
          </a:xfrm>
        </p:spPr>
        <p:txBody>
          <a:bodyPr>
            <a:normAutofit fontScale="90000"/>
          </a:bodyPr>
          <a:lstStyle/>
          <a:p>
            <a:r>
              <a:rPr lang="en-US" sz="2800" b="1" dirty="0"/>
              <a:t>The Application of IHC in Pathological Diagnosis</a:t>
            </a:r>
          </a:p>
        </p:txBody>
      </p:sp>
      <p:sp>
        <p:nvSpPr>
          <p:cNvPr id="4" name="TextBox 3"/>
          <p:cNvSpPr txBox="1"/>
          <p:nvPr/>
        </p:nvSpPr>
        <p:spPr>
          <a:xfrm>
            <a:off x="699246" y="1317811"/>
            <a:ext cx="10022542" cy="3693319"/>
          </a:xfrm>
          <a:prstGeom prst="rect">
            <a:avLst/>
          </a:prstGeom>
          <a:noFill/>
        </p:spPr>
        <p:txBody>
          <a:bodyPr wrap="square" rtlCol="0">
            <a:spAutoFit/>
          </a:bodyPr>
          <a:lstStyle/>
          <a:p>
            <a:pPr algn="just"/>
            <a:r>
              <a:rPr lang="en-US" sz="2400" dirty="0"/>
              <a:t>1-Judgment of benign and malignant tumors </a:t>
            </a:r>
          </a:p>
          <a:p>
            <a:pPr algn="just"/>
            <a:r>
              <a:rPr lang="en-US" sz="2400" dirty="0"/>
              <a:t>2-Determine tumor staging </a:t>
            </a:r>
          </a:p>
          <a:p>
            <a:pPr algn="just"/>
            <a:r>
              <a:rPr lang="en-US" sz="2400" dirty="0"/>
              <a:t>3-Judgment of cell properties </a:t>
            </a:r>
          </a:p>
          <a:p>
            <a:pPr algn="just"/>
            <a:r>
              <a:rPr lang="en-US" sz="2400" dirty="0"/>
              <a:t>4-Determine the primary site of metastatic tumors of unknown origin  </a:t>
            </a:r>
          </a:p>
          <a:p>
            <a:pPr algn="just"/>
            <a:r>
              <a:rPr lang="en-US" sz="2400" dirty="0"/>
              <a:t>5-Classification of "undifferentiated" malignant tumors </a:t>
            </a:r>
          </a:p>
          <a:p>
            <a:pPr algn="just"/>
            <a:r>
              <a:rPr lang="en-US" sz="2400" dirty="0"/>
              <a:t>6-Further classify tumors at the junction of different organs and tissues</a:t>
            </a:r>
          </a:p>
          <a:p>
            <a:pPr algn="just"/>
            <a:r>
              <a:rPr lang="en-US" sz="2400" dirty="0"/>
              <a:t>7-Further classify tumors at the junction of different organs and tissues </a:t>
            </a:r>
          </a:p>
          <a:p>
            <a:pPr algn="just"/>
            <a:r>
              <a:rPr lang="en-US" sz="2400" dirty="0"/>
              <a:t>8-Timely and accurate detection of </a:t>
            </a:r>
            <a:r>
              <a:rPr lang="en-US" sz="2400" dirty="0" err="1"/>
              <a:t>micrometastasis</a:t>
            </a:r>
            <a:r>
              <a:rPr lang="en-US" sz="2400" dirty="0"/>
              <a:t> </a:t>
            </a:r>
          </a:p>
          <a:p>
            <a:pPr algn="just"/>
            <a:r>
              <a:rPr lang="en-US" sz="2400" dirty="0"/>
              <a:t>9-Diagnosis of infectious diseases </a:t>
            </a:r>
          </a:p>
          <a:p>
            <a:endParaRPr lang="en-US" dirty="0"/>
          </a:p>
        </p:txBody>
      </p:sp>
    </p:spTree>
    <p:extLst>
      <p:ext uri="{BB962C8B-B14F-4D97-AF65-F5344CB8AC3E}">
        <p14:creationId xmlns:p14="http://schemas.microsoft.com/office/powerpoint/2010/main" val="205615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8000-DF1E-FC61-6AD9-F8D5DA78F2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589B49-8414-0320-9710-E51670F5934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C07925C-8497-7AF2-0F66-4C972935A721}"/>
              </a:ext>
            </a:extLst>
          </p:cNvPr>
          <p:cNvPicPr>
            <a:picLocks noChangeAspect="1"/>
          </p:cNvPicPr>
          <p:nvPr/>
        </p:nvPicPr>
        <p:blipFill>
          <a:blip r:embed="rId2"/>
          <a:stretch>
            <a:fillRect/>
          </a:stretch>
        </p:blipFill>
        <p:spPr>
          <a:xfrm>
            <a:off x="-40668" y="175491"/>
            <a:ext cx="12075649" cy="6585527"/>
          </a:xfrm>
          <a:prstGeom prst="rect">
            <a:avLst/>
          </a:prstGeom>
        </p:spPr>
      </p:pic>
    </p:spTree>
    <p:extLst>
      <p:ext uri="{BB962C8B-B14F-4D97-AF65-F5344CB8AC3E}">
        <p14:creationId xmlns:p14="http://schemas.microsoft.com/office/powerpoint/2010/main" val="41718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6A10-01CF-1367-AAC2-99D331C79081}"/>
              </a:ext>
            </a:extLst>
          </p:cNvPr>
          <p:cNvSpPr>
            <a:spLocks noGrp="1"/>
          </p:cNvSpPr>
          <p:nvPr>
            <p:ph type="title"/>
          </p:nvPr>
        </p:nvSpPr>
        <p:spPr/>
        <p:txBody>
          <a:bodyPr/>
          <a:lstStyle/>
          <a:p>
            <a:r>
              <a:rPr lang="en-US" dirty="0"/>
              <a:t>Immunohistochemistry (IHC) Types </a:t>
            </a:r>
          </a:p>
        </p:txBody>
      </p:sp>
      <p:sp>
        <p:nvSpPr>
          <p:cNvPr id="3" name="Content Placeholder 2">
            <a:extLst>
              <a:ext uri="{FF2B5EF4-FFF2-40B4-BE49-F238E27FC236}">
                <a16:creationId xmlns:a16="http://schemas.microsoft.com/office/drawing/2014/main" id="{24CD178F-F408-2899-BC6E-1EAE12C9AD39}"/>
              </a:ext>
            </a:extLst>
          </p:cNvPr>
          <p:cNvSpPr>
            <a:spLocks noGrp="1"/>
          </p:cNvSpPr>
          <p:nvPr>
            <p:ph idx="1"/>
          </p:nvPr>
        </p:nvSpPr>
        <p:spPr>
          <a:xfrm>
            <a:off x="104503" y="1564368"/>
            <a:ext cx="11756571" cy="4383586"/>
          </a:xfrm>
        </p:spPr>
        <p:txBody>
          <a:bodyPr/>
          <a:lstStyle/>
          <a:p>
            <a:pPr algn="just"/>
            <a:r>
              <a:rPr lang="en-US" dirty="0"/>
              <a:t>Immunohistochemistry (IHC) combines anatomical, immunological and biochemical techniques to image discrete components in tissues by using appropriately-labeled antibodies to bind specifically to their target antigens in situ. </a:t>
            </a:r>
          </a:p>
          <a:p>
            <a:pPr algn="just"/>
            <a:r>
              <a:rPr lang="en-US" dirty="0"/>
              <a:t>IHC makes it possible to visualize and document the high-resolution distribution and localization of specific cellular components within cells and within their proper histological context. While there are multiple approaches and permutations in IHC methodology, all of the steps involved are separated into two groups: sample preparation and sample staining.</a:t>
            </a:r>
          </a:p>
        </p:txBody>
      </p:sp>
    </p:spTree>
    <p:extLst>
      <p:ext uri="{BB962C8B-B14F-4D97-AF65-F5344CB8AC3E}">
        <p14:creationId xmlns:p14="http://schemas.microsoft.com/office/powerpoint/2010/main" val="404189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D31B40-F9BB-A9D6-DA93-F80AE4EF925C}"/>
              </a:ext>
            </a:extLst>
          </p:cNvPr>
          <p:cNvSpPr txBox="1"/>
          <p:nvPr/>
        </p:nvSpPr>
        <p:spPr>
          <a:xfrm>
            <a:off x="182880" y="722812"/>
            <a:ext cx="11745884" cy="3539430"/>
          </a:xfrm>
          <a:prstGeom prst="rect">
            <a:avLst/>
          </a:prstGeom>
          <a:noFill/>
        </p:spPr>
        <p:txBody>
          <a:bodyPr wrap="square">
            <a:spAutoFit/>
          </a:bodyPr>
          <a:lstStyle/>
          <a:p>
            <a:pPr algn="just"/>
            <a:r>
              <a:rPr lang="en-US" sz="3200" b="1" i="0" dirty="0">
                <a:solidFill>
                  <a:schemeClr val="bg1"/>
                </a:solidFill>
                <a:effectLst/>
                <a:latin typeface="Georgia" panose="02040502050405020303" pitchFamily="18" charset="0"/>
              </a:rPr>
              <a:t>immunohistochemistry (IHC) using monoclonal and polyclonal antibodies is a useful diagnostic method for detecting pathogen antigens in fixed tissues, complementing the direct diagnosis of infectious diseases by PCR and culture on fresh tissues.</a:t>
            </a:r>
          </a:p>
          <a:p>
            <a:pPr algn="just"/>
            <a:r>
              <a:rPr lang="en-US" sz="3200" b="1" i="0" dirty="0">
                <a:solidFill>
                  <a:schemeClr val="bg1"/>
                </a:solidFill>
                <a:effectLst/>
                <a:latin typeface="Georgia" panose="02040502050405020303" pitchFamily="18" charset="0"/>
              </a:rPr>
              <a:t>IHC plays an important role in diagnostic of infectious diseases in tissue samples. </a:t>
            </a:r>
            <a:endParaRPr lang="en-US" sz="3200" b="1" dirty="0">
              <a:solidFill>
                <a:schemeClr val="bg1"/>
              </a:solidFill>
            </a:endParaRPr>
          </a:p>
        </p:txBody>
      </p:sp>
    </p:spTree>
    <p:extLst>
      <p:ext uri="{BB962C8B-B14F-4D97-AF65-F5344CB8AC3E}">
        <p14:creationId xmlns:p14="http://schemas.microsoft.com/office/powerpoint/2010/main" val="149923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2">
            <a:extLst>
              <a:ext uri="{FF2B5EF4-FFF2-40B4-BE49-F238E27FC236}">
                <a16:creationId xmlns:a16="http://schemas.microsoft.com/office/drawing/2014/main" id="{096348E1-6FFB-FED9-D2E9-CCB2AE56D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105"/>
            <a:ext cx="12087497" cy="5806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094DFC-0CF7-EE7C-0B36-B94CA1792F8C}"/>
              </a:ext>
            </a:extLst>
          </p:cNvPr>
          <p:cNvSpPr txBox="1"/>
          <p:nvPr/>
        </p:nvSpPr>
        <p:spPr>
          <a:xfrm>
            <a:off x="182880" y="6089730"/>
            <a:ext cx="11904617" cy="1200329"/>
          </a:xfrm>
          <a:prstGeom prst="rect">
            <a:avLst/>
          </a:prstGeom>
          <a:noFill/>
        </p:spPr>
        <p:txBody>
          <a:bodyPr wrap="square">
            <a:spAutoFit/>
          </a:bodyPr>
          <a:lstStyle/>
          <a:p>
            <a:pPr algn="l"/>
            <a:r>
              <a:rPr lang="en-US" b="1" i="0" dirty="0">
                <a:effectLst/>
                <a:latin typeface="Georgia" panose="02040502050405020303" pitchFamily="18" charset="0"/>
              </a:rPr>
              <a:t>Schematic representation of immunohistochemical methods. A: direct method, B: indirect method, C: PAP complex procedure, D: ABC procedure, E: LAB procedure</a:t>
            </a:r>
          </a:p>
          <a:p>
            <a:br>
              <a:rPr lang="en-US" b="1" i="0" u="none" strike="noStrike" dirty="0">
                <a:solidFill>
                  <a:srgbClr val="004B83"/>
                </a:solidFill>
                <a:effectLst/>
                <a:latin typeface="-apple-system"/>
                <a:hlinkClick r:id="rId3"/>
              </a:rPr>
            </a:br>
            <a:endParaRPr lang="en-US" dirty="0"/>
          </a:p>
        </p:txBody>
      </p:sp>
    </p:spTree>
    <p:extLst>
      <p:ext uri="{BB962C8B-B14F-4D97-AF65-F5344CB8AC3E}">
        <p14:creationId xmlns:p14="http://schemas.microsoft.com/office/powerpoint/2010/main" val="338257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CD89DD-104E-1922-F445-CA6A899DA8B6}"/>
              </a:ext>
            </a:extLst>
          </p:cNvPr>
          <p:cNvSpPr txBox="1"/>
          <p:nvPr/>
        </p:nvSpPr>
        <p:spPr>
          <a:xfrm>
            <a:off x="304801" y="409303"/>
            <a:ext cx="11573690" cy="5262979"/>
          </a:xfrm>
          <a:prstGeom prst="rect">
            <a:avLst/>
          </a:prstGeom>
          <a:noFill/>
        </p:spPr>
        <p:txBody>
          <a:bodyPr wrap="square">
            <a:spAutoFit/>
          </a:bodyPr>
          <a:lstStyle/>
          <a:p>
            <a:pPr algn="just"/>
            <a:r>
              <a:rPr lang="en-US" sz="2800" dirty="0"/>
              <a:t>There are two strategies used for the immunohistochemical detection of antigens in tissue,</a:t>
            </a:r>
          </a:p>
          <a:p>
            <a:pPr algn="just"/>
            <a:r>
              <a:rPr lang="en-US" sz="2800" dirty="0"/>
              <a:t> </a:t>
            </a:r>
            <a:r>
              <a:rPr lang="en-US" sz="2800" b="1" dirty="0"/>
              <a:t>the direct method and the indirect method. In</a:t>
            </a:r>
            <a:r>
              <a:rPr lang="en-US" sz="2800" dirty="0"/>
              <a:t> both cases, the tissue is treated to rupture the membranes, usually by using a kind of detergent called Triton X-100.</a:t>
            </a:r>
          </a:p>
          <a:p>
            <a:pPr algn="just"/>
            <a:endParaRPr lang="en-US" sz="2800" dirty="0"/>
          </a:p>
          <a:p>
            <a:pPr algn="just"/>
            <a:r>
              <a:rPr lang="en-US" sz="2800" dirty="0"/>
              <a:t>The direct method is a one-step staining method, and involves a labeled antibody (e.g. FITC conjugated antiserum) reacting directly with the antigen in tissue sections. This technique utilizes only one antibody and the procedure is therefore simple and rapid. However, it can suffer problems with sensitivity due to little signal amplification and is in less common use than indirect methods</a:t>
            </a:r>
            <a:r>
              <a:rPr lang="en-US" dirty="0"/>
              <a:t>.</a:t>
            </a:r>
          </a:p>
        </p:txBody>
      </p:sp>
    </p:spTree>
    <p:extLst>
      <p:ext uri="{BB962C8B-B14F-4D97-AF65-F5344CB8AC3E}">
        <p14:creationId xmlns:p14="http://schemas.microsoft.com/office/powerpoint/2010/main" val="3602785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8337</TotalTime>
  <Words>759</Words>
  <Application>Microsoft Office PowerPoint</Application>
  <PresentationFormat>Widescreen</PresentationFormat>
  <Paragraphs>36</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-apple-system</vt:lpstr>
      <vt:lpstr>Arial</vt:lpstr>
      <vt:lpstr>Calibri</vt:lpstr>
      <vt:lpstr>Century Gothic</vt:lpstr>
      <vt:lpstr>Georgia</vt:lpstr>
      <vt:lpstr>Open Sans</vt:lpstr>
      <vt:lpstr>Wingdings 3</vt:lpstr>
      <vt:lpstr>Ion</vt:lpstr>
      <vt:lpstr>Immunohistochemistry     (IHC)</vt:lpstr>
      <vt:lpstr>PowerPoint Presentation</vt:lpstr>
      <vt:lpstr>PowerPoint Presentation</vt:lpstr>
      <vt:lpstr>The Application of IHC in Pathological Diagnosis</vt:lpstr>
      <vt:lpstr>PowerPoint Presentation</vt:lpstr>
      <vt:lpstr>Immunohistochemistry (IHC) Types </vt:lpstr>
      <vt:lpstr>PowerPoint Presentation</vt:lpstr>
      <vt:lpstr>PowerPoint Presentation</vt:lpstr>
      <vt:lpstr>PowerPoint Presentation</vt:lpstr>
      <vt:lpstr>PowerPoint Presentation</vt:lpstr>
      <vt:lpstr>PowerPoint Presentation</vt:lpstr>
      <vt:lpstr>TYPES OF IHC</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harith sami</cp:lastModifiedBy>
  <cp:revision>17</cp:revision>
  <dcterms:created xsi:type="dcterms:W3CDTF">2022-10-26T06:03:04Z</dcterms:created>
  <dcterms:modified xsi:type="dcterms:W3CDTF">2023-12-03T07:17:43Z</dcterms:modified>
</cp:coreProperties>
</file>