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152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097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736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98385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5001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1983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7475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672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651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658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088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799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67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552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722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318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242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906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2050" y="819151"/>
            <a:ext cx="7380817" cy="2609849"/>
          </a:xfrm>
        </p:spPr>
        <p:txBody>
          <a:bodyPr/>
          <a:lstStyle/>
          <a:p>
            <a:pPr algn="ctr"/>
            <a:r>
              <a:rPr b="1" dirty="0" err="1">
                <a:latin typeface="Bahnschrift Light SemiCondensed" panose="020B0502040204020203" pitchFamily="34" charset="0"/>
              </a:rPr>
              <a:t>الدور</a:t>
            </a:r>
            <a:r>
              <a:rPr b="1" dirty="0">
                <a:latin typeface="Bahnschrift Light SemiCondensed" panose="020B0502040204020203" pitchFamily="34" charset="0"/>
              </a:rPr>
              <a:t> </a:t>
            </a:r>
            <a:r>
              <a:rPr b="1" dirty="0" err="1">
                <a:latin typeface="Bahnschrift Light SemiCondensed" panose="020B0502040204020203" pitchFamily="34" charset="0"/>
              </a:rPr>
              <a:t>والتأثير</a:t>
            </a:r>
            <a:r>
              <a:rPr b="1" dirty="0">
                <a:latin typeface="Bahnschrift Light SemiCondensed" panose="020B0502040204020203" pitchFamily="34" charset="0"/>
              </a:rPr>
              <a:t> </a:t>
            </a:r>
            <a:r>
              <a:rPr b="1" dirty="0" err="1">
                <a:latin typeface="Bahnschrift Light SemiCondensed" panose="020B0502040204020203" pitchFamily="34" charset="0"/>
              </a:rPr>
              <a:t>الإعلامي</a:t>
            </a:r>
            <a:r>
              <a:rPr b="1" dirty="0">
                <a:latin typeface="Bahnschrift Light SemiCondensed" panose="020B0502040204020203" pitchFamily="34" charset="0"/>
              </a:rPr>
              <a:t> </a:t>
            </a:r>
            <a:r>
              <a:rPr b="1" dirty="0" err="1">
                <a:latin typeface="Bahnschrift Light SemiCondensed" panose="020B0502040204020203" pitchFamily="34" charset="0"/>
              </a:rPr>
              <a:t>في</a:t>
            </a:r>
            <a:r>
              <a:rPr b="1" dirty="0">
                <a:latin typeface="Bahnschrift Light SemiCondensed" panose="020B0502040204020203" pitchFamily="34" charset="0"/>
              </a:rPr>
              <a:t> </a:t>
            </a:r>
            <a:r>
              <a:rPr b="1" dirty="0" err="1">
                <a:latin typeface="Bahnschrift Light SemiCondensed" panose="020B0502040204020203" pitchFamily="34" charset="0"/>
              </a:rPr>
              <a:t>التحقيق</a:t>
            </a:r>
            <a:r>
              <a:rPr b="1" dirty="0">
                <a:latin typeface="Bahnschrift Light SemiCondensed" panose="020B0502040204020203" pitchFamily="34" charset="0"/>
              </a:rPr>
              <a:t> </a:t>
            </a:r>
            <a:r>
              <a:rPr b="1" dirty="0" err="1">
                <a:latin typeface="Bahnschrift Light SemiCondensed" panose="020B0502040204020203" pitchFamily="34" charset="0"/>
              </a:rPr>
              <a:t>الإداري</a:t>
            </a:r>
            <a:r>
              <a:rPr b="1" dirty="0">
                <a:latin typeface="Bahnschrift Light SemiCondensed" panose="020B0502040204020203" pitchFamily="34" charset="0"/>
              </a:rPr>
              <a:t> </a:t>
            </a:r>
            <a:r>
              <a:rPr b="1" dirty="0" err="1">
                <a:latin typeface="Bahnschrift Light SemiCondensed" panose="020B0502040204020203" pitchFamily="34" charset="0"/>
              </a:rPr>
              <a:t>بالمؤسسات</a:t>
            </a:r>
            <a:endParaRPr b="1" dirty="0">
              <a:latin typeface="Bahnschrift Light SemiCondensed" panose="020B0502040204020203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ar-IQ" sz="3600" b="1" dirty="0">
                <a:latin typeface="Arial" panose="020B0604020202020204" pitchFamily="34" charset="0"/>
                <a:cs typeface="Arial" panose="020B0604020202020204" pitchFamily="34" charset="0"/>
              </a:rPr>
              <a:t>م.م سجى كنعان عزت</a:t>
            </a:r>
            <a:endParaRPr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/>
              <a:t>مقدمة</a:t>
            </a:r>
            <a:r>
              <a:rPr dirty="0"/>
              <a:t> </a:t>
            </a:r>
            <a:r>
              <a:rPr dirty="0" err="1"/>
              <a:t>عامة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6325" y="2133600"/>
            <a:ext cx="7458075" cy="3777622"/>
          </a:xfrm>
        </p:spPr>
        <p:txBody>
          <a:bodyPr/>
          <a:lstStyle/>
          <a:p>
            <a:endParaRPr dirty="0"/>
          </a:p>
          <a:p>
            <a:pPr algn="r" rtl="1"/>
            <a:r>
              <a:rPr sz="2400" b="1" dirty="0" err="1"/>
              <a:t>يعد</a:t>
            </a:r>
            <a:r>
              <a:rPr sz="2400" b="1" dirty="0"/>
              <a:t> </a:t>
            </a:r>
            <a:r>
              <a:rPr sz="2400" b="1" dirty="0" err="1"/>
              <a:t>التحقيق</a:t>
            </a:r>
            <a:r>
              <a:rPr sz="2400" b="1" dirty="0"/>
              <a:t> </a:t>
            </a:r>
            <a:r>
              <a:rPr sz="2400" b="1" dirty="0" err="1"/>
              <a:t>الإداري</a:t>
            </a:r>
            <a:r>
              <a:rPr sz="2400" b="1" dirty="0"/>
              <a:t> </a:t>
            </a:r>
            <a:r>
              <a:rPr sz="2400" b="1" dirty="0" err="1"/>
              <a:t>أداة</a:t>
            </a:r>
            <a:r>
              <a:rPr sz="2400" b="1" dirty="0"/>
              <a:t> </a:t>
            </a:r>
            <a:r>
              <a:rPr sz="2400" b="1" dirty="0" err="1"/>
              <a:t>قانونية</a:t>
            </a:r>
            <a:r>
              <a:rPr sz="2400" b="1" dirty="0"/>
              <a:t> </a:t>
            </a:r>
            <a:r>
              <a:rPr sz="2400" b="1" dirty="0" err="1"/>
              <a:t>لضمان</a:t>
            </a:r>
            <a:r>
              <a:rPr sz="2400" b="1" dirty="0"/>
              <a:t> </a:t>
            </a:r>
            <a:r>
              <a:rPr sz="2400" b="1" dirty="0" err="1"/>
              <a:t>الانضباط</a:t>
            </a:r>
            <a:r>
              <a:rPr sz="2400" b="1" dirty="0"/>
              <a:t> </a:t>
            </a:r>
            <a:r>
              <a:rPr sz="2400" b="1" dirty="0" err="1"/>
              <a:t>داخل</a:t>
            </a:r>
            <a:r>
              <a:rPr sz="2400" b="1" dirty="0"/>
              <a:t> </a:t>
            </a:r>
            <a:r>
              <a:rPr sz="2400" b="1" dirty="0" err="1"/>
              <a:t>المؤسسات</a:t>
            </a:r>
            <a:r>
              <a:rPr sz="2400" b="1" dirty="0"/>
              <a:t>.</a:t>
            </a:r>
          </a:p>
          <a:p>
            <a:pPr algn="r" rtl="1"/>
            <a:r>
              <a:rPr sz="2400" b="1" dirty="0" err="1"/>
              <a:t>يهدف</a:t>
            </a:r>
            <a:r>
              <a:rPr sz="2400" b="1" dirty="0"/>
              <a:t> </a:t>
            </a:r>
            <a:r>
              <a:rPr sz="2400" b="1" dirty="0" err="1"/>
              <a:t>إلى</a:t>
            </a:r>
            <a:r>
              <a:rPr sz="2400" b="1" dirty="0"/>
              <a:t> </a:t>
            </a:r>
            <a:r>
              <a:rPr sz="2400" b="1" dirty="0" err="1"/>
              <a:t>كشف</a:t>
            </a:r>
            <a:r>
              <a:rPr sz="2400" b="1" dirty="0"/>
              <a:t> </a:t>
            </a:r>
            <a:r>
              <a:rPr sz="2400" b="1" dirty="0" err="1"/>
              <a:t>المخالفات</a:t>
            </a:r>
            <a:r>
              <a:rPr sz="2400" b="1" dirty="0"/>
              <a:t> </a:t>
            </a:r>
            <a:r>
              <a:rPr sz="2400" b="1" dirty="0" err="1"/>
              <a:t>وتحديد</a:t>
            </a:r>
            <a:r>
              <a:rPr sz="2400" b="1" dirty="0"/>
              <a:t> </a:t>
            </a:r>
            <a:r>
              <a:rPr sz="2400" b="1" dirty="0" err="1"/>
              <a:t>المسؤوليات</a:t>
            </a:r>
            <a:r>
              <a:rPr sz="2400" b="1" dirty="0"/>
              <a:t> </a:t>
            </a:r>
            <a:r>
              <a:rPr sz="2400" b="1" dirty="0" err="1"/>
              <a:t>وفق</a:t>
            </a:r>
            <a:r>
              <a:rPr sz="2400" b="1" dirty="0"/>
              <a:t> </a:t>
            </a:r>
            <a:r>
              <a:rPr sz="2400" b="1" dirty="0" err="1"/>
              <a:t>الإطار</a:t>
            </a:r>
            <a:r>
              <a:rPr sz="2400" b="1" dirty="0"/>
              <a:t> </a:t>
            </a:r>
            <a:r>
              <a:rPr sz="2400" b="1" dirty="0" err="1"/>
              <a:t>القانوني</a:t>
            </a:r>
            <a:r>
              <a:rPr sz="2400" b="1" dirty="0"/>
              <a:t>.</a:t>
            </a:r>
          </a:p>
          <a:p>
            <a:pPr algn="r" rtl="1"/>
            <a:r>
              <a:rPr sz="2400" b="1" dirty="0" err="1"/>
              <a:t>في</a:t>
            </a:r>
            <a:r>
              <a:rPr sz="2400" b="1" dirty="0"/>
              <a:t> </a:t>
            </a:r>
            <a:r>
              <a:rPr sz="2400" b="1" dirty="0" err="1"/>
              <a:t>العصر</a:t>
            </a:r>
            <a:r>
              <a:rPr sz="2400" b="1" dirty="0"/>
              <a:t> </a:t>
            </a:r>
            <a:r>
              <a:rPr sz="2400" b="1" dirty="0" err="1"/>
              <a:t>الحديث</a:t>
            </a:r>
            <a:r>
              <a:rPr sz="2400" b="1" dirty="0"/>
              <a:t> </a:t>
            </a:r>
            <a:r>
              <a:rPr sz="2400" b="1" dirty="0" err="1"/>
              <a:t>أصبح</a:t>
            </a:r>
            <a:r>
              <a:rPr sz="2400" b="1" dirty="0"/>
              <a:t> </a:t>
            </a:r>
            <a:r>
              <a:rPr sz="2400" b="1" dirty="0" err="1"/>
              <a:t>للإعلام</a:t>
            </a:r>
            <a:r>
              <a:rPr sz="2400" b="1" dirty="0"/>
              <a:t> </a:t>
            </a:r>
            <a:r>
              <a:rPr sz="2400" b="1" dirty="0" err="1"/>
              <a:t>دور</a:t>
            </a:r>
            <a:r>
              <a:rPr sz="2400" b="1" dirty="0"/>
              <a:t> </a:t>
            </a:r>
            <a:r>
              <a:rPr sz="2400" b="1" dirty="0" err="1"/>
              <a:t>مؤثر</a:t>
            </a:r>
            <a:r>
              <a:rPr sz="2400" b="1" dirty="0"/>
              <a:t> </a:t>
            </a:r>
            <a:r>
              <a:rPr sz="2400" b="1" dirty="0" err="1"/>
              <a:t>في</a:t>
            </a:r>
            <a:r>
              <a:rPr sz="2400" b="1" dirty="0"/>
              <a:t> </a:t>
            </a:r>
            <a:r>
              <a:rPr sz="2400" b="1" dirty="0" err="1"/>
              <a:t>مسار</a:t>
            </a:r>
            <a:r>
              <a:rPr sz="2400" b="1" dirty="0"/>
              <a:t> </a:t>
            </a:r>
            <a:r>
              <a:rPr sz="2400" b="1" dirty="0" err="1"/>
              <a:t>التحقيقات</a:t>
            </a:r>
            <a:r>
              <a:rPr sz="2400" b="1" dirty="0"/>
              <a:t> </a:t>
            </a:r>
            <a:r>
              <a:rPr sz="2400" b="1" dirty="0" err="1"/>
              <a:t>الإدارية</a:t>
            </a:r>
            <a:r>
              <a:rPr sz="2400" b="1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 err="1"/>
              <a:t>مفهوم</a:t>
            </a:r>
            <a:r>
              <a:rPr b="1" dirty="0"/>
              <a:t> </a:t>
            </a:r>
            <a:r>
              <a:rPr b="1" dirty="0" err="1"/>
              <a:t>التأثير</a:t>
            </a:r>
            <a:r>
              <a:rPr b="1" dirty="0"/>
              <a:t> </a:t>
            </a:r>
            <a:r>
              <a:rPr b="1" dirty="0" err="1"/>
              <a:t>الإعلامي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6350" y="2133600"/>
            <a:ext cx="7258051" cy="3777622"/>
          </a:xfrm>
        </p:spPr>
        <p:txBody>
          <a:bodyPr/>
          <a:lstStyle/>
          <a:p>
            <a:endParaRPr dirty="0"/>
          </a:p>
          <a:p>
            <a:pPr algn="r" rtl="1"/>
            <a:r>
              <a:rPr sz="2800" b="1" dirty="0" err="1"/>
              <a:t>التأثير</a:t>
            </a:r>
            <a:r>
              <a:rPr sz="2800" b="1" dirty="0"/>
              <a:t> </a:t>
            </a:r>
            <a:r>
              <a:rPr sz="2800" b="1" dirty="0" err="1"/>
              <a:t>الإعلامي</a:t>
            </a:r>
            <a:r>
              <a:rPr sz="2800" b="1" dirty="0"/>
              <a:t> </a:t>
            </a:r>
            <a:r>
              <a:rPr sz="2800" b="1" dirty="0" err="1"/>
              <a:t>هو</a:t>
            </a:r>
            <a:r>
              <a:rPr sz="2800" b="1" dirty="0"/>
              <a:t> </a:t>
            </a:r>
            <a:r>
              <a:rPr sz="2800" b="1" dirty="0" err="1"/>
              <a:t>قدرة</a:t>
            </a:r>
            <a:r>
              <a:rPr sz="2800" b="1" dirty="0"/>
              <a:t> </a:t>
            </a:r>
            <a:r>
              <a:rPr sz="2800" b="1" dirty="0" err="1"/>
              <a:t>وسائل</a:t>
            </a:r>
            <a:r>
              <a:rPr sz="2800" b="1" dirty="0"/>
              <a:t> </a:t>
            </a:r>
            <a:r>
              <a:rPr sz="2800" b="1" dirty="0" err="1"/>
              <a:t>الإعلام</a:t>
            </a:r>
            <a:r>
              <a:rPr sz="2800" b="1" dirty="0"/>
              <a:t> </a:t>
            </a:r>
            <a:r>
              <a:rPr sz="2800" b="1" dirty="0" err="1"/>
              <a:t>على</a:t>
            </a:r>
            <a:r>
              <a:rPr sz="2800" b="1" dirty="0"/>
              <a:t> </a:t>
            </a:r>
            <a:r>
              <a:rPr sz="2800" b="1" dirty="0" err="1"/>
              <a:t>تشكيل</a:t>
            </a:r>
            <a:r>
              <a:rPr sz="2800" b="1" dirty="0"/>
              <a:t> </a:t>
            </a:r>
            <a:r>
              <a:rPr sz="2800" b="1" dirty="0" err="1"/>
              <a:t>الرأي</a:t>
            </a:r>
            <a:r>
              <a:rPr sz="2800" b="1" dirty="0"/>
              <a:t> </a:t>
            </a:r>
            <a:r>
              <a:rPr sz="2800" b="1" dirty="0" err="1"/>
              <a:t>العام</a:t>
            </a:r>
            <a:r>
              <a:rPr sz="2800" b="1" dirty="0"/>
              <a:t>.</a:t>
            </a:r>
          </a:p>
          <a:p>
            <a:pPr algn="r" rtl="1"/>
            <a:r>
              <a:rPr sz="2800" b="1" dirty="0" err="1"/>
              <a:t>يشمل</a:t>
            </a:r>
            <a:r>
              <a:rPr sz="2800" b="1" dirty="0"/>
              <a:t> </a:t>
            </a:r>
            <a:r>
              <a:rPr sz="2800" b="1" dirty="0" err="1"/>
              <a:t>الإعلام</a:t>
            </a:r>
            <a:r>
              <a:rPr sz="2800" b="1" dirty="0"/>
              <a:t> </a:t>
            </a:r>
            <a:r>
              <a:rPr sz="2800" b="1" dirty="0" err="1"/>
              <a:t>التقليدي</a:t>
            </a:r>
            <a:r>
              <a:rPr sz="2800" b="1" dirty="0"/>
              <a:t> </a:t>
            </a:r>
            <a:r>
              <a:rPr lang="ar-IQ" sz="2800" b="1" dirty="0"/>
              <a:t>(</a:t>
            </a:r>
            <a:r>
              <a:rPr sz="2800" b="1" dirty="0" err="1"/>
              <a:t>الصحافة</a:t>
            </a:r>
            <a:r>
              <a:rPr sz="2800" b="1" dirty="0"/>
              <a:t>، </a:t>
            </a:r>
            <a:r>
              <a:rPr sz="2800" b="1" dirty="0" err="1"/>
              <a:t>التلفزيون</a:t>
            </a:r>
            <a:r>
              <a:rPr sz="2800" b="1" dirty="0"/>
              <a:t>، </a:t>
            </a:r>
            <a:r>
              <a:rPr sz="2800" b="1" dirty="0" err="1"/>
              <a:t>الإذاعة</a:t>
            </a:r>
            <a:r>
              <a:rPr lang="ar-IQ" sz="2800" b="1" dirty="0"/>
              <a:t>).</a:t>
            </a:r>
            <a:endParaRPr sz="2800" b="1" dirty="0"/>
          </a:p>
          <a:p>
            <a:pPr algn="r" rtl="1"/>
            <a:r>
              <a:rPr sz="2800" b="1" dirty="0" err="1"/>
              <a:t>ويمتد</a:t>
            </a:r>
            <a:r>
              <a:rPr sz="2800" b="1" dirty="0"/>
              <a:t> </a:t>
            </a:r>
            <a:r>
              <a:rPr sz="2800" b="1" dirty="0" err="1"/>
              <a:t>إلى</a:t>
            </a:r>
            <a:r>
              <a:rPr sz="2800" b="1" dirty="0"/>
              <a:t> </a:t>
            </a:r>
            <a:r>
              <a:rPr sz="2800" b="1" dirty="0" err="1"/>
              <a:t>الإعلام</a:t>
            </a:r>
            <a:r>
              <a:rPr sz="2800" b="1" dirty="0"/>
              <a:t> </a:t>
            </a:r>
            <a:r>
              <a:rPr sz="2800" b="1" dirty="0" err="1"/>
              <a:t>الرقمي</a:t>
            </a:r>
            <a:r>
              <a:rPr sz="2800" b="1" dirty="0"/>
              <a:t> </a:t>
            </a:r>
            <a:r>
              <a:rPr sz="2800" b="1" dirty="0" err="1"/>
              <a:t>ومنصات</a:t>
            </a:r>
            <a:r>
              <a:rPr sz="2800" b="1" dirty="0"/>
              <a:t> </a:t>
            </a:r>
            <a:r>
              <a:rPr sz="2800" b="1" dirty="0" err="1"/>
              <a:t>التواصل</a:t>
            </a:r>
            <a:r>
              <a:rPr sz="2800" b="1" dirty="0"/>
              <a:t> </a:t>
            </a:r>
            <a:r>
              <a:rPr sz="2800" b="1" dirty="0" err="1"/>
              <a:t>الاجتماعي</a:t>
            </a:r>
            <a:r>
              <a:rPr sz="2800" b="1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 err="1"/>
              <a:t>أدوار</a:t>
            </a:r>
            <a:r>
              <a:rPr b="1" dirty="0"/>
              <a:t> </a:t>
            </a:r>
            <a:r>
              <a:rPr b="1" dirty="0" err="1"/>
              <a:t>الإعلام</a:t>
            </a:r>
            <a:r>
              <a:rPr b="1" dirty="0"/>
              <a:t> </a:t>
            </a:r>
            <a:r>
              <a:rPr b="1" dirty="0" err="1"/>
              <a:t>في</a:t>
            </a:r>
            <a:r>
              <a:rPr b="1" dirty="0"/>
              <a:t> </a:t>
            </a:r>
            <a:r>
              <a:rPr b="1" dirty="0" err="1"/>
              <a:t>التحقيق</a:t>
            </a:r>
            <a:r>
              <a:rPr b="1" dirty="0"/>
              <a:t> </a:t>
            </a:r>
            <a:r>
              <a:rPr b="1" dirty="0" err="1"/>
              <a:t>الإداري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sz="2800" b="1" dirty="0" err="1"/>
              <a:t>نشر</a:t>
            </a:r>
            <a:r>
              <a:rPr sz="2800" b="1" dirty="0"/>
              <a:t> </a:t>
            </a:r>
            <a:r>
              <a:rPr sz="2800" b="1" dirty="0" err="1"/>
              <a:t>المعلومات</a:t>
            </a:r>
            <a:r>
              <a:rPr sz="2800" b="1" dirty="0"/>
              <a:t> </a:t>
            </a:r>
            <a:r>
              <a:rPr sz="2800" b="1" dirty="0" err="1"/>
              <a:t>المتعلقة</a:t>
            </a:r>
            <a:r>
              <a:rPr sz="2800" b="1" dirty="0"/>
              <a:t> </a:t>
            </a:r>
            <a:r>
              <a:rPr sz="2800" b="1" dirty="0" err="1"/>
              <a:t>بالقضية</a:t>
            </a:r>
            <a:r>
              <a:rPr sz="2800" b="1" dirty="0"/>
              <a:t>.</a:t>
            </a:r>
          </a:p>
          <a:p>
            <a:pPr algn="r" rtl="1"/>
            <a:r>
              <a:rPr sz="2800" b="1" dirty="0" err="1"/>
              <a:t>تسليط</a:t>
            </a:r>
            <a:r>
              <a:rPr sz="2800" b="1" dirty="0"/>
              <a:t> </a:t>
            </a:r>
            <a:r>
              <a:rPr sz="2800" b="1" dirty="0" err="1"/>
              <a:t>الضوء</a:t>
            </a:r>
            <a:r>
              <a:rPr sz="2800" b="1" dirty="0"/>
              <a:t> </a:t>
            </a:r>
            <a:r>
              <a:rPr sz="2800" b="1" dirty="0" err="1"/>
              <a:t>على</a:t>
            </a:r>
            <a:r>
              <a:rPr sz="2800" b="1" dirty="0"/>
              <a:t> </a:t>
            </a:r>
            <a:r>
              <a:rPr sz="2800" b="1" dirty="0" err="1"/>
              <a:t>جوانب</a:t>
            </a:r>
            <a:r>
              <a:rPr sz="2800" b="1" dirty="0"/>
              <a:t> </a:t>
            </a:r>
            <a:r>
              <a:rPr sz="2800" b="1" dirty="0" err="1"/>
              <a:t>القصور</a:t>
            </a:r>
            <a:r>
              <a:rPr sz="2800" b="1" dirty="0"/>
              <a:t> </a:t>
            </a:r>
            <a:r>
              <a:rPr sz="2800" b="1" dirty="0" err="1"/>
              <a:t>أو</a:t>
            </a:r>
            <a:r>
              <a:rPr sz="2800" b="1" dirty="0"/>
              <a:t> </a:t>
            </a:r>
            <a:r>
              <a:rPr sz="2800" b="1" dirty="0" err="1"/>
              <a:t>الفساد</a:t>
            </a:r>
            <a:r>
              <a:rPr sz="2800" b="1" dirty="0"/>
              <a:t>.</a:t>
            </a:r>
          </a:p>
          <a:p>
            <a:pPr algn="r" rtl="1"/>
            <a:r>
              <a:rPr sz="2800" b="1" dirty="0" err="1"/>
              <a:t>تعزيز</a:t>
            </a:r>
            <a:r>
              <a:rPr sz="2800" b="1" dirty="0"/>
              <a:t> </a:t>
            </a:r>
            <a:r>
              <a:rPr sz="2800" b="1" dirty="0" err="1"/>
              <a:t>الشفافية</a:t>
            </a:r>
            <a:r>
              <a:rPr sz="2800" b="1" dirty="0"/>
              <a:t> </a:t>
            </a:r>
            <a:r>
              <a:rPr sz="2800" b="1" dirty="0" err="1"/>
              <a:t>والمساءلة</a:t>
            </a:r>
            <a:r>
              <a:rPr sz="2800" b="1" dirty="0"/>
              <a:t> </a:t>
            </a:r>
            <a:r>
              <a:rPr sz="2800" b="1" dirty="0" err="1"/>
              <a:t>داخل</a:t>
            </a:r>
            <a:r>
              <a:rPr sz="2800" b="1" dirty="0"/>
              <a:t> </a:t>
            </a:r>
            <a:r>
              <a:rPr sz="2800" b="1" dirty="0" err="1"/>
              <a:t>المؤسسات</a:t>
            </a:r>
            <a:r>
              <a:rPr sz="2800" b="1" dirty="0"/>
              <a:t>.</a:t>
            </a:r>
          </a:p>
          <a:p>
            <a:pPr algn="r" rtl="1"/>
            <a:r>
              <a:rPr sz="2800" b="1" dirty="0" err="1"/>
              <a:t>تحفيز</a:t>
            </a:r>
            <a:r>
              <a:rPr sz="2800" b="1" dirty="0"/>
              <a:t> </a:t>
            </a:r>
            <a:r>
              <a:rPr sz="2800" b="1" dirty="0" err="1"/>
              <a:t>الجهات</a:t>
            </a:r>
            <a:r>
              <a:rPr sz="2800" b="1" dirty="0"/>
              <a:t> </a:t>
            </a:r>
            <a:r>
              <a:rPr sz="2800" b="1" dirty="0" err="1"/>
              <a:t>الرقابية</a:t>
            </a:r>
            <a:r>
              <a:rPr sz="2800" b="1" dirty="0"/>
              <a:t> </a:t>
            </a:r>
            <a:r>
              <a:rPr sz="2800" b="1" dirty="0" err="1"/>
              <a:t>على</a:t>
            </a:r>
            <a:r>
              <a:rPr sz="2800" b="1" dirty="0"/>
              <a:t> </a:t>
            </a:r>
            <a:r>
              <a:rPr sz="2800" b="1" dirty="0" err="1"/>
              <a:t>اتخاذ</a:t>
            </a:r>
            <a:r>
              <a:rPr sz="2800" b="1" dirty="0"/>
              <a:t> </a:t>
            </a:r>
            <a:r>
              <a:rPr sz="2800" b="1" dirty="0" err="1"/>
              <a:t>إجراءات</a:t>
            </a:r>
            <a:r>
              <a:rPr sz="2800" b="1" dirty="0"/>
              <a:t> </a:t>
            </a:r>
            <a:r>
              <a:rPr sz="2800" b="1" dirty="0" err="1"/>
              <a:t>أسرع</a:t>
            </a:r>
            <a:r>
              <a:rPr sz="2800" b="1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 err="1"/>
              <a:t>الآثار</a:t>
            </a:r>
            <a:r>
              <a:rPr b="1" dirty="0"/>
              <a:t> </a:t>
            </a:r>
            <a:r>
              <a:rPr b="1" dirty="0" err="1"/>
              <a:t>الإيجابية</a:t>
            </a:r>
            <a:r>
              <a:rPr b="1" dirty="0"/>
              <a:t> </a:t>
            </a:r>
            <a:r>
              <a:rPr b="1" dirty="0" err="1"/>
              <a:t>للتغطية</a:t>
            </a:r>
            <a:r>
              <a:rPr b="1" dirty="0"/>
              <a:t> </a:t>
            </a:r>
            <a:r>
              <a:rPr b="1" dirty="0" err="1"/>
              <a:t>الإعلامية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sz="3200" b="1" dirty="0" err="1"/>
              <a:t>تعزيز</a:t>
            </a:r>
            <a:r>
              <a:rPr sz="3200" b="1" dirty="0"/>
              <a:t> </a:t>
            </a:r>
            <a:r>
              <a:rPr sz="3200" b="1" dirty="0" err="1"/>
              <a:t>مبدأ</a:t>
            </a:r>
            <a:r>
              <a:rPr sz="3200" b="1" dirty="0"/>
              <a:t> </a:t>
            </a:r>
            <a:r>
              <a:rPr sz="3200" b="1" dirty="0" err="1"/>
              <a:t>الشفافية</a:t>
            </a:r>
            <a:r>
              <a:rPr sz="3200" b="1" dirty="0"/>
              <a:t>.</a:t>
            </a:r>
          </a:p>
          <a:p>
            <a:pPr algn="r" rtl="1"/>
            <a:r>
              <a:rPr sz="3200" b="1" dirty="0" err="1"/>
              <a:t>حماية</a:t>
            </a:r>
            <a:r>
              <a:rPr sz="3200" b="1" dirty="0"/>
              <a:t> </a:t>
            </a:r>
            <a:r>
              <a:rPr sz="3200" b="1" dirty="0" err="1"/>
              <a:t>المصلحة</a:t>
            </a:r>
            <a:r>
              <a:rPr sz="3200" b="1" dirty="0"/>
              <a:t> </a:t>
            </a:r>
            <a:r>
              <a:rPr sz="3200" b="1" dirty="0" err="1"/>
              <a:t>العامة</a:t>
            </a:r>
            <a:r>
              <a:rPr sz="3200" b="1" dirty="0"/>
              <a:t>.</a:t>
            </a:r>
          </a:p>
          <a:p>
            <a:pPr algn="r" rtl="1"/>
            <a:r>
              <a:rPr sz="3200" b="1" dirty="0" err="1"/>
              <a:t>ردع</a:t>
            </a:r>
            <a:r>
              <a:rPr sz="3200" b="1" dirty="0"/>
              <a:t> </a:t>
            </a:r>
            <a:r>
              <a:rPr sz="3200" b="1" dirty="0" err="1"/>
              <a:t>المخالفات</a:t>
            </a:r>
            <a:r>
              <a:rPr sz="3200" b="1" dirty="0"/>
              <a:t> </a:t>
            </a:r>
            <a:r>
              <a:rPr sz="3200" b="1" dirty="0" err="1"/>
              <a:t>المستقبلية</a:t>
            </a:r>
            <a:r>
              <a:rPr sz="3200" b="1" dirty="0"/>
              <a:t>.</a:t>
            </a:r>
          </a:p>
          <a:p>
            <a:pPr algn="r" rtl="1"/>
            <a:r>
              <a:rPr sz="3200" b="1" dirty="0" err="1"/>
              <a:t>تعزيز</a:t>
            </a:r>
            <a:r>
              <a:rPr sz="3200" b="1" dirty="0"/>
              <a:t> </a:t>
            </a:r>
            <a:r>
              <a:rPr sz="3200" b="1" dirty="0" err="1"/>
              <a:t>ثقة</a:t>
            </a:r>
            <a:r>
              <a:rPr sz="3200" b="1" dirty="0"/>
              <a:t> </a:t>
            </a:r>
            <a:r>
              <a:rPr sz="3200" b="1" dirty="0" err="1"/>
              <a:t>الجمهور</a:t>
            </a:r>
            <a:r>
              <a:rPr sz="3200" b="1" dirty="0"/>
              <a:t> </a:t>
            </a:r>
            <a:r>
              <a:rPr sz="3200" b="1" dirty="0" err="1"/>
              <a:t>بالمؤسسات</a:t>
            </a:r>
            <a:r>
              <a:rPr sz="3200" b="1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 err="1"/>
              <a:t>الآثار</a:t>
            </a:r>
            <a:r>
              <a:rPr b="1" dirty="0"/>
              <a:t> </a:t>
            </a:r>
            <a:r>
              <a:rPr b="1" dirty="0" err="1"/>
              <a:t>السلبية</a:t>
            </a:r>
            <a:r>
              <a:rPr b="1" dirty="0"/>
              <a:t> </a:t>
            </a:r>
            <a:r>
              <a:rPr b="1" dirty="0" err="1"/>
              <a:t>المحتملة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sz="2800" b="1" dirty="0" err="1"/>
              <a:t>التأثير</a:t>
            </a:r>
            <a:r>
              <a:rPr sz="2800" b="1" dirty="0"/>
              <a:t> </a:t>
            </a:r>
            <a:r>
              <a:rPr sz="2800" b="1" dirty="0" err="1"/>
              <a:t>على</a:t>
            </a:r>
            <a:r>
              <a:rPr sz="2800" b="1" dirty="0"/>
              <a:t> </a:t>
            </a:r>
            <a:r>
              <a:rPr sz="2800" b="1" dirty="0" err="1"/>
              <a:t>حياد</a:t>
            </a:r>
            <a:r>
              <a:rPr sz="2800" b="1" dirty="0"/>
              <a:t> </a:t>
            </a:r>
            <a:r>
              <a:rPr sz="2800" b="1" dirty="0" err="1"/>
              <a:t>لجنة</a:t>
            </a:r>
            <a:r>
              <a:rPr sz="2800" b="1" dirty="0"/>
              <a:t> </a:t>
            </a:r>
            <a:r>
              <a:rPr sz="2800" b="1" dirty="0" err="1"/>
              <a:t>التحقيق</a:t>
            </a:r>
            <a:r>
              <a:rPr sz="2800" b="1" dirty="0"/>
              <a:t>.</a:t>
            </a:r>
          </a:p>
          <a:p>
            <a:pPr algn="r" rtl="1"/>
            <a:r>
              <a:rPr sz="2800" b="1" dirty="0" err="1"/>
              <a:t>التشهير</a:t>
            </a:r>
            <a:r>
              <a:rPr sz="2800" b="1" dirty="0"/>
              <a:t> </a:t>
            </a:r>
            <a:r>
              <a:rPr sz="2800" b="1" dirty="0" err="1"/>
              <a:t>قبل</a:t>
            </a:r>
            <a:r>
              <a:rPr sz="2800" b="1" dirty="0"/>
              <a:t> </a:t>
            </a:r>
            <a:r>
              <a:rPr sz="2800" b="1" dirty="0" err="1"/>
              <a:t>صدور</a:t>
            </a:r>
            <a:r>
              <a:rPr sz="2800" b="1" dirty="0"/>
              <a:t> </a:t>
            </a:r>
            <a:r>
              <a:rPr sz="2800" b="1" dirty="0" err="1"/>
              <a:t>النتائج</a:t>
            </a:r>
            <a:r>
              <a:rPr sz="2800" b="1" dirty="0"/>
              <a:t> </a:t>
            </a:r>
            <a:r>
              <a:rPr sz="2800" b="1" dirty="0" err="1"/>
              <a:t>النهائية</a:t>
            </a:r>
            <a:r>
              <a:rPr sz="2800" b="1" dirty="0"/>
              <a:t>.</a:t>
            </a:r>
          </a:p>
          <a:p>
            <a:pPr algn="r" rtl="1"/>
            <a:r>
              <a:rPr sz="2800" b="1" dirty="0" err="1"/>
              <a:t>تسريب</a:t>
            </a:r>
            <a:r>
              <a:rPr sz="2800" b="1" dirty="0"/>
              <a:t> </a:t>
            </a:r>
            <a:r>
              <a:rPr sz="2800" b="1" dirty="0" err="1"/>
              <a:t>معلومات</a:t>
            </a:r>
            <a:r>
              <a:rPr sz="2800" b="1" dirty="0"/>
              <a:t> </a:t>
            </a:r>
            <a:r>
              <a:rPr sz="2800" b="1" dirty="0" err="1"/>
              <a:t>غير</a:t>
            </a:r>
            <a:r>
              <a:rPr sz="2800" b="1" dirty="0"/>
              <a:t> </a:t>
            </a:r>
            <a:r>
              <a:rPr sz="2800" b="1" dirty="0" err="1"/>
              <a:t>دقيقة</a:t>
            </a:r>
            <a:r>
              <a:rPr sz="2800" b="1" dirty="0"/>
              <a:t>.</a:t>
            </a:r>
          </a:p>
          <a:p>
            <a:pPr algn="r" rtl="1"/>
            <a:r>
              <a:rPr sz="2800" b="1" dirty="0" err="1"/>
              <a:t>إثارة</a:t>
            </a:r>
            <a:r>
              <a:rPr sz="2800" b="1" dirty="0"/>
              <a:t> </a:t>
            </a:r>
            <a:r>
              <a:rPr sz="2800" b="1" dirty="0" err="1"/>
              <a:t>الرأي</a:t>
            </a:r>
            <a:r>
              <a:rPr sz="2800" b="1" dirty="0"/>
              <a:t> </a:t>
            </a:r>
            <a:r>
              <a:rPr sz="2800" b="1" dirty="0" err="1"/>
              <a:t>العام</a:t>
            </a:r>
            <a:r>
              <a:rPr sz="2800" b="1" dirty="0"/>
              <a:t> </a:t>
            </a:r>
            <a:r>
              <a:rPr sz="2800" b="1" dirty="0" err="1"/>
              <a:t>بشكل</a:t>
            </a:r>
            <a:r>
              <a:rPr sz="2800" b="1" dirty="0"/>
              <a:t> </a:t>
            </a:r>
            <a:r>
              <a:rPr sz="2800" b="1" dirty="0" err="1"/>
              <a:t>قد</a:t>
            </a:r>
            <a:r>
              <a:rPr sz="2800" b="1" dirty="0"/>
              <a:t> </a:t>
            </a:r>
            <a:r>
              <a:rPr sz="2800" b="1" dirty="0" err="1"/>
              <a:t>يضغط</a:t>
            </a:r>
            <a:r>
              <a:rPr sz="2800" b="1" dirty="0"/>
              <a:t> </a:t>
            </a:r>
            <a:r>
              <a:rPr sz="2800" b="1" dirty="0" err="1"/>
              <a:t>على</a:t>
            </a:r>
            <a:r>
              <a:rPr sz="2800" b="1" dirty="0"/>
              <a:t> </a:t>
            </a:r>
            <a:r>
              <a:rPr sz="2800" b="1" dirty="0" err="1"/>
              <a:t>متخذ</a:t>
            </a:r>
            <a:r>
              <a:rPr sz="2800" b="1" dirty="0"/>
              <a:t> </a:t>
            </a:r>
            <a:r>
              <a:rPr sz="2800" b="1" dirty="0" err="1"/>
              <a:t>القرار</a:t>
            </a:r>
            <a:r>
              <a:rPr sz="2800" b="1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 err="1"/>
              <a:t>العلاقة</a:t>
            </a:r>
            <a:r>
              <a:rPr b="1" dirty="0"/>
              <a:t> </a:t>
            </a:r>
            <a:r>
              <a:rPr b="1" dirty="0" err="1"/>
              <a:t>بين</a:t>
            </a:r>
            <a:r>
              <a:rPr b="1" dirty="0"/>
              <a:t> </a:t>
            </a:r>
            <a:r>
              <a:rPr b="1" dirty="0" err="1"/>
              <a:t>الإطار</a:t>
            </a:r>
            <a:r>
              <a:rPr b="1" dirty="0"/>
              <a:t> </a:t>
            </a:r>
            <a:r>
              <a:rPr b="1" dirty="0" err="1"/>
              <a:t>القانوني</a:t>
            </a:r>
            <a:r>
              <a:rPr b="1" dirty="0"/>
              <a:t> </a:t>
            </a:r>
            <a:r>
              <a:rPr b="1" dirty="0" err="1"/>
              <a:t>والإعلام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6851" y="2133600"/>
            <a:ext cx="7067550" cy="3777622"/>
          </a:xfrm>
        </p:spPr>
        <p:txBody>
          <a:bodyPr/>
          <a:lstStyle/>
          <a:p>
            <a:endParaRPr dirty="0"/>
          </a:p>
          <a:p>
            <a:pPr algn="r" rtl="1"/>
            <a:r>
              <a:rPr sz="2800" b="1" dirty="0" err="1"/>
              <a:t>القانون</a:t>
            </a:r>
            <a:r>
              <a:rPr sz="2800" b="1" dirty="0"/>
              <a:t> </a:t>
            </a:r>
            <a:r>
              <a:rPr sz="2800" b="1" dirty="0" err="1"/>
              <a:t>يحدد</a:t>
            </a:r>
            <a:r>
              <a:rPr sz="2800" b="1" dirty="0"/>
              <a:t> </a:t>
            </a:r>
            <a:r>
              <a:rPr sz="2800" b="1" dirty="0" err="1"/>
              <a:t>سرية</a:t>
            </a:r>
            <a:r>
              <a:rPr sz="2800" b="1" dirty="0"/>
              <a:t> </a:t>
            </a:r>
            <a:r>
              <a:rPr sz="2800" b="1" dirty="0" err="1"/>
              <a:t>التحقيق</a:t>
            </a:r>
            <a:r>
              <a:rPr sz="2800" b="1" dirty="0"/>
              <a:t> </a:t>
            </a:r>
            <a:r>
              <a:rPr sz="2800" b="1" dirty="0" err="1"/>
              <a:t>وضوابط</a:t>
            </a:r>
            <a:r>
              <a:rPr sz="2800" b="1" dirty="0"/>
              <a:t> </a:t>
            </a:r>
            <a:r>
              <a:rPr sz="2800" b="1" dirty="0" err="1"/>
              <a:t>نشر</a:t>
            </a:r>
            <a:r>
              <a:rPr sz="2800" b="1" dirty="0"/>
              <a:t> </a:t>
            </a:r>
            <a:r>
              <a:rPr sz="2800" b="1" dirty="0" err="1"/>
              <a:t>المعلومات</a:t>
            </a:r>
            <a:r>
              <a:rPr sz="2800" b="1" dirty="0"/>
              <a:t>.</a:t>
            </a:r>
          </a:p>
          <a:p>
            <a:pPr algn="r" rtl="1"/>
            <a:r>
              <a:rPr sz="2800" b="1" dirty="0" err="1"/>
              <a:t>الإعلام</a:t>
            </a:r>
            <a:r>
              <a:rPr sz="2800" b="1" dirty="0"/>
              <a:t> </a:t>
            </a:r>
            <a:r>
              <a:rPr sz="2800" b="1" dirty="0" err="1"/>
              <a:t>يخضع</a:t>
            </a:r>
            <a:r>
              <a:rPr sz="2800" b="1" dirty="0"/>
              <a:t> </a:t>
            </a:r>
            <a:r>
              <a:rPr sz="2800" b="1" dirty="0" err="1"/>
              <a:t>لقواعد</a:t>
            </a:r>
            <a:r>
              <a:rPr sz="2800" b="1" dirty="0"/>
              <a:t> </a:t>
            </a:r>
            <a:r>
              <a:rPr sz="2800" b="1" dirty="0" err="1"/>
              <a:t>المسؤولية</a:t>
            </a:r>
            <a:r>
              <a:rPr sz="2800" b="1" dirty="0"/>
              <a:t> </a:t>
            </a:r>
            <a:r>
              <a:rPr sz="2800" b="1" dirty="0" err="1"/>
              <a:t>المهنية</a:t>
            </a:r>
            <a:r>
              <a:rPr sz="2800" b="1" dirty="0"/>
              <a:t> </a:t>
            </a:r>
            <a:r>
              <a:rPr sz="2800" b="1" dirty="0" err="1"/>
              <a:t>والأخلاقية</a:t>
            </a:r>
            <a:r>
              <a:rPr sz="2800" b="1" dirty="0"/>
              <a:t>.</a:t>
            </a:r>
          </a:p>
          <a:p>
            <a:pPr algn="r" rtl="1"/>
            <a:r>
              <a:rPr sz="2800" b="1" dirty="0" err="1"/>
              <a:t>ضرورة</a:t>
            </a:r>
            <a:r>
              <a:rPr sz="2800" b="1" dirty="0"/>
              <a:t> </a:t>
            </a:r>
            <a:r>
              <a:rPr sz="2800" b="1" dirty="0" err="1"/>
              <a:t>التوازن</a:t>
            </a:r>
            <a:r>
              <a:rPr sz="2800" b="1" dirty="0"/>
              <a:t> </a:t>
            </a:r>
            <a:r>
              <a:rPr sz="2800" b="1" dirty="0" err="1"/>
              <a:t>بين</a:t>
            </a:r>
            <a:r>
              <a:rPr sz="2800" b="1" dirty="0"/>
              <a:t> </a:t>
            </a:r>
            <a:r>
              <a:rPr sz="2800" b="1" dirty="0" err="1"/>
              <a:t>حرية</a:t>
            </a:r>
            <a:r>
              <a:rPr sz="2800" b="1" dirty="0"/>
              <a:t> </a:t>
            </a:r>
            <a:r>
              <a:rPr sz="2800" b="1" dirty="0" err="1"/>
              <a:t>التعبير</a:t>
            </a:r>
            <a:r>
              <a:rPr sz="2800" b="1" dirty="0"/>
              <a:t> </a:t>
            </a:r>
            <a:r>
              <a:rPr sz="2800" b="1" dirty="0" err="1"/>
              <a:t>وسرية</a:t>
            </a:r>
            <a:r>
              <a:rPr sz="2800" b="1" dirty="0"/>
              <a:t> </a:t>
            </a:r>
            <a:r>
              <a:rPr sz="2800" b="1" dirty="0" err="1"/>
              <a:t>الإجراءات</a:t>
            </a:r>
            <a:r>
              <a:rPr sz="2800" b="1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 err="1"/>
              <a:t>آليات</a:t>
            </a:r>
            <a:r>
              <a:rPr b="1" dirty="0"/>
              <a:t> </a:t>
            </a:r>
            <a:r>
              <a:rPr b="1" dirty="0" err="1"/>
              <a:t>إدارة</a:t>
            </a:r>
            <a:r>
              <a:rPr b="1" dirty="0"/>
              <a:t> </a:t>
            </a:r>
            <a:r>
              <a:rPr b="1" dirty="0" err="1"/>
              <a:t>التأثير</a:t>
            </a:r>
            <a:r>
              <a:rPr b="1" dirty="0"/>
              <a:t> </a:t>
            </a:r>
            <a:r>
              <a:rPr b="1" dirty="0" err="1"/>
              <a:t>الإعلامي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sz="2800" b="1" dirty="0" err="1"/>
              <a:t>تعيين</a:t>
            </a:r>
            <a:r>
              <a:rPr sz="2800" b="1" dirty="0"/>
              <a:t> </a:t>
            </a:r>
            <a:r>
              <a:rPr sz="2800" b="1" dirty="0" err="1"/>
              <a:t>ناطق</a:t>
            </a:r>
            <a:r>
              <a:rPr sz="2800" b="1" dirty="0"/>
              <a:t> </a:t>
            </a:r>
            <a:r>
              <a:rPr sz="2800" b="1" dirty="0" err="1"/>
              <a:t>رسمي</a:t>
            </a:r>
            <a:r>
              <a:rPr sz="2800" b="1" dirty="0"/>
              <a:t> </a:t>
            </a:r>
            <a:r>
              <a:rPr sz="2800" b="1" dirty="0" err="1"/>
              <a:t>للمؤسسة</a:t>
            </a:r>
            <a:r>
              <a:rPr sz="2800" b="1" dirty="0"/>
              <a:t>.</a:t>
            </a:r>
          </a:p>
          <a:p>
            <a:pPr algn="r" rtl="1"/>
            <a:r>
              <a:rPr sz="2800" b="1" dirty="0" err="1"/>
              <a:t>إصدار</a:t>
            </a:r>
            <a:r>
              <a:rPr sz="2800" b="1" dirty="0"/>
              <a:t> </a:t>
            </a:r>
            <a:r>
              <a:rPr sz="2800" b="1" dirty="0" err="1"/>
              <a:t>بيانات</a:t>
            </a:r>
            <a:r>
              <a:rPr sz="2800" b="1" dirty="0"/>
              <a:t> </a:t>
            </a:r>
            <a:r>
              <a:rPr sz="2800" b="1" dirty="0" err="1"/>
              <a:t>دورية</a:t>
            </a:r>
            <a:r>
              <a:rPr sz="2800" b="1" dirty="0"/>
              <a:t> </a:t>
            </a:r>
            <a:r>
              <a:rPr sz="2800" b="1" dirty="0" err="1"/>
              <a:t>دقيقة</a:t>
            </a:r>
            <a:r>
              <a:rPr sz="2800" b="1" dirty="0"/>
              <a:t> </a:t>
            </a:r>
            <a:r>
              <a:rPr sz="2800" b="1" dirty="0" err="1"/>
              <a:t>ومدروسة</a:t>
            </a:r>
            <a:r>
              <a:rPr sz="2800" b="1" dirty="0"/>
              <a:t>.</a:t>
            </a:r>
          </a:p>
          <a:p>
            <a:pPr algn="r" rtl="1"/>
            <a:r>
              <a:rPr sz="2800" b="1" dirty="0" err="1"/>
              <a:t>وضع</a:t>
            </a:r>
            <a:r>
              <a:rPr sz="2800" b="1" dirty="0"/>
              <a:t> </a:t>
            </a:r>
            <a:r>
              <a:rPr sz="2800" b="1" dirty="0" err="1"/>
              <a:t>سياسة</a:t>
            </a:r>
            <a:r>
              <a:rPr sz="2800" b="1" dirty="0"/>
              <a:t> </a:t>
            </a:r>
            <a:r>
              <a:rPr sz="2800" b="1" dirty="0" err="1"/>
              <a:t>اتصال</a:t>
            </a:r>
            <a:r>
              <a:rPr sz="2800" b="1" dirty="0"/>
              <a:t> </a:t>
            </a:r>
            <a:r>
              <a:rPr sz="2800" b="1" dirty="0" err="1"/>
              <a:t>مؤسسي</a:t>
            </a:r>
            <a:r>
              <a:rPr sz="2800" b="1" dirty="0"/>
              <a:t> </a:t>
            </a:r>
            <a:r>
              <a:rPr sz="2800" b="1" dirty="0" err="1"/>
              <a:t>واضحة</a:t>
            </a:r>
            <a:r>
              <a:rPr sz="2800" b="1" dirty="0"/>
              <a:t>.</a:t>
            </a:r>
          </a:p>
          <a:p>
            <a:pPr algn="r" rtl="1"/>
            <a:r>
              <a:rPr sz="2800" b="1" dirty="0" err="1"/>
              <a:t>تدريب</a:t>
            </a:r>
            <a:r>
              <a:rPr sz="2800" b="1" dirty="0"/>
              <a:t> </a:t>
            </a:r>
            <a:r>
              <a:rPr sz="2800" b="1" dirty="0" err="1"/>
              <a:t>القيادات</a:t>
            </a:r>
            <a:r>
              <a:rPr sz="2800" b="1" dirty="0"/>
              <a:t> </a:t>
            </a:r>
            <a:r>
              <a:rPr sz="2800" b="1" dirty="0" err="1"/>
              <a:t>على</a:t>
            </a:r>
            <a:r>
              <a:rPr sz="2800" b="1" dirty="0"/>
              <a:t> </a:t>
            </a:r>
            <a:r>
              <a:rPr sz="2800" b="1" dirty="0" err="1"/>
              <a:t>إدارة</a:t>
            </a:r>
            <a:r>
              <a:rPr sz="2800" b="1" dirty="0"/>
              <a:t> </a:t>
            </a:r>
            <a:r>
              <a:rPr sz="2800" b="1" dirty="0" err="1"/>
              <a:t>الأزمات</a:t>
            </a:r>
            <a:r>
              <a:rPr sz="2800" b="1" dirty="0"/>
              <a:t> </a:t>
            </a:r>
            <a:r>
              <a:rPr sz="2800" b="1" dirty="0" err="1"/>
              <a:t>الإعلامية</a:t>
            </a:r>
            <a:r>
              <a:rPr sz="2800" b="1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b="1" dirty="0" err="1"/>
              <a:t>الخاتمة</a:t>
            </a:r>
            <a:r>
              <a:rPr b="1" dirty="0"/>
              <a:t> </a:t>
            </a:r>
            <a:r>
              <a:rPr b="1" dirty="0" err="1"/>
              <a:t>والتوصيات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sz="2400" b="1" dirty="0" err="1"/>
              <a:t>الإعلام</a:t>
            </a:r>
            <a:r>
              <a:rPr sz="2400" b="1" dirty="0"/>
              <a:t> </a:t>
            </a:r>
            <a:r>
              <a:rPr sz="2400" b="1" dirty="0" err="1"/>
              <a:t>عنصر</a:t>
            </a:r>
            <a:r>
              <a:rPr sz="2400" b="1" dirty="0"/>
              <a:t> </a:t>
            </a:r>
            <a:r>
              <a:rPr sz="2400" b="1" dirty="0" err="1"/>
              <a:t>مؤثر</a:t>
            </a:r>
            <a:r>
              <a:rPr sz="2400" b="1" dirty="0"/>
              <a:t> </a:t>
            </a:r>
            <a:r>
              <a:rPr sz="2400" b="1" dirty="0" err="1"/>
              <a:t>لا</a:t>
            </a:r>
            <a:r>
              <a:rPr sz="2400" b="1" dirty="0"/>
              <a:t> </a:t>
            </a:r>
            <a:r>
              <a:rPr sz="2400" b="1" dirty="0" err="1"/>
              <a:t>يمكن</a:t>
            </a:r>
            <a:r>
              <a:rPr sz="2400" b="1" dirty="0"/>
              <a:t> </a:t>
            </a:r>
            <a:r>
              <a:rPr sz="2400" b="1" dirty="0" err="1"/>
              <a:t>تجاهله</a:t>
            </a:r>
            <a:r>
              <a:rPr sz="2400" b="1" dirty="0"/>
              <a:t> </a:t>
            </a:r>
            <a:r>
              <a:rPr sz="2400" b="1" dirty="0" err="1"/>
              <a:t>في</a:t>
            </a:r>
            <a:r>
              <a:rPr sz="2400" b="1" dirty="0"/>
              <a:t> </a:t>
            </a:r>
            <a:r>
              <a:rPr sz="2400" b="1" dirty="0" err="1"/>
              <a:t>التحقيقات</a:t>
            </a:r>
            <a:r>
              <a:rPr sz="2400" b="1" dirty="0"/>
              <a:t> </a:t>
            </a:r>
            <a:r>
              <a:rPr sz="2400" b="1" dirty="0" err="1"/>
              <a:t>الإدارية</a:t>
            </a:r>
            <a:r>
              <a:rPr sz="2400" b="1" dirty="0"/>
              <a:t>.</a:t>
            </a:r>
          </a:p>
          <a:p>
            <a:pPr algn="r" rtl="1"/>
            <a:r>
              <a:rPr sz="2400" b="1" dirty="0" err="1"/>
              <a:t>التوازن</a:t>
            </a:r>
            <a:r>
              <a:rPr sz="2400" b="1" dirty="0"/>
              <a:t> </a:t>
            </a:r>
            <a:r>
              <a:rPr sz="2400" b="1" dirty="0" err="1"/>
              <a:t>بين</a:t>
            </a:r>
            <a:r>
              <a:rPr sz="2400" b="1" dirty="0"/>
              <a:t> </a:t>
            </a:r>
            <a:r>
              <a:rPr sz="2400" b="1" dirty="0" err="1"/>
              <a:t>الشفافية</a:t>
            </a:r>
            <a:r>
              <a:rPr sz="2400" b="1" dirty="0"/>
              <a:t> </a:t>
            </a:r>
            <a:r>
              <a:rPr sz="2400" b="1" dirty="0" err="1"/>
              <a:t>وسرية</a:t>
            </a:r>
            <a:r>
              <a:rPr sz="2400" b="1" dirty="0"/>
              <a:t> </a:t>
            </a:r>
            <a:r>
              <a:rPr sz="2400" b="1" dirty="0" err="1"/>
              <a:t>التحقيق</a:t>
            </a:r>
            <a:r>
              <a:rPr sz="2400" b="1" dirty="0"/>
              <a:t> </a:t>
            </a:r>
            <a:r>
              <a:rPr sz="2400" b="1" dirty="0" err="1"/>
              <a:t>أمر</a:t>
            </a:r>
            <a:r>
              <a:rPr sz="2400" b="1" dirty="0"/>
              <a:t> </a:t>
            </a:r>
            <a:r>
              <a:rPr sz="2400" b="1" dirty="0" err="1"/>
              <a:t>أساسي</a:t>
            </a:r>
            <a:r>
              <a:rPr sz="2400" b="1" dirty="0"/>
              <a:t>.</a:t>
            </a:r>
          </a:p>
          <a:p>
            <a:pPr algn="r" rtl="1"/>
            <a:r>
              <a:rPr sz="2400" b="1" dirty="0" err="1"/>
              <a:t>تعزيز</a:t>
            </a:r>
            <a:r>
              <a:rPr sz="2400" b="1" dirty="0"/>
              <a:t> </a:t>
            </a:r>
            <a:r>
              <a:rPr sz="2400" b="1" dirty="0" err="1"/>
              <a:t>ثقافة</a:t>
            </a:r>
            <a:r>
              <a:rPr sz="2400" b="1" dirty="0"/>
              <a:t> </a:t>
            </a:r>
            <a:r>
              <a:rPr sz="2400" b="1" dirty="0" err="1"/>
              <a:t>المسؤولية</a:t>
            </a:r>
            <a:r>
              <a:rPr sz="2400" b="1" dirty="0"/>
              <a:t> </a:t>
            </a:r>
            <a:r>
              <a:rPr sz="2400" b="1" dirty="0" err="1"/>
              <a:t>الإعلامية</a:t>
            </a:r>
            <a:r>
              <a:rPr sz="2400" b="1" dirty="0"/>
              <a:t> </a:t>
            </a:r>
            <a:r>
              <a:rPr sz="2400" b="1" dirty="0" err="1"/>
              <a:t>والمؤسسية</a:t>
            </a:r>
            <a:r>
              <a:rPr sz="2400" b="1" dirty="0"/>
              <a:t>.</a:t>
            </a:r>
          </a:p>
          <a:p>
            <a:pPr algn="r" rtl="1"/>
            <a:r>
              <a:rPr sz="2400" b="1" dirty="0" err="1"/>
              <a:t>تبني</a:t>
            </a:r>
            <a:r>
              <a:rPr sz="2400" b="1" dirty="0"/>
              <a:t> </a:t>
            </a:r>
            <a:r>
              <a:rPr sz="2400" b="1" dirty="0" err="1"/>
              <a:t>استراتيجيات</a:t>
            </a:r>
            <a:r>
              <a:rPr sz="2400" b="1" dirty="0"/>
              <a:t> </a:t>
            </a:r>
            <a:r>
              <a:rPr sz="2400" b="1" dirty="0" err="1"/>
              <a:t>اتصال</a:t>
            </a:r>
            <a:r>
              <a:rPr sz="2400" b="1" dirty="0"/>
              <a:t> </a:t>
            </a:r>
            <a:r>
              <a:rPr sz="2400" b="1" dirty="0" err="1"/>
              <a:t>فعالة</a:t>
            </a:r>
            <a:r>
              <a:rPr sz="2400" b="1" dirty="0"/>
              <a:t> </a:t>
            </a:r>
            <a:r>
              <a:rPr sz="2400" b="1" dirty="0" err="1"/>
              <a:t>لإدارة</a:t>
            </a:r>
            <a:r>
              <a:rPr sz="2400" b="1" dirty="0"/>
              <a:t> </a:t>
            </a:r>
            <a:r>
              <a:rPr sz="2400" b="1" dirty="0" err="1"/>
              <a:t>الرأي</a:t>
            </a:r>
            <a:r>
              <a:rPr sz="2400" b="1" dirty="0"/>
              <a:t> </a:t>
            </a:r>
            <a:r>
              <a:rPr sz="2400" b="1" dirty="0" err="1"/>
              <a:t>العام</a:t>
            </a:r>
            <a:r>
              <a:rPr sz="2400" b="1"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</TotalTime>
  <Words>252</Words>
  <Application>Microsoft Office PowerPoint</Application>
  <PresentationFormat>On-screen Show (4:3)</PresentationFormat>
  <Paragraphs>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Bahnschrift Light SemiCondensed</vt:lpstr>
      <vt:lpstr>Century Gothic</vt:lpstr>
      <vt:lpstr>Wingdings 3</vt:lpstr>
      <vt:lpstr>Wisp</vt:lpstr>
      <vt:lpstr>الدور والتأثير الإعلامي في التحقيق الإداري بالمؤسسات</vt:lpstr>
      <vt:lpstr>مقدمة عامة</vt:lpstr>
      <vt:lpstr>مفهوم التأثير الإعلامي</vt:lpstr>
      <vt:lpstr>أدوار الإعلام في التحقيق الإداري</vt:lpstr>
      <vt:lpstr>الآثار الإيجابية للتغطية الإعلامية</vt:lpstr>
      <vt:lpstr>الآثار السلبية المحتملة</vt:lpstr>
      <vt:lpstr>العلاقة بين الإطار القانوني والإعلام</vt:lpstr>
      <vt:lpstr>آليات إدارة التأثير الإعلامي</vt:lpstr>
      <vt:lpstr>الخاتمة والتوصيات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الدور والتأثير الإعلامي في التحقيق الإداري بالمؤسسات</dc:title>
  <dc:subject/>
  <dc:creator>HP</dc:creator>
  <cp:keywords/>
  <dc:description>generated using python-pptx</dc:description>
  <cp:lastModifiedBy>HP</cp:lastModifiedBy>
  <cp:revision>2</cp:revision>
  <dcterms:created xsi:type="dcterms:W3CDTF">2013-01-27T09:14:16Z</dcterms:created>
  <dcterms:modified xsi:type="dcterms:W3CDTF">2026-05-17T09:02:13Z</dcterms:modified>
  <cp:category/>
</cp:coreProperties>
</file>