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3" r:id="rId5"/>
    <p:sldId id="329" r:id="rId6"/>
    <p:sldId id="354" r:id="rId7"/>
    <p:sldId id="345" r:id="rId8"/>
    <p:sldId id="347" r:id="rId9"/>
    <p:sldId id="349" r:id="rId10"/>
    <p:sldId id="351" r:id="rId11"/>
    <p:sldId id="357" r:id="rId12"/>
    <p:sldId id="3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66" autoAdjust="0"/>
  </p:normalViewPr>
  <p:slideViewPr>
    <p:cSldViewPr snapToGrid="0">
      <p:cViewPr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0DF1D-D826-465C-B554-02D30D5CDDF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084EEC-D797-40FE-9D35-6B6F242B3604}">
      <dgm:prSet phldrT="[Text]"/>
      <dgm:spPr/>
      <dgm:t>
        <a:bodyPr/>
        <a:lstStyle/>
        <a:p>
          <a:r>
            <a:rPr lang="ar-IQ" dirty="0"/>
            <a:t>4- رفع مستوى الالتزام والانضباط الوظيفي</a:t>
          </a:r>
          <a:endParaRPr lang="en-US" dirty="0"/>
        </a:p>
      </dgm:t>
    </dgm:pt>
    <dgm:pt modelId="{16C27DA1-4717-4EB3-80D0-C121EECCF20E}" type="parTrans" cxnId="{203FE40B-ABE5-40AB-9BFB-A5B853AFEF04}">
      <dgm:prSet/>
      <dgm:spPr/>
      <dgm:t>
        <a:bodyPr/>
        <a:lstStyle/>
        <a:p>
          <a:endParaRPr lang="en-US"/>
        </a:p>
      </dgm:t>
    </dgm:pt>
    <dgm:pt modelId="{AA0568F3-78A6-46BF-83A4-1AC7ED8C2128}" type="sibTrans" cxnId="{203FE40B-ABE5-40AB-9BFB-A5B853AFEF04}">
      <dgm:prSet/>
      <dgm:spPr/>
      <dgm:t>
        <a:bodyPr/>
        <a:lstStyle/>
        <a:p>
          <a:endParaRPr lang="en-US"/>
        </a:p>
      </dgm:t>
    </dgm:pt>
    <dgm:pt modelId="{277AFC7A-30C0-4D1B-B5CA-76D5183E0964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نشر الوعي بالواجبات بطريقة ايجابية 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623BAFB-856C-44BC-8C1F-4CBED6428466}" type="parTrans" cxnId="{14D31B90-85B6-4D9B-B3D3-9F881B012830}">
      <dgm:prSet/>
      <dgm:spPr/>
      <dgm:t>
        <a:bodyPr/>
        <a:lstStyle/>
        <a:p>
          <a:endParaRPr lang="en-US"/>
        </a:p>
      </dgm:t>
    </dgm:pt>
    <dgm:pt modelId="{D882D0E2-F33F-42C0-8F4F-303A8D678DA6}" type="sibTrans" cxnId="{14D31B90-85B6-4D9B-B3D3-9F881B012830}">
      <dgm:prSet/>
      <dgm:spPr/>
      <dgm:t>
        <a:bodyPr/>
        <a:lstStyle/>
        <a:p>
          <a:endParaRPr lang="en-US"/>
        </a:p>
      </dgm:t>
    </dgm:pt>
    <dgm:pt modelId="{D5B76943-4B90-48C9-8A3D-E3217BBD5700}">
      <dgm:prSet phldrT="[Text]" custT="1"/>
      <dgm:spPr/>
      <dgm:t>
        <a:bodyPr/>
        <a:lstStyle/>
        <a:p>
          <a:r>
            <a:rPr lang="ar-IQ" sz="28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جعل الموظفين يشعرون بأن الالتزام جزء من الثقافة العامة وليس مجرد اوامر ادارية</a:t>
          </a:r>
          <a:endParaRPr lang="en-US" sz="28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4F76108-8D3A-4240-9D74-B051E4D70307}" type="parTrans" cxnId="{9E2A5687-8946-447C-B8A7-A0218CB91857}">
      <dgm:prSet/>
      <dgm:spPr/>
      <dgm:t>
        <a:bodyPr/>
        <a:lstStyle/>
        <a:p>
          <a:endParaRPr lang="en-US"/>
        </a:p>
      </dgm:t>
    </dgm:pt>
    <dgm:pt modelId="{95193F03-ED17-4192-925E-CBBD8EA010E6}" type="sibTrans" cxnId="{9E2A5687-8946-447C-B8A7-A0218CB91857}">
      <dgm:prSet/>
      <dgm:spPr/>
      <dgm:t>
        <a:bodyPr/>
        <a:lstStyle/>
        <a:p>
          <a:endParaRPr lang="en-US"/>
        </a:p>
      </dgm:t>
    </dgm:pt>
    <dgm:pt modelId="{6764562F-49D2-445E-B5B1-BC0714F9F2DA}" type="pres">
      <dgm:prSet presAssocID="{3C90DF1D-D826-465C-B554-02D30D5CDDFF}" presName="Name0" presStyleCnt="0">
        <dgm:presLayoutVars>
          <dgm:dir/>
          <dgm:resizeHandles val="exact"/>
        </dgm:presLayoutVars>
      </dgm:prSet>
      <dgm:spPr/>
    </dgm:pt>
    <dgm:pt modelId="{2EC95D32-9EE5-46F0-B60F-3F09F16B808E}" type="pres">
      <dgm:prSet presAssocID="{39084EEC-D797-40FE-9D35-6B6F242B3604}" presName="node" presStyleLbl="node1" presStyleIdx="0" presStyleCnt="3" custScaleX="252989" custScaleY="100698" custRadScaleRad="99584" custRadScaleInc="2112">
        <dgm:presLayoutVars>
          <dgm:bulletEnabled val="1"/>
        </dgm:presLayoutVars>
      </dgm:prSet>
      <dgm:spPr/>
    </dgm:pt>
    <dgm:pt modelId="{E06A7743-B4BF-4BE9-885F-2A0F2FC50C66}" type="pres">
      <dgm:prSet presAssocID="{AA0568F3-78A6-46BF-83A4-1AC7ED8C2128}" presName="sibTrans" presStyleLbl="sibTrans2D1" presStyleIdx="0" presStyleCnt="3"/>
      <dgm:spPr/>
    </dgm:pt>
    <dgm:pt modelId="{5AF392D3-619C-475D-ACAA-F7B0B3EB0EBF}" type="pres">
      <dgm:prSet presAssocID="{AA0568F3-78A6-46BF-83A4-1AC7ED8C2128}" presName="connectorText" presStyleLbl="sibTrans2D1" presStyleIdx="0" presStyleCnt="3"/>
      <dgm:spPr/>
    </dgm:pt>
    <dgm:pt modelId="{C2245454-ED65-4DF7-801C-61EBC2476C3A}" type="pres">
      <dgm:prSet presAssocID="{277AFC7A-30C0-4D1B-B5CA-76D5183E0964}" presName="node" presStyleLbl="node1" presStyleIdx="1" presStyleCnt="3" custScaleX="110292" custScaleY="144249" custRadScaleRad="91537" custRadScaleInc="5100">
        <dgm:presLayoutVars>
          <dgm:bulletEnabled val="1"/>
        </dgm:presLayoutVars>
      </dgm:prSet>
      <dgm:spPr/>
    </dgm:pt>
    <dgm:pt modelId="{B535C28F-674F-4CCC-AFE2-47175DA3A8AD}" type="pres">
      <dgm:prSet presAssocID="{D882D0E2-F33F-42C0-8F4F-303A8D678DA6}" presName="sibTrans" presStyleLbl="sibTrans2D1" presStyleIdx="1" presStyleCnt="3"/>
      <dgm:spPr/>
    </dgm:pt>
    <dgm:pt modelId="{321ECE6E-6E76-41D6-8F49-EA5473C4D066}" type="pres">
      <dgm:prSet presAssocID="{D882D0E2-F33F-42C0-8F4F-303A8D678DA6}" presName="connectorText" presStyleLbl="sibTrans2D1" presStyleIdx="1" presStyleCnt="3"/>
      <dgm:spPr/>
    </dgm:pt>
    <dgm:pt modelId="{393B9746-967C-43D8-AE7D-D837D52753FE}" type="pres">
      <dgm:prSet presAssocID="{D5B76943-4B90-48C9-8A3D-E3217BBD5700}" presName="node" presStyleLbl="node1" presStyleIdx="2" presStyleCnt="3" custScaleX="100138" custScaleY="145151">
        <dgm:presLayoutVars>
          <dgm:bulletEnabled val="1"/>
        </dgm:presLayoutVars>
      </dgm:prSet>
      <dgm:spPr/>
    </dgm:pt>
    <dgm:pt modelId="{12284AEC-0BD2-49C5-B845-899EFA13C367}" type="pres">
      <dgm:prSet presAssocID="{95193F03-ED17-4192-925E-CBBD8EA010E6}" presName="sibTrans" presStyleLbl="sibTrans2D1" presStyleIdx="2" presStyleCnt="3"/>
      <dgm:spPr/>
    </dgm:pt>
    <dgm:pt modelId="{C7BFA534-E912-47B7-AFAD-45EAADDDFB62}" type="pres">
      <dgm:prSet presAssocID="{95193F03-ED17-4192-925E-CBBD8EA010E6}" presName="connectorText" presStyleLbl="sibTrans2D1" presStyleIdx="2" presStyleCnt="3"/>
      <dgm:spPr/>
    </dgm:pt>
  </dgm:ptLst>
  <dgm:cxnLst>
    <dgm:cxn modelId="{14736702-F830-4E05-A2EE-DEEE832AA026}" type="presOf" srcId="{95193F03-ED17-4192-925E-CBBD8EA010E6}" destId="{12284AEC-0BD2-49C5-B845-899EFA13C367}" srcOrd="0" destOrd="0" presId="urn:microsoft.com/office/officeart/2005/8/layout/cycle7"/>
    <dgm:cxn modelId="{203FE40B-ABE5-40AB-9BFB-A5B853AFEF04}" srcId="{3C90DF1D-D826-465C-B554-02D30D5CDDFF}" destId="{39084EEC-D797-40FE-9D35-6B6F242B3604}" srcOrd="0" destOrd="0" parTransId="{16C27DA1-4717-4EB3-80D0-C121EECCF20E}" sibTransId="{AA0568F3-78A6-46BF-83A4-1AC7ED8C2128}"/>
    <dgm:cxn modelId="{AA23252B-34EB-45EE-ACEC-BF912AE721F7}" type="presOf" srcId="{AA0568F3-78A6-46BF-83A4-1AC7ED8C2128}" destId="{5AF392D3-619C-475D-ACAA-F7B0B3EB0EBF}" srcOrd="1" destOrd="0" presId="urn:microsoft.com/office/officeart/2005/8/layout/cycle7"/>
    <dgm:cxn modelId="{E7BB3934-ABF4-454D-94D2-D768E7E92248}" type="presOf" srcId="{3C90DF1D-D826-465C-B554-02D30D5CDDFF}" destId="{6764562F-49D2-445E-B5B1-BC0714F9F2DA}" srcOrd="0" destOrd="0" presId="urn:microsoft.com/office/officeart/2005/8/layout/cycle7"/>
    <dgm:cxn modelId="{DE1BBC66-11EE-49D2-A168-459E8AD3F798}" type="presOf" srcId="{D5B76943-4B90-48C9-8A3D-E3217BBD5700}" destId="{393B9746-967C-43D8-AE7D-D837D52753FE}" srcOrd="0" destOrd="0" presId="urn:microsoft.com/office/officeart/2005/8/layout/cycle7"/>
    <dgm:cxn modelId="{A96B7E52-71A7-44E4-B290-D023AEC579AD}" type="presOf" srcId="{D882D0E2-F33F-42C0-8F4F-303A8D678DA6}" destId="{321ECE6E-6E76-41D6-8F49-EA5473C4D066}" srcOrd="1" destOrd="0" presId="urn:microsoft.com/office/officeart/2005/8/layout/cycle7"/>
    <dgm:cxn modelId="{74803C7A-F900-4F8B-A1C6-A89B923947AE}" type="presOf" srcId="{AA0568F3-78A6-46BF-83A4-1AC7ED8C2128}" destId="{E06A7743-B4BF-4BE9-885F-2A0F2FC50C66}" srcOrd="0" destOrd="0" presId="urn:microsoft.com/office/officeart/2005/8/layout/cycle7"/>
    <dgm:cxn modelId="{C96C7A7F-E8DA-4BD3-B11F-E8B133C05EAD}" type="presOf" srcId="{95193F03-ED17-4192-925E-CBBD8EA010E6}" destId="{C7BFA534-E912-47B7-AFAD-45EAADDDFB62}" srcOrd="1" destOrd="0" presId="urn:microsoft.com/office/officeart/2005/8/layout/cycle7"/>
    <dgm:cxn modelId="{9E2A5687-8946-447C-B8A7-A0218CB91857}" srcId="{3C90DF1D-D826-465C-B554-02D30D5CDDFF}" destId="{D5B76943-4B90-48C9-8A3D-E3217BBD5700}" srcOrd="2" destOrd="0" parTransId="{D4F76108-8D3A-4240-9D74-B051E4D70307}" sibTransId="{95193F03-ED17-4192-925E-CBBD8EA010E6}"/>
    <dgm:cxn modelId="{CF4B3E8D-3350-4B6B-A65C-19B5FCC68193}" type="presOf" srcId="{277AFC7A-30C0-4D1B-B5CA-76D5183E0964}" destId="{C2245454-ED65-4DF7-801C-61EBC2476C3A}" srcOrd="0" destOrd="0" presId="urn:microsoft.com/office/officeart/2005/8/layout/cycle7"/>
    <dgm:cxn modelId="{14D31B90-85B6-4D9B-B3D3-9F881B012830}" srcId="{3C90DF1D-D826-465C-B554-02D30D5CDDFF}" destId="{277AFC7A-30C0-4D1B-B5CA-76D5183E0964}" srcOrd="1" destOrd="0" parTransId="{5623BAFB-856C-44BC-8C1F-4CBED6428466}" sibTransId="{D882D0E2-F33F-42C0-8F4F-303A8D678DA6}"/>
    <dgm:cxn modelId="{0B6A5CAD-E723-4B30-BE26-5355F1DD12EF}" type="presOf" srcId="{39084EEC-D797-40FE-9D35-6B6F242B3604}" destId="{2EC95D32-9EE5-46F0-B60F-3F09F16B808E}" srcOrd="0" destOrd="0" presId="urn:microsoft.com/office/officeart/2005/8/layout/cycle7"/>
    <dgm:cxn modelId="{F820D8E8-D062-454D-8560-89ED16888EE4}" type="presOf" srcId="{D882D0E2-F33F-42C0-8F4F-303A8D678DA6}" destId="{B535C28F-674F-4CCC-AFE2-47175DA3A8AD}" srcOrd="0" destOrd="0" presId="urn:microsoft.com/office/officeart/2005/8/layout/cycle7"/>
    <dgm:cxn modelId="{29FE861D-69F1-4411-B70F-5660FAEEE19F}" type="presParOf" srcId="{6764562F-49D2-445E-B5B1-BC0714F9F2DA}" destId="{2EC95D32-9EE5-46F0-B60F-3F09F16B808E}" srcOrd="0" destOrd="0" presId="urn:microsoft.com/office/officeart/2005/8/layout/cycle7"/>
    <dgm:cxn modelId="{316E7F7E-13B5-4C1A-B62E-510F89A4F73D}" type="presParOf" srcId="{6764562F-49D2-445E-B5B1-BC0714F9F2DA}" destId="{E06A7743-B4BF-4BE9-885F-2A0F2FC50C66}" srcOrd="1" destOrd="0" presId="urn:microsoft.com/office/officeart/2005/8/layout/cycle7"/>
    <dgm:cxn modelId="{9120F39B-986A-4F52-85F6-CBB8D16974FC}" type="presParOf" srcId="{E06A7743-B4BF-4BE9-885F-2A0F2FC50C66}" destId="{5AF392D3-619C-475D-ACAA-F7B0B3EB0EBF}" srcOrd="0" destOrd="0" presId="urn:microsoft.com/office/officeart/2005/8/layout/cycle7"/>
    <dgm:cxn modelId="{2A93B342-BFA0-48A0-85FC-80E9DF78B26A}" type="presParOf" srcId="{6764562F-49D2-445E-B5B1-BC0714F9F2DA}" destId="{C2245454-ED65-4DF7-801C-61EBC2476C3A}" srcOrd="2" destOrd="0" presId="urn:microsoft.com/office/officeart/2005/8/layout/cycle7"/>
    <dgm:cxn modelId="{D78E8724-F936-4C70-8B68-D0FA2B465551}" type="presParOf" srcId="{6764562F-49D2-445E-B5B1-BC0714F9F2DA}" destId="{B535C28F-674F-4CCC-AFE2-47175DA3A8AD}" srcOrd="3" destOrd="0" presId="urn:microsoft.com/office/officeart/2005/8/layout/cycle7"/>
    <dgm:cxn modelId="{18606723-30DA-4D1D-9EEC-BB11191F773C}" type="presParOf" srcId="{B535C28F-674F-4CCC-AFE2-47175DA3A8AD}" destId="{321ECE6E-6E76-41D6-8F49-EA5473C4D066}" srcOrd="0" destOrd="0" presId="urn:microsoft.com/office/officeart/2005/8/layout/cycle7"/>
    <dgm:cxn modelId="{96801E41-464C-447E-BF56-04CB4FAD3770}" type="presParOf" srcId="{6764562F-49D2-445E-B5B1-BC0714F9F2DA}" destId="{393B9746-967C-43D8-AE7D-D837D52753FE}" srcOrd="4" destOrd="0" presId="urn:microsoft.com/office/officeart/2005/8/layout/cycle7"/>
    <dgm:cxn modelId="{69A6E949-AAC7-4C08-B82D-42E7ABB5B85F}" type="presParOf" srcId="{6764562F-49D2-445E-B5B1-BC0714F9F2DA}" destId="{12284AEC-0BD2-49C5-B845-899EFA13C367}" srcOrd="5" destOrd="0" presId="urn:microsoft.com/office/officeart/2005/8/layout/cycle7"/>
    <dgm:cxn modelId="{3C949FE3-5199-450F-92B3-03450C893BD0}" type="presParOf" srcId="{12284AEC-0BD2-49C5-B845-899EFA13C367}" destId="{C7BFA534-E912-47B7-AFAD-45EAADDDFB6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C1D7C-3A27-4642-8A36-F20F6014194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16195-6ED7-4EB3-8C0D-A4186525BE1B}">
      <dgm:prSet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5- تعزيز الانتماء الوظيفي: كلما شعر الموظف بأنه يفهم حقوقه وان المؤسسة توضح له واجباته بوضوح واحترام زاد ولائه ورضاه عن عمله ، فأن العلاقات العامة تؤدي دوراً مهماً في تعزيز هذا الشعور عبر حملات تواصل فعالة وانسانية.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EE3BF10-FEF7-481D-95F9-15AFC1A0E528}" type="parTrans" cxnId="{9191CF02-27F9-4814-A9A5-EAC5BA3F1B97}">
      <dgm:prSet/>
      <dgm:spPr/>
      <dgm:t>
        <a:bodyPr/>
        <a:lstStyle/>
        <a:p>
          <a:endParaRPr lang="en-US"/>
        </a:p>
      </dgm:t>
    </dgm:pt>
    <dgm:pt modelId="{DE2B39CE-E00C-4161-BEB3-EDE4C672C1DD}" type="sibTrans" cxnId="{9191CF02-27F9-4814-A9A5-EAC5BA3F1B97}">
      <dgm:prSet/>
      <dgm:spPr/>
      <dgm:t>
        <a:bodyPr/>
        <a:lstStyle/>
        <a:p>
          <a:endParaRPr lang="en-US"/>
        </a:p>
      </dgm:t>
    </dgm:pt>
    <dgm:pt modelId="{0E655624-D515-40FA-967E-FFEC43C47BBA}">
      <dgm:prSet custT="1"/>
      <dgm:spPr/>
      <dgm:t>
        <a:bodyPr/>
        <a:lstStyle/>
        <a:p>
          <a:r>
            <a: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6- دعم اتخاذ القرارات السليمة: الموظف الواعي بحقوقه وواجباته يكون قادراً على اتخاذ القرارات الصحيحة ، مما يحسن جودة الاداء ويقلل الاخطاء الادارية.</a:t>
          </a:r>
          <a:endParaRPr lang="en-US" sz="36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1F0B51F-7C01-47B0-AB01-12FD60CA3398}" type="parTrans" cxnId="{6319E316-6833-4D4F-99A8-013615C21CD9}">
      <dgm:prSet/>
      <dgm:spPr/>
      <dgm:t>
        <a:bodyPr/>
        <a:lstStyle/>
        <a:p>
          <a:endParaRPr lang="en-US"/>
        </a:p>
      </dgm:t>
    </dgm:pt>
    <dgm:pt modelId="{38FEC488-CDA5-408D-A8D8-C433C9646E61}" type="sibTrans" cxnId="{6319E316-6833-4D4F-99A8-013615C21CD9}">
      <dgm:prSet/>
      <dgm:spPr/>
      <dgm:t>
        <a:bodyPr/>
        <a:lstStyle/>
        <a:p>
          <a:endParaRPr lang="en-US"/>
        </a:p>
      </dgm:t>
    </dgm:pt>
    <dgm:pt modelId="{509AAEE8-FCEA-40BB-9486-766F39A316C4}">
      <dgm:prSet custT="1"/>
      <dgm:spPr/>
      <dgm:t>
        <a:bodyPr/>
        <a:lstStyle/>
        <a:p>
          <a:r>
            <a: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7- بناء ثقافة تنظيمية ايجابية: يسهم نشاط العلاقات العامة في نشر سلوكيات احترافية ، مما يخلق بيئة عمل صحية مبنية على الوضوح والتعاون واحترام الانظمة والمسؤولية المشتركة.</a:t>
          </a:r>
          <a:endParaRPr lang="en-US" sz="36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6108D3C-D9BE-471F-BC1F-0AB95D357141}" type="parTrans" cxnId="{167D2FB9-A61F-4574-B15F-A3B4E173E500}">
      <dgm:prSet/>
      <dgm:spPr/>
      <dgm:t>
        <a:bodyPr/>
        <a:lstStyle/>
        <a:p>
          <a:endParaRPr lang="en-US"/>
        </a:p>
      </dgm:t>
    </dgm:pt>
    <dgm:pt modelId="{4F44EB0B-AFEF-4E61-A0AA-E4DF37710B76}" type="sibTrans" cxnId="{167D2FB9-A61F-4574-B15F-A3B4E173E500}">
      <dgm:prSet/>
      <dgm:spPr/>
      <dgm:t>
        <a:bodyPr/>
        <a:lstStyle/>
        <a:p>
          <a:endParaRPr lang="en-US"/>
        </a:p>
      </dgm:t>
    </dgm:pt>
    <dgm:pt modelId="{04D303D4-C989-4B2F-A17C-578B1A9C8715}" type="pres">
      <dgm:prSet presAssocID="{751C1D7C-3A27-4642-8A36-F20F60141947}" presName="Name0" presStyleCnt="0">
        <dgm:presLayoutVars>
          <dgm:dir/>
          <dgm:animLvl val="lvl"/>
          <dgm:resizeHandles val="exact"/>
        </dgm:presLayoutVars>
      </dgm:prSet>
      <dgm:spPr/>
    </dgm:pt>
    <dgm:pt modelId="{60A7D400-DB5F-4F0B-81CA-036F9493C6EA}" type="pres">
      <dgm:prSet presAssocID="{FE216195-6ED7-4EB3-8C0D-A4186525BE1B}" presName="linNode" presStyleCnt="0"/>
      <dgm:spPr/>
    </dgm:pt>
    <dgm:pt modelId="{6E709299-5C0B-4D2B-95C4-F96ADF151EAE}" type="pres">
      <dgm:prSet presAssocID="{FE216195-6ED7-4EB3-8C0D-A4186525BE1B}" presName="parentText" presStyleLbl="node1" presStyleIdx="0" presStyleCnt="3" custScaleX="277778" custLinFactNeighborX="11496" custLinFactNeighborY="-151">
        <dgm:presLayoutVars>
          <dgm:chMax val="1"/>
          <dgm:bulletEnabled val="1"/>
        </dgm:presLayoutVars>
      </dgm:prSet>
      <dgm:spPr/>
    </dgm:pt>
    <dgm:pt modelId="{91BBFCC1-415D-49E4-9642-FAF34E74B635}" type="pres">
      <dgm:prSet presAssocID="{DE2B39CE-E00C-4161-BEB3-EDE4C672C1DD}" presName="sp" presStyleCnt="0"/>
      <dgm:spPr/>
    </dgm:pt>
    <dgm:pt modelId="{D7A9D951-D5FB-400E-B8E5-6AD28E3F0C3E}" type="pres">
      <dgm:prSet presAssocID="{0E655624-D515-40FA-967E-FFEC43C47BBA}" presName="linNode" presStyleCnt="0"/>
      <dgm:spPr/>
    </dgm:pt>
    <dgm:pt modelId="{4AAEEB0D-FAC7-4F37-9C14-31113172B035}" type="pres">
      <dgm:prSet presAssocID="{0E655624-D515-40FA-967E-FFEC43C47BBA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5F0DED9D-CF66-4689-84CC-36579FA77A54}" type="pres">
      <dgm:prSet presAssocID="{38FEC488-CDA5-408D-A8D8-C433C9646E61}" presName="sp" presStyleCnt="0"/>
      <dgm:spPr/>
    </dgm:pt>
    <dgm:pt modelId="{2055F814-3A63-410D-BD70-9E56E81B31FE}" type="pres">
      <dgm:prSet presAssocID="{509AAEE8-FCEA-40BB-9486-766F39A316C4}" presName="linNode" presStyleCnt="0"/>
      <dgm:spPr/>
    </dgm:pt>
    <dgm:pt modelId="{C071BF34-0739-4261-8C90-DEA2465AFA36}" type="pres">
      <dgm:prSet presAssocID="{509AAEE8-FCEA-40BB-9486-766F39A316C4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9191CF02-27F9-4814-A9A5-EAC5BA3F1B97}" srcId="{751C1D7C-3A27-4642-8A36-F20F60141947}" destId="{FE216195-6ED7-4EB3-8C0D-A4186525BE1B}" srcOrd="0" destOrd="0" parTransId="{FEE3BF10-FEF7-481D-95F9-15AFC1A0E528}" sibTransId="{DE2B39CE-E00C-4161-BEB3-EDE4C672C1DD}"/>
    <dgm:cxn modelId="{6319E316-6833-4D4F-99A8-013615C21CD9}" srcId="{751C1D7C-3A27-4642-8A36-F20F60141947}" destId="{0E655624-D515-40FA-967E-FFEC43C47BBA}" srcOrd="1" destOrd="0" parTransId="{91F0B51F-7C01-47B0-AB01-12FD60CA3398}" sibTransId="{38FEC488-CDA5-408D-A8D8-C433C9646E61}"/>
    <dgm:cxn modelId="{9C137E1C-9E0B-4644-947F-86301872205A}" type="presOf" srcId="{FE216195-6ED7-4EB3-8C0D-A4186525BE1B}" destId="{6E709299-5C0B-4D2B-95C4-F96ADF151EAE}" srcOrd="0" destOrd="0" presId="urn:microsoft.com/office/officeart/2005/8/layout/vList5"/>
    <dgm:cxn modelId="{4956864D-62F4-4931-A2B4-66140A5AA710}" type="presOf" srcId="{509AAEE8-FCEA-40BB-9486-766F39A316C4}" destId="{C071BF34-0739-4261-8C90-DEA2465AFA36}" srcOrd="0" destOrd="0" presId="urn:microsoft.com/office/officeart/2005/8/layout/vList5"/>
    <dgm:cxn modelId="{CEE81B59-71F3-4018-9074-AA464BB575CD}" type="presOf" srcId="{751C1D7C-3A27-4642-8A36-F20F60141947}" destId="{04D303D4-C989-4B2F-A17C-578B1A9C8715}" srcOrd="0" destOrd="0" presId="urn:microsoft.com/office/officeart/2005/8/layout/vList5"/>
    <dgm:cxn modelId="{E6ECC3B0-E5F2-4CDA-8D95-33A6BA70493A}" type="presOf" srcId="{0E655624-D515-40FA-967E-FFEC43C47BBA}" destId="{4AAEEB0D-FAC7-4F37-9C14-31113172B035}" srcOrd="0" destOrd="0" presId="urn:microsoft.com/office/officeart/2005/8/layout/vList5"/>
    <dgm:cxn modelId="{167D2FB9-A61F-4574-B15F-A3B4E173E500}" srcId="{751C1D7C-3A27-4642-8A36-F20F60141947}" destId="{509AAEE8-FCEA-40BB-9486-766F39A316C4}" srcOrd="2" destOrd="0" parTransId="{06108D3C-D9BE-471F-BC1F-0AB95D357141}" sibTransId="{4F44EB0B-AFEF-4E61-A0AA-E4DF37710B76}"/>
    <dgm:cxn modelId="{9CC6ABC3-D43B-4644-A778-9983BE3C92AF}" type="presParOf" srcId="{04D303D4-C989-4B2F-A17C-578B1A9C8715}" destId="{60A7D400-DB5F-4F0B-81CA-036F9493C6EA}" srcOrd="0" destOrd="0" presId="urn:microsoft.com/office/officeart/2005/8/layout/vList5"/>
    <dgm:cxn modelId="{252D2437-1B51-4E24-9694-F9F82CD53FDE}" type="presParOf" srcId="{60A7D400-DB5F-4F0B-81CA-036F9493C6EA}" destId="{6E709299-5C0B-4D2B-95C4-F96ADF151EAE}" srcOrd="0" destOrd="0" presId="urn:microsoft.com/office/officeart/2005/8/layout/vList5"/>
    <dgm:cxn modelId="{C5C71328-15A4-462C-B50C-0DB9B0DCA68B}" type="presParOf" srcId="{04D303D4-C989-4B2F-A17C-578B1A9C8715}" destId="{91BBFCC1-415D-49E4-9642-FAF34E74B635}" srcOrd="1" destOrd="0" presId="urn:microsoft.com/office/officeart/2005/8/layout/vList5"/>
    <dgm:cxn modelId="{8867119A-3F89-4BBF-8AEC-E87FF8621081}" type="presParOf" srcId="{04D303D4-C989-4B2F-A17C-578B1A9C8715}" destId="{D7A9D951-D5FB-400E-B8E5-6AD28E3F0C3E}" srcOrd="2" destOrd="0" presId="urn:microsoft.com/office/officeart/2005/8/layout/vList5"/>
    <dgm:cxn modelId="{D7AC4619-A7F9-4C2B-BD83-3BD45CF61509}" type="presParOf" srcId="{D7A9D951-D5FB-400E-B8E5-6AD28E3F0C3E}" destId="{4AAEEB0D-FAC7-4F37-9C14-31113172B035}" srcOrd="0" destOrd="0" presId="urn:microsoft.com/office/officeart/2005/8/layout/vList5"/>
    <dgm:cxn modelId="{0DA8CE47-C76C-4343-9F38-05B199731720}" type="presParOf" srcId="{04D303D4-C989-4B2F-A17C-578B1A9C8715}" destId="{5F0DED9D-CF66-4689-84CC-36579FA77A54}" srcOrd="3" destOrd="0" presId="urn:microsoft.com/office/officeart/2005/8/layout/vList5"/>
    <dgm:cxn modelId="{18BFACE7-8699-43DD-97D9-571C989A8E99}" type="presParOf" srcId="{04D303D4-C989-4B2F-A17C-578B1A9C8715}" destId="{2055F814-3A63-410D-BD70-9E56E81B31FE}" srcOrd="4" destOrd="0" presId="urn:microsoft.com/office/officeart/2005/8/layout/vList5"/>
    <dgm:cxn modelId="{CFAD378D-70F1-439A-8A01-94E0DE58F295}" type="presParOf" srcId="{2055F814-3A63-410D-BD70-9E56E81B31FE}" destId="{C071BF34-0739-4261-8C90-DEA2465AFA3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95D32-9EE5-46F0-B60F-3F09F16B808E}">
      <dsp:nvSpPr>
        <dsp:cNvPr id="0" name=""/>
        <dsp:cNvSpPr/>
      </dsp:nvSpPr>
      <dsp:spPr>
        <a:xfrm>
          <a:off x="138073" y="171620"/>
          <a:ext cx="6117658" cy="1217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4- رفع مستوى الالتزام والانضباط الوظيفي</a:t>
          </a:r>
          <a:endParaRPr lang="en-US" sz="3300" kern="1200" dirty="0"/>
        </a:p>
      </dsp:txBody>
      <dsp:txXfrm>
        <a:off x="173733" y="207280"/>
        <a:ext cx="6046338" cy="1146195"/>
      </dsp:txXfrm>
    </dsp:sp>
    <dsp:sp modelId="{E06A7743-B4BF-4BE9-885F-2A0F2FC50C66}">
      <dsp:nvSpPr>
        <dsp:cNvPr id="0" name=""/>
        <dsp:cNvSpPr/>
      </dsp:nvSpPr>
      <dsp:spPr>
        <a:xfrm rot="3810376">
          <a:off x="3501618" y="2161000"/>
          <a:ext cx="977826" cy="4231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628571" y="2245635"/>
        <a:ext cx="723920" cy="253906"/>
      </dsp:txXfrm>
    </dsp:sp>
    <dsp:sp modelId="{C2245454-ED65-4DF7-801C-61EBC2476C3A}">
      <dsp:nvSpPr>
        <dsp:cNvPr id="0" name=""/>
        <dsp:cNvSpPr/>
      </dsp:nvSpPr>
      <dsp:spPr>
        <a:xfrm>
          <a:off x="3581878" y="3356041"/>
          <a:ext cx="2667028" cy="1744080"/>
        </a:xfrm>
        <a:prstGeom prst="roundRect">
          <a:avLst>
            <a:gd name="adj" fmla="val 10000"/>
          </a:avLst>
        </a:prstGeom>
        <a:solidFill>
          <a:schemeClr val="accent3">
            <a:hueOff val="-778432"/>
            <a:satOff val="12933"/>
            <a:lumOff val="2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نشر الوعي بالواجبات بطريقة ايجابية </a:t>
          </a:r>
          <a:endParaRPr lang="en-US" sz="33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632960" y="3407123"/>
        <a:ext cx="2564864" cy="1641916"/>
      </dsp:txXfrm>
    </dsp:sp>
    <dsp:sp modelId="{B535C28F-674F-4CCC-AFE2-47175DA3A8AD}">
      <dsp:nvSpPr>
        <dsp:cNvPr id="0" name=""/>
        <dsp:cNvSpPr/>
      </dsp:nvSpPr>
      <dsp:spPr>
        <a:xfrm rot="10798632">
          <a:off x="2481823" y="4017267"/>
          <a:ext cx="977826" cy="4231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778432"/>
            <a:satOff val="12933"/>
            <a:lumOff val="2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608776" y="4101902"/>
        <a:ext cx="723920" cy="253906"/>
      </dsp:txXfrm>
    </dsp:sp>
    <dsp:sp modelId="{393B9746-967C-43D8-AE7D-D837D52753FE}">
      <dsp:nvSpPr>
        <dsp:cNvPr id="0" name=""/>
        <dsp:cNvSpPr/>
      </dsp:nvSpPr>
      <dsp:spPr>
        <a:xfrm>
          <a:off x="-61893" y="3352087"/>
          <a:ext cx="2421489" cy="1754985"/>
        </a:xfrm>
        <a:prstGeom prst="roundRect">
          <a:avLst>
            <a:gd name="adj" fmla="val 10000"/>
          </a:avLst>
        </a:prstGeom>
        <a:solidFill>
          <a:schemeClr val="accent3">
            <a:hueOff val="-1556864"/>
            <a:satOff val="25865"/>
            <a:lumOff val="4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جعل الموظفين يشعرون بأن الالتزام جزء من الثقافة العامة وليس مجرد اوامر ادارية</a:t>
          </a:r>
          <a:endParaRPr lang="en-US" sz="28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-10491" y="3403489"/>
        <a:ext cx="2318685" cy="1652181"/>
      </dsp:txXfrm>
    </dsp:sp>
    <dsp:sp modelId="{12284AEC-0BD2-49C5-B845-899EFA13C367}">
      <dsp:nvSpPr>
        <dsp:cNvPr id="0" name=""/>
        <dsp:cNvSpPr/>
      </dsp:nvSpPr>
      <dsp:spPr>
        <a:xfrm rot="18042048">
          <a:off x="1763747" y="2159023"/>
          <a:ext cx="977826" cy="4231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1556864"/>
            <a:satOff val="25865"/>
            <a:lumOff val="4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90700" y="2243658"/>
        <a:ext cx="723920" cy="253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9299-5C0B-4D2B-95C4-F96ADF151EAE}">
      <dsp:nvSpPr>
        <dsp:cNvPr id="0" name=""/>
        <dsp:cNvSpPr/>
      </dsp:nvSpPr>
      <dsp:spPr>
        <a:xfrm>
          <a:off x="7165" y="11"/>
          <a:ext cx="7336314" cy="2166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5- تعزيز الانتماء الوظيفي: كلما شعر الموظف بأنه يفهم حقوقه وان المؤسسة توضح له واجباته بوضوح واحترام زاد ولائه ورضاه عن عمله ، فأن العلاقات العامة تؤدي دوراً مهماً في تعزيز هذا الشعور عبر حملات تواصل فعالة وانسانية.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12905" y="105751"/>
        <a:ext cx="7124834" cy="1954620"/>
      </dsp:txXfrm>
    </dsp:sp>
    <dsp:sp modelId="{4AAEEB0D-FAC7-4F37-9C14-31113172B035}">
      <dsp:nvSpPr>
        <dsp:cNvPr id="0" name=""/>
        <dsp:cNvSpPr/>
      </dsp:nvSpPr>
      <dsp:spPr>
        <a:xfrm>
          <a:off x="3582" y="2277687"/>
          <a:ext cx="7336314" cy="2166100"/>
        </a:xfrm>
        <a:prstGeom prst="roundRect">
          <a:avLst/>
        </a:prstGeom>
        <a:solidFill>
          <a:schemeClr val="accent2">
            <a:hueOff val="-9601434"/>
            <a:satOff val="-999"/>
            <a:lumOff val="-5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6- دعم اتخاذ القرارات السليمة: الموظف الواعي بحقوقه وواجباته يكون قادراً على اتخاذ القرارات الصحيحة ، مما يحسن جودة الاداء ويقلل الاخطاء الادارية.</a:t>
          </a:r>
          <a:endParaRPr lang="en-US" sz="36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09322" y="2383427"/>
        <a:ext cx="7124834" cy="1954620"/>
      </dsp:txXfrm>
    </dsp:sp>
    <dsp:sp modelId="{C071BF34-0739-4261-8C90-DEA2465AFA36}">
      <dsp:nvSpPr>
        <dsp:cNvPr id="0" name=""/>
        <dsp:cNvSpPr/>
      </dsp:nvSpPr>
      <dsp:spPr>
        <a:xfrm>
          <a:off x="3582" y="4552092"/>
          <a:ext cx="7336314" cy="2166100"/>
        </a:xfrm>
        <a:prstGeom prst="roundRect">
          <a:avLst/>
        </a:prstGeom>
        <a:solidFill>
          <a:schemeClr val="accent2">
            <a:hueOff val="-19202867"/>
            <a:satOff val="-1998"/>
            <a:lumOff val="-10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7- بناء ثقافة تنظيمية ايجابية: يسهم نشاط العلاقات العامة في نشر سلوكيات احترافية ، مما يخلق بيئة عمل صحية مبنية على الوضوح والتعاون واحترام الانظمة والمسؤولية المشتركة.</a:t>
          </a:r>
          <a:endParaRPr lang="en-US" sz="36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09322" y="4657832"/>
        <a:ext cx="7124834" cy="195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</p:spPr>
        <p:txBody>
          <a:bodyPr/>
          <a:lstStyle/>
          <a:p>
            <a:r>
              <a:rPr lang="ar-IQ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تأثير العلاقات العامة في ثقافة الوعي بالحقوق والواجبات الوظيفية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</p:spPr>
        <p:txBody>
          <a:bodyPr/>
          <a:lstStyle/>
          <a:p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م.م سجى كنعان عزت</a:t>
            </a:r>
            <a:r>
              <a:rPr lang="en-US" dirty="0"/>
              <a:t>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084" y="136525"/>
            <a:ext cx="5492855" cy="795804"/>
          </a:xfrm>
        </p:spPr>
        <p:txBody>
          <a:bodyPr anchor="b">
            <a:normAutofit fontScale="90000"/>
          </a:bodyPr>
          <a:lstStyle/>
          <a:p>
            <a:pPr algn="r" rtl="1"/>
            <a:r>
              <a:rPr lang="ar-IQ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مفهوم العلاقات العامة ؟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16749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6400" y="932329"/>
            <a:ext cx="6464808" cy="5424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1"/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وهو مجموعة من النشاطات التي تقوم بها هيئة او اتحاد او حكومة او اي تنظيم في البناء الاجتماعي ، من اجل خلق علاقات جيدة وسليمة مع الجماهير المختلفة التي تتعامل معها ، وان العلاقات العامة لا تقتصر على مؤسسات معينة او اجهزة على نوع معين من المهن ،</a:t>
            </a:r>
          </a:p>
          <a:p>
            <a:pPr algn="just" rtl="1"/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وانما تتعدى ذلك بمختلف المؤسسات الحكومية وغير الحكومية صناعية او تجارية او خدمية ، وتهدف العلاقات العامة في تكوين علاقات طيبة مع الجماهير وخلق صورة ذهنية عن المؤسسة لدى الجمهور الخارجي ف هي حلقة الوصل بين المؤسسة وجمهورها ( الداخلي والخارجي).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3427B2-C457-FC4C-BA04-44EF586F3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190" y="0"/>
            <a:ext cx="9196552" cy="5978087"/>
          </a:xfrm>
        </p:spPr>
        <p:txBody>
          <a:bodyPr/>
          <a:lstStyle/>
          <a:p>
            <a:r>
              <a:rPr lang="ar-IQ" sz="6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العلاقات العامة؟</a:t>
            </a:r>
            <a:br>
              <a:rPr lang="ar-IQ" dirty="0"/>
            </a:br>
            <a:br>
              <a:rPr lang="ar-IQ" dirty="0"/>
            </a:b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دعم سياسات الجمهور وتقبل الجمهور لها</a:t>
            </a:r>
            <a:b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تنمية التفاهم المشترك والمتبادل بين المؤسسة والجمهور</a:t>
            </a:r>
            <a:b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تعزيز ثقة الجمهور بالمؤسسة.</a:t>
            </a:r>
            <a:b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تقييم اتجاهات الجمهور والتنبؤ بها والاستجابة لها.</a:t>
            </a:r>
            <a:b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العمل كنظام تحذير مبكر يساعد الادارة في اتخاذ القرارات. </a:t>
            </a:r>
            <a:r>
              <a:rPr lang="ar-IQ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br>
              <a:rPr lang="ar-IQ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19B25-42CB-340B-ACB4-22178DF1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1398494"/>
            <a:ext cx="3796194" cy="402389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b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وظائف العلاقات العامة؟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7113" y="324091"/>
            <a:ext cx="7130005" cy="653390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كتابة التقارير والبيانات الصحفية والكتيبات ونصوص البرامج التليفزيونية والخطب وحوار الافلام ومقالات المجلات وانتاج المواد الاعلامية.. وغيرها 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الاتصال بالصحافة والراديو والتلفزيون وكذلك المجلات والملاحق الاسبوعية ومحرري الاقسام التجارية بهدف اثارة اهتمامهم لنشر الاخبار والموضوعات التي تتعلق بالمؤسسة 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تحسين صورة المؤسسة من خلال الاحداث الخاصة كالحفلات والمعارض وتنظيم الزيارات واقامة المناسبات وتنظيم المسابقات وغيرها..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IQ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احتياجات المؤسسة والاهداف والخطوات اللازمة لتنفيذ مشروع معين واستخدام اعلانات اعلامية بالتنسيق مع مختلف المؤسسات المستهدفة.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0AC-601F-D537-3460-3FE09CC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0" y="54228"/>
            <a:ext cx="10029726" cy="1958744"/>
          </a:xfrm>
        </p:spPr>
        <p:txBody>
          <a:bodyPr>
            <a:normAutofit/>
          </a:bodyPr>
          <a:lstStyle/>
          <a:p>
            <a:r>
              <a:rPr lang="ar-IQ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تأثير العلاقات العامة </a:t>
            </a:r>
            <a:r>
              <a:rPr lang="ar-IQ" sz="5400" b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ثقافة </a:t>
            </a:r>
            <a:r>
              <a:rPr lang="ar-IQ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الوعي بالحقوق والواجبات الوظيفية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Content Placeholder 7" descr="Sunlit desk">
            <a:extLst>
              <a:ext uri="{FF2B5EF4-FFF2-40B4-BE49-F238E27FC236}">
                <a16:creationId xmlns:a16="http://schemas.microsoft.com/office/drawing/2014/main" id="{2A3E1E73-F03C-4388-841B-348CBECA78D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0249" y="2108964"/>
            <a:ext cx="5110485" cy="470850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BB6B2-ED6A-BB7C-2FF7-FB6590890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43332" y="2108963"/>
            <a:ext cx="6782764" cy="4612511"/>
          </a:xfrm>
        </p:spPr>
        <p:txBody>
          <a:bodyPr/>
          <a:lstStyle/>
          <a:p>
            <a:pPr algn="just" rtl="1">
              <a:lnSpc>
                <a:spcPct val="100000"/>
              </a:lnSpc>
            </a:pPr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تلعب العلاقات العامة دوراً اساسياً في بناء ثقافة تنظيمية قائمة على المعرفة والشفافية، ويظهر تأثيرها في عدد من الجوانب داخل بيئة العمل:</a:t>
            </a:r>
          </a:p>
          <a:p>
            <a:pPr algn="just" rtl="1">
              <a:lnSpc>
                <a:spcPct val="100000"/>
              </a:lnSpc>
            </a:pPr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1-تحسين تدفق المعلومات وزيادة المعرفة : توضيح الانظمة والسياسات واللوائح الوظيفية من خلال نشرات داخلية وورش عمل ..</a:t>
            </a:r>
          </a:p>
          <a:p>
            <a:pPr algn="just" rtl="1">
              <a:lnSpc>
                <a:spcPct val="100000"/>
              </a:lnSpc>
            </a:pPr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تعزيز الشفافية والثقة داخل المؤسسة: من خلال تواصل فعال ومنتظم بين الادارة والموظفين وتقليل الشائعات .</a:t>
            </a:r>
          </a:p>
          <a:p>
            <a:pPr algn="just" rtl="1">
              <a:lnSpc>
                <a:spcPct val="100000"/>
              </a:lnSpc>
            </a:pPr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تقليل النزاعات وسوء الفهم : عندما تكون القواعد واضحة ويتم شرحها بشكل صحيح عبر قنوات العلاقات العامة .</a:t>
            </a:r>
          </a:p>
          <a:p>
            <a:pPr algn="r" rt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D170-AC52-72BE-0CB6-F9F504A3D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466F-9F24-C34E-BBA6-2CB94305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30CECCA-DB43-3EBC-1ED9-4E7CD74EE3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0"/>
            <a:ext cx="4434464" cy="6858000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2E8070-534B-44B5-997A-8BEE5F0F860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36242875"/>
              </p:ext>
            </p:extLst>
          </p:nvPr>
        </p:nvGraphicFramePr>
        <p:xfrm>
          <a:off x="5194301" y="502024"/>
          <a:ext cx="6414994" cy="526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157F0-FCC9-135B-D7C0-66741C626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4301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090ED-AB65-F860-A6D0-5F6E60E17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246B-8AB7-A0C9-C6DD-5D9F49D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D01671E-960B-4DEE-B410-5AF3CE29297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0120099"/>
              </p:ext>
            </p:extLst>
          </p:nvPr>
        </p:nvGraphicFramePr>
        <p:xfrm>
          <a:off x="0" y="0"/>
          <a:ext cx="7343480" cy="67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 descr="Person typing on keyboard">
            <a:extLst>
              <a:ext uri="{FF2B5EF4-FFF2-40B4-BE49-F238E27FC236}">
                <a16:creationId xmlns:a16="http://schemas.microsoft.com/office/drawing/2014/main" id="{8EBE78C9-C236-408A-9167-A7344002FF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/>
          <a:stretch>
            <a:fillRect/>
          </a:stretch>
        </p:blipFill>
        <p:spPr>
          <a:xfrm>
            <a:off x="7424737" y="0"/>
            <a:ext cx="4767263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99439-1EDB-4E13-5595-B32899617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51A59-0D86-B758-5926-53062622A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4522-6C19-41EC-B804-99E4FB2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28600"/>
            <a:ext cx="10293096" cy="1600200"/>
          </a:xfrm>
        </p:spPr>
        <p:txBody>
          <a:bodyPr>
            <a:normAutofit/>
          </a:bodyPr>
          <a:lstStyle/>
          <a:p>
            <a:r>
              <a:rPr lang="ar-IQ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 العلاقات العامة في تعزيز حقوق وواجبات الموظف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444E-7631-4F40-A898-226EA44387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4320" y="2209800"/>
            <a:ext cx="11597640" cy="4146550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نشر المعلومات وتوضيح السياسات : تعمل على ايصال اللوائح الوظيفية والانظمة بشكل دقيق وواضح عبروسائل التواصل الداخلية ، مما يساعد الموظف في فهم حقوقه وواجباته من اجازات وحوافز ، وايضاً واجباته مثل الالتزام بساعات العمل وحسن الاداء.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بناء قنوات اتصال فعالة بين الموظفين والادارة: من خلال انشاء منصات للحوار وفتح باب النقاش ، اذ تساعد العلاقات العامة في ايصال صوت الموظف ومعالجة مشكلاته وتوضيح اجراءات المطالبة بالحقوق او تنفيذ الواجبات.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تعزيز ثقافة الشفافية والعدالة: تشرح العلاقات العامة بوضوح وتتابع تنفيذ الانظمة ، مما يرسخ الثقة بين الادارة والموظفين.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دعم برامج التطوير والتدريب: من خلال تقديم ورش عمل وبرامج لتوعية الموظفين وتعريفهم بالحقوق والواجبات مما يرفع مستوى المهنية ويكسب العاملين القدرة على اتخاذ القرارات 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خلق بيئة عمل قائمة على المسؤولية المشتركة : من خلال حملات التوعية والتواصل المستمر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IQ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7- الحد من النزاعات وتحسين العلاقات الوظيفية: عندما يعرف الموظف ما له وما عليه تقل الخلافات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E5830-90A5-4F0A-AEB6-347075493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CD789-2029-43F0-9529-FCEC9A587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207</TotalTime>
  <Words>636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Baskerville Old Face</vt:lpstr>
      <vt:lpstr>Calibri</vt:lpstr>
      <vt:lpstr>Gill Sans Nova Light</vt:lpstr>
      <vt:lpstr>Custom</vt:lpstr>
      <vt:lpstr>تأثير العلاقات العامة في ثقافة الوعي بالحقوق والواجبات الوظيفية</vt:lpstr>
      <vt:lpstr>مفهوم العلاقات العامة ؟</vt:lpstr>
      <vt:lpstr>اهداف العلاقات العامة؟  1- دعم سياسات الجمهور وتقبل الجمهور لها 2- تنمية التفاهم المشترك والمتبادل بين المؤسسة والجمهور 3- تعزيز ثقة الجمهور بالمؤسسة. 4- تقييم اتجاهات الجمهور والتنبؤ بها والاستجابة لها. 5- العمل كنظام تحذير مبكر يساعد الادارة في اتخاذ القرارات. . </vt:lpstr>
      <vt:lpstr>  وظائف العلاقات العامة؟</vt:lpstr>
      <vt:lpstr>تأثير العلاقات العامة في ثقافة الوعي بالحقوق والواجبات الوظيفية</vt:lpstr>
      <vt:lpstr>PowerPoint Presentation</vt:lpstr>
      <vt:lpstr>PowerPoint Presentation</vt:lpstr>
      <vt:lpstr>دور العلاقات العامة في تعزيز حقوق وواجبات الموظف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تأثير العلاقات العامة في ثقافة الوعي بالحقوق والواجبات الوظيفية</dc:title>
  <dc:creator>HP</dc:creator>
  <cp:lastModifiedBy>HP</cp:lastModifiedBy>
  <cp:revision>4</cp:revision>
  <dcterms:created xsi:type="dcterms:W3CDTF">2025-11-14T13:23:53Z</dcterms:created>
  <dcterms:modified xsi:type="dcterms:W3CDTF">2025-11-19T07:36:46Z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