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5" r:id="rId4"/>
    <p:sldId id="266" r:id="rId5"/>
    <p:sldId id="267" r:id="rId6"/>
    <p:sldId id="268" r:id="rId7"/>
    <p:sldId id="258" r:id="rId8"/>
    <p:sldId id="259" r:id="rId9"/>
    <p:sldId id="260" r:id="rId10"/>
    <p:sldId id="261" r:id="rId11"/>
    <p:sldId id="262" r:id="rId12"/>
    <p:sldId id="263" r:id="rId13"/>
    <p:sldId id="26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123896-D68B-49A8-85AA-48E9E202EC78}"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en-US"/>
        </a:p>
      </dgm:t>
    </dgm:pt>
    <dgm:pt modelId="{1F43D734-71C9-46AF-843F-47D9E31606DD}">
      <dgm:prSet/>
      <dgm:spPr/>
      <dgm:t>
        <a:bodyPr/>
        <a:lstStyle/>
        <a:p>
          <a:r>
            <a:rPr lang="ar-IQ" b="1"/>
            <a:t>سرعة انتشار الشائعات عبر الإنترنت	</a:t>
          </a:r>
          <a:endParaRPr lang="en-US"/>
        </a:p>
      </dgm:t>
    </dgm:pt>
    <dgm:pt modelId="{D771E844-8ADA-47A8-8A7E-114824056AF7}" type="parTrans" cxnId="{638AE062-FB62-4BA7-81DE-D7405AE78DBD}">
      <dgm:prSet/>
      <dgm:spPr/>
      <dgm:t>
        <a:bodyPr/>
        <a:lstStyle/>
        <a:p>
          <a:endParaRPr lang="en-US"/>
        </a:p>
      </dgm:t>
    </dgm:pt>
    <dgm:pt modelId="{D3E4C92B-7B07-40F2-AB95-E08273B17C04}" type="sibTrans" cxnId="{638AE062-FB62-4BA7-81DE-D7405AE78DBD}">
      <dgm:prSet/>
      <dgm:spPr/>
      <dgm:t>
        <a:bodyPr/>
        <a:lstStyle/>
        <a:p>
          <a:endParaRPr lang="en-US"/>
        </a:p>
      </dgm:t>
    </dgm:pt>
    <dgm:pt modelId="{82114030-0738-4577-BB12-F3558BAE3C01}">
      <dgm:prSet/>
      <dgm:spPr/>
      <dgm:t>
        <a:bodyPr/>
        <a:lstStyle/>
        <a:p>
          <a:r>
            <a:rPr lang="ar-IQ" b="1"/>
            <a:t>صعوبة الرقابة الكاملة على المحتوى الرقمي</a:t>
          </a:r>
          <a:endParaRPr lang="en-US"/>
        </a:p>
      </dgm:t>
    </dgm:pt>
    <dgm:pt modelId="{DA76A83A-1D95-4888-B742-0818DFC857EF}" type="parTrans" cxnId="{059F7091-33BA-481D-B702-E0E0CD7532A4}">
      <dgm:prSet/>
      <dgm:spPr/>
      <dgm:t>
        <a:bodyPr/>
        <a:lstStyle/>
        <a:p>
          <a:endParaRPr lang="en-US"/>
        </a:p>
      </dgm:t>
    </dgm:pt>
    <dgm:pt modelId="{23B1195D-9121-4AD9-939B-D0ED24888793}" type="sibTrans" cxnId="{059F7091-33BA-481D-B702-E0E0CD7532A4}">
      <dgm:prSet/>
      <dgm:spPr/>
      <dgm:t>
        <a:bodyPr/>
        <a:lstStyle/>
        <a:p>
          <a:endParaRPr lang="en-US"/>
        </a:p>
      </dgm:t>
    </dgm:pt>
    <dgm:pt modelId="{93E88DA8-B1C3-4CEB-B9DD-B37B3DDCDC6F}">
      <dgm:prSet/>
      <dgm:spPr/>
      <dgm:t>
        <a:bodyPr/>
        <a:lstStyle/>
        <a:p>
          <a:r>
            <a:rPr lang="ar-IQ" b="1"/>
            <a:t>استغلال بعض الجماعات للمنصات لنشر دعايتها	</a:t>
          </a:r>
          <a:endParaRPr lang="en-US"/>
        </a:p>
      </dgm:t>
    </dgm:pt>
    <dgm:pt modelId="{1C8B9E6F-E4CA-42EF-9115-F1621D96117C}" type="parTrans" cxnId="{2FE67BB8-BABB-404E-AB12-0636B52EA280}">
      <dgm:prSet/>
      <dgm:spPr/>
      <dgm:t>
        <a:bodyPr/>
        <a:lstStyle/>
        <a:p>
          <a:endParaRPr lang="en-US"/>
        </a:p>
      </dgm:t>
    </dgm:pt>
    <dgm:pt modelId="{285E13B8-EC77-4735-BC0B-2F946F064B87}" type="sibTrans" cxnId="{2FE67BB8-BABB-404E-AB12-0636B52EA280}">
      <dgm:prSet/>
      <dgm:spPr/>
      <dgm:t>
        <a:bodyPr/>
        <a:lstStyle/>
        <a:p>
          <a:endParaRPr lang="en-US"/>
        </a:p>
      </dgm:t>
    </dgm:pt>
    <dgm:pt modelId="{8A2135D3-3721-4D7D-AEA7-37EDEDE81850}">
      <dgm:prSet/>
      <dgm:spPr/>
      <dgm:t>
        <a:bodyPr/>
        <a:lstStyle/>
        <a:p>
          <a:r>
            <a:rPr lang="ar-IQ" b="1"/>
            <a:t>ضعف الوعي الإعلامي لدى بعض فئات المجتمع</a:t>
          </a:r>
          <a:endParaRPr lang="en-US"/>
        </a:p>
      </dgm:t>
    </dgm:pt>
    <dgm:pt modelId="{EED3E67D-D1D4-4DB1-B930-C4B4F833AEDD}" type="parTrans" cxnId="{05E1EB4F-E41C-4B92-8FE3-4C59E4C7AA86}">
      <dgm:prSet/>
      <dgm:spPr/>
      <dgm:t>
        <a:bodyPr/>
        <a:lstStyle/>
        <a:p>
          <a:endParaRPr lang="en-US"/>
        </a:p>
      </dgm:t>
    </dgm:pt>
    <dgm:pt modelId="{8D9B00AB-76C6-4F15-999C-AF70D3CF2893}" type="sibTrans" cxnId="{05E1EB4F-E41C-4B92-8FE3-4C59E4C7AA86}">
      <dgm:prSet/>
      <dgm:spPr/>
      <dgm:t>
        <a:bodyPr/>
        <a:lstStyle/>
        <a:p>
          <a:endParaRPr lang="en-US"/>
        </a:p>
      </dgm:t>
    </dgm:pt>
    <dgm:pt modelId="{68FBBA0C-EE27-4E1A-A839-447ACD44B370}" type="pres">
      <dgm:prSet presAssocID="{B4123896-D68B-49A8-85AA-48E9E202EC78}" presName="CompostProcess" presStyleCnt="0">
        <dgm:presLayoutVars>
          <dgm:dir/>
          <dgm:resizeHandles val="exact"/>
        </dgm:presLayoutVars>
      </dgm:prSet>
      <dgm:spPr/>
    </dgm:pt>
    <dgm:pt modelId="{8C4595FC-E017-4A6F-9DB4-7AD8DABB9A0B}" type="pres">
      <dgm:prSet presAssocID="{B4123896-D68B-49A8-85AA-48E9E202EC78}" presName="arrow" presStyleLbl="bgShp" presStyleIdx="0" presStyleCnt="1"/>
      <dgm:spPr/>
    </dgm:pt>
    <dgm:pt modelId="{04AFB3F1-AC4B-49D6-85B8-F352558A4395}" type="pres">
      <dgm:prSet presAssocID="{B4123896-D68B-49A8-85AA-48E9E202EC78}" presName="linearProcess" presStyleCnt="0"/>
      <dgm:spPr/>
    </dgm:pt>
    <dgm:pt modelId="{FD0171CD-1232-4C68-A0EB-7514E4D2836E}" type="pres">
      <dgm:prSet presAssocID="{1F43D734-71C9-46AF-843F-47D9E31606DD}" presName="textNode" presStyleLbl="node1" presStyleIdx="0" presStyleCnt="4">
        <dgm:presLayoutVars>
          <dgm:bulletEnabled val="1"/>
        </dgm:presLayoutVars>
      </dgm:prSet>
      <dgm:spPr/>
    </dgm:pt>
    <dgm:pt modelId="{63823725-F3A8-40DD-A789-9B6ED18E64CF}" type="pres">
      <dgm:prSet presAssocID="{D3E4C92B-7B07-40F2-AB95-E08273B17C04}" presName="sibTrans" presStyleCnt="0"/>
      <dgm:spPr/>
    </dgm:pt>
    <dgm:pt modelId="{908BC302-7438-41C1-9B5A-A456811B5DD0}" type="pres">
      <dgm:prSet presAssocID="{82114030-0738-4577-BB12-F3558BAE3C01}" presName="textNode" presStyleLbl="node1" presStyleIdx="1" presStyleCnt="4">
        <dgm:presLayoutVars>
          <dgm:bulletEnabled val="1"/>
        </dgm:presLayoutVars>
      </dgm:prSet>
      <dgm:spPr/>
    </dgm:pt>
    <dgm:pt modelId="{1F16FF37-0FB8-44AF-9C93-93E3DFA86F08}" type="pres">
      <dgm:prSet presAssocID="{23B1195D-9121-4AD9-939B-D0ED24888793}" presName="sibTrans" presStyleCnt="0"/>
      <dgm:spPr/>
    </dgm:pt>
    <dgm:pt modelId="{864BFDD5-2EAC-4FE7-BEC6-54DDE91FDAAE}" type="pres">
      <dgm:prSet presAssocID="{93E88DA8-B1C3-4CEB-B9DD-B37B3DDCDC6F}" presName="textNode" presStyleLbl="node1" presStyleIdx="2" presStyleCnt="4">
        <dgm:presLayoutVars>
          <dgm:bulletEnabled val="1"/>
        </dgm:presLayoutVars>
      </dgm:prSet>
      <dgm:spPr/>
    </dgm:pt>
    <dgm:pt modelId="{7882153E-A3B1-487C-A378-FEDB8C37709F}" type="pres">
      <dgm:prSet presAssocID="{285E13B8-EC77-4735-BC0B-2F946F064B87}" presName="sibTrans" presStyleCnt="0"/>
      <dgm:spPr/>
    </dgm:pt>
    <dgm:pt modelId="{044C0EE7-5643-4032-A948-83CE2212D3BF}" type="pres">
      <dgm:prSet presAssocID="{8A2135D3-3721-4D7D-AEA7-37EDEDE81850}" presName="textNode" presStyleLbl="node1" presStyleIdx="3" presStyleCnt="4">
        <dgm:presLayoutVars>
          <dgm:bulletEnabled val="1"/>
        </dgm:presLayoutVars>
      </dgm:prSet>
      <dgm:spPr/>
    </dgm:pt>
  </dgm:ptLst>
  <dgm:cxnLst>
    <dgm:cxn modelId="{8DF0AE06-1D82-4F59-A8AE-91F94273F95D}" type="presOf" srcId="{8A2135D3-3721-4D7D-AEA7-37EDEDE81850}" destId="{044C0EE7-5643-4032-A948-83CE2212D3BF}" srcOrd="0" destOrd="0" presId="urn:microsoft.com/office/officeart/2005/8/layout/hProcess9"/>
    <dgm:cxn modelId="{2487E90D-5DD2-4E71-9D3A-09F2AB676B12}" type="presOf" srcId="{93E88DA8-B1C3-4CEB-B9DD-B37B3DDCDC6F}" destId="{864BFDD5-2EAC-4FE7-BEC6-54DDE91FDAAE}" srcOrd="0" destOrd="0" presId="urn:microsoft.com/office/officeart/2005/8/layout/hProcess9"/>
    <dgm:cxn modelId="{638AE062-FB62-4BA7-81DE-D7405AE78DBD}" srcId="{B4123896-D68B-49A8-85AA-48E9E202EC78}" destId="{1F43D734-71C9-46AF-843F-47D9E31606DD}" srcOrd="0" destOrd="0" parTransId="{D771E844-8ADA-47A8-8A7E-114824056AF7}" sibTransId="{D3E4C92B-7B07-40F2-AB95-E08273B17C04}"/>
    <dgm:cxn modelId="{05E1EB4F-E41C-4B92-8FE3-4C59E4C7AA86}" srcId="{B4123896-D68B-49A8-85AA-48E9E202EC78}" destId="{8A2135D3-3721-4D7D-AEA7-37EDEDE81850}" srcOrd="3" destOrd="0" parTransId="{EED3E67D-D1D4-4DB1-B930-C4B4F833AEDD}" sibTransId="{8D9B00AB-76C6-4F15-999C-AF70D3CF2893}"/>
    <dgm:cxn modelId="{7CA0517A-85DE-4B59-B0BA-47CD79B3B55B}" type="presOf" srcId="{B4123896-D68B-49A8-85AA-48E9E202EC78}" destId="{68FBBA0C-EE27-4E1A-A839-447ACD44B370}" srcOrd="0" destOrd="0" presId="urn:microsoft.com/office/officeart/2005/8/layout/hProcess9"/>
    <dgm:cxn modelId="{BB3B2C7B-AEAC-4939-B1CF-C5250492DF88}" type="presOf" srcId="{1F43D734-71C9-46AF-843F-47D9E31606DD}" destId="{FD0171CD-1232-4C68-A0EB-7514E4D2836E}" srcOrd="0" destOrd="0" presId="urn:microsoft.com/office/officeart/2005/8/layout/hProcess9"/>
    <dgm:cxn modelId="{059F7091-33BA-481D-B702-E0E0CD7532A4}" srcId="{B4123896-D68B-49A8-85AA-48E9E202EC78}" destId="{82114030-0738-4577-BB12-F3558BAE3C01}" srcOrd="1" destOrd="0" parTransId="{DA76A83A-1D95-4888-B742-0818DFC857EF}" sibTransId="{23B1195D-9121-4AD9-939B-D0ED24888793}"/>
    <dgm:cxn modelId="{2FE67BB8-BABB-404E-AB12-0636B52EA280}" srcId="{B4123896-D68B-49A8-85AA-48E9E202EC78}" destId="{93E88DA8-B1C3-4CEB-B9DD-B37B3DDCDC6F}" srcOrd="2" destOrd="0" parTransId="{1C8B9E6F-E4CA-42EF-9115-F1621D96117C}" sibTransId="{285E13B8-EC77-4735-BC0B-2F946F064B87}"/>
    <dgm:cxn modelId="{6EBA13C3-0EC6-4E21-B2BE-E8CF639B1671}" type="presOf" srcId="{82114030-0738-4577-BB12-F3558BAE3C01}" destId="{908BC302-7438-41C1-9B5A-A456811B5DD0}" srcOrd="0" destOrd="0" presId="urn:microsoft.com/office/officeart/2005/8/layout/hProcess9"/>
    <dgm:cxn modelId="{C7BE5D5C-FFCB-41FE-8FE9-A665797D7023}" type="presParOf" srcId="{68FBBA0C-EE27-4E1A-A839-447ACD44B370}" destId="{8C4595FC-E017-4A6F-9DB4-7AD8DABB9A0B}" srcOrd="0" destOrd="0" presId="urn:microsoft.com/office/officeart/2005/8/layout/hProcess9"/>
    <dgm:cxn modelId="{5E9BB7AA-2C60-4110-84CB-34BB98655B89}" type="presParOf" srcId="{68FBBA0C-EE27-4E1A-A839-447ACD44B370}" destId="{04AFB3F1-AC4B-49D6-85B8-F352558A4395}" srcOrd="1" destOrd="0" presId="urn:microsoft.com/office/officeart/2005/8/layout/hProcess9"/>
    <dgm:cxn modelId="{506ACC4A-E165-4DE6-B288-0E5177F9F1EA}" type="presParOf" srcId="{04AFB3F1-AC4B-49D6-85B8-F352558A4395}" destId="{FD0171CD-1232-4C68-A0EB-7514E4D2836E}" srcOrd="0" destOrd="0" presId="urn:microsoft.com/office/officeart/2005/8/layout/hProcess9"/>
    <dgm:cxn modelId="{997B7AA1-7217-4A48-AF59-A51A89539F90}" type="presParOf" srcId="{04AFB3F1-AC4B-49D6-85B8-F352558A4395}" destId="{63823725-F3A8-40DD-A789-9B6ED18E64CF}" srcOrd="1" destOrd="0" presId="urn:microsoft.com/office/officeart/2005/8/layout/hProcess9"/>
    <dgm:cxn modelId="{D138C7B3-D2F9-4853-8CB5-4AB240EB90D3}" type="presParOf" srcId="{04AFB3F1-AC4B-49D6-85B8-F352558A4395}" destId="{908BC302-7438-41C1-9B5A-A456811B5DD0}" srcOrd="2" destOrd="0" presId="urn:microsoft.com/office/officeart/2005/8/layout/hProcess9"/>
    <dgm:cxn modelId="{6E6F697F-9A0C-451B-B708-5F7BF42B064E}" type="presParOf" srcId="{04AFB3F1-AC4B-49D6-85B8-F352558A4395}" destId="{1F16FF37-0FB8-44AF-9C93-93E3DFA86F08}" srcOrd="3" destOrd="0" presId="urn:microsoft.com/office/officeart/2005/8/layout/hProcess9"/>
    <dgm:cxn modelId="{90DA9562-3A33-4FDF-8481-DEC9810BC1E6}" type="presParOf" srcId="{04AFB3F1-AC4B-49D6-85B8-F352558A4395}" destId="{864BFDD5-2EAC-4FE7-BEC6-54DDE91FDAAE}" srcOrd="4" destOrd="0" presId="urn:microsoft.com/office/officeart/2005/8/layout/hProcess9"/>
    <dgm:cxn modelId="{B2120B50-CCDB-4197-A99E-9F305B26E033}" type="presParOf" srcId="{04AFB3F1-AC4B-49D6-85B8-F352558A4395}" destId="{7882153E-A3B1-487C-A378-FEDB8C37709F}" srcOrd="5" destOrd="0" presId="urn:microsoft.com/office/officeart/2005/8/layout/hProcess9"/>
    <dgm:cxn modelId="{E8A82811-377C-4AD8-9BF6-25534F925248}" type="presParOf" srcId="{04AFB3F1-AC4B-49D6-85B8-F352558A4395}" destId="{044C0EE7-5643-4032-A948-83CE2212D3BF}"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E800097-49D2-46B3-9270-908BBE08354E}" type="doc">
      <dgm:prSet loTypeId="urn:microsoft.com/office/officeart/2005/8/layout/vList2" loCatId="list" qsTypeId="urn:microsoft.com/office/officeart/2005/8/quickstyle/3d3" qsCatId="3D" csTypeId="urn:microsoft.com/office/officeart/2005/8/colors/accent1_2" csCatId="accent1"/>
      <dgm:spPr/>
      <dgm:t>
        <a:bodyPr/>
        <a:lstStyle/>
        <a:p>
          <a:endParaRPr lang="en-US"/>
        </a:p>
      </dgm:t>
    </dgm:pt>
    <dgm:pt modelId="{C26BBA35-CA51-4D67-ABAA-63A39F30A819}">
      <dgm:prSet/>
      <dgm:spPr/>
      <dgm:t>
        <a:bodyPr/>
        <a:lstStyle/>
        <a:p>
          <a:pPr algn="ctr"/>
          <a:r>
            <a:rPr lang="ar-IQ" dirty="0"/>
            <a:t>الالتزام بالمهنية والمصداقية	</a:t>
          </a:r>
          <a:endParaRPr lang="en-US" dirty="0"/>
        </a:p>
      </dgm:t>
    </dgm:pt>
    <dgm:pt modelId="{2451834A-54CD-4CB0-813A-CD4D64492D02}" type="parTrans" cxnId="{E97DEE3C-2435-4616-86DF-7E6B046F5335}">
      <dgm:prSet/>
      <dgm:spPr/>
      <dgm:t>
        <a:bodyPr/>
        <a:lstStyle/>
        <a:p>
          <a:endParaRPr lang="en-US"/>
        </a:p>
      </dgm:t>
    </dgm:pt>
    <dgm:pt modelId="{01B3E30C-921D-486B-99C3-3C8908CF3BD6}" type="sibTrans" cxnId="{E97DEE3C-2435-4616-86DF-7E6B046F5335}">
      <dgm:prSet/>
      <dgm:spPr/>
      <dgm:t>
        <a:bodyPr/>
        <a:lstStyle/>
        <a:p>
          <a:endParaRPr lang="en-US"/>
        </a:p>
      </dgm:t>
    </dgm:pt>
    <dgm:pt modelId="{6973D0B2-04EB-4BCE-9C96-C8B8D00F7610}">
      <dgm:prSet/>
      <dgm:spPr/>
      <dgm:t>
        <a:bodyPr/>
        <a:lstStyle/>
        <a:p>
          <a:pPr algn="ctr"/>
          <a:r>
            <a:rPr lang="ar-IQ" dirty="0"/>
            <a:t>تدريب الإعلاميين على التعامل مع قضايا التطرف	</a:t>
          </a:r>
          <a:endParaRPr lang="en-US" dirty="0"/>
        </a:p>
      </dgm:t>
    </dgm:pt>
    <dgm:pt modelId="{86CCB737-4160-42A3-BDCC-BC81D60E4F72}" type="parTrans" cxnId="{0ADF2A04-3114-46E2-815E-F1D326624649}">
      <dgm:prSet/>
      <dgm:spPr/>
      <dgm:t>
        <a:bodyPr/>
        <a:lstStyle/>
        <a:p>
          <a:endParaRPr lang="en-US"/>
        </a:p>
      </dgm:t>
    </dgm:pt>
    <dgm:pt modelId="{071233D8-0C5A-49B3-81F0-081563E9A0DF}" type="sibTrans" cxnId="{0ADF2A04-3114-46E2-815E-F1D326624649}">
      <dgm:prSet/>
      <dgm:spPr/>
      <dgm:t>
        <a:bodyPr/>
        <a:lstStyle/>
        <a:p>
          <a:endParaRPr lang="en-US"/>
        </a:p>
      </dgm:t>
    </dgm:pt>
    <dgm:pt modelId="{18F1BE8E-4C4E-4681-B3E7-E8D96B89983B}">
      <dgm:prSet/>
      <dgm:spPr/>
      <dgm:t>
        <a:bodyPr/>
        <a:lstStyle/>
        <a:p>
          <a:pPr algn="ctr"/>
          <a:r>
            <a:rPr lang="ar-IQ" dirty="0"/>
            <a:t>تعزيز التربية الإعلامية لدى الطلاب	</a:t>
          </a:r>
          <a:endParaRPr lang="en-US" dirty="0"/>
        </a:p>
      </dgm:t>
    </dgm:pt>
    <dgm:pt modelId="{8B868E32-5BF1-491D-A9E7-2444EB20DCB2}" type="parTrans" cxnId="{25044995-CF2C-4567-9C49-46497E20A98F}">
      <dgm:prSet/>
      <dgm:spPr/>
      <dgm:t>
        <a:bodyPr/>
        <a:lstStyle/>
        <a:p>
          <a:endParaRPr lang="en-US"/>
        </a:p>
      </dgm:t>
    </dgm:pt>
    <dgm:pt modelId="{DCA0300F-8EE1-4E29-881E-725B68198473}" type="sibTrans" cxnId="{25044995-CF2C-4567-9C49-46497E20A98F}">
      <dgm:prSet/>
      <dgm:spPr/>
      <dgm:t>
        <a:bodyPr/>
        <a:lstStyle/>
        <a:p>
          <a:endParaRPr lang="en-US"/>
        </a:p>
      </dgm:t>
    </dgm:pt>
    <dgm:pt modelId="{95ACC4A6-596F-4B4E-9A9F-507504A19CA8}">
      <dgm:prSet/>
      <dgm:spPr/>
      <dgm:t>
        <a:bodyPr/>
        <a:lstStyle/>
        <a:p>
          <a:pPr algn="ctr"/>
          <a:r>
            <a:rPr lang="ar-IQ" dirty="0"/>
            <a:t>التعاون بين المؤسسات الإعلامية والأمنية والتعليمية	</a:t>
          </a:r>
          <a:endParaRPr lang="en-US" dirty="0"/>
        </a:p>
      </dgm:t>
    </dgm:pt>
    <dgm:pt modelId="{D20A3B25-35D2-4770-BA9E-59671E31C52D}" type="parTrans" cxnId="{B981D1A5-BCD1-41DD-BB8D-BC6D22F03554}">
      <dgm:prSet/>
      <dgm:spPr/>
      <dgm:t>
        <a:bodyPr/>
        <a:lstStyle/>
        <a:p>
          <a:endParaRPr lang="en-US"/>
        </a:p>
      </dgm:t>
    </dgm:pt>
    <dgm:pt modelId="{693DB90E-19CD-410C-BA88-98C8CC7F86B1}" type="sibTrans" cxnId="{B981D1A5-BCD1-41DD-BB8D-BC6D22F03554}">
      <dgm:prSet/>
      <dgm:spPr/>
      <dgm:t>
        <a:bodyPr/>
        <a:lstStyle/>
        <a:p>
          <a:endParaRPr lang="en-US"/>
        </a:p>
      </dgm:t>
    </dgm:pt>
    <dgm:pt modelId="{08A87608-9519-4D61-BB32-10254BE2BAD4}">
      <dgm:prSet/>
      <dgm:spPr/>
      <dgm:t>
        <a:bodyPr/>
        <a:lstStyle/>
        <a:p>
          <a:pPr algn="ctr"/>
          <a:r>
            <a:rPr lang="ar-IQ"/>
            <a:t>دعم المحتوى الإيجابي والهادف</a:t>
          </a:r>
          <a:endParaRPr lang="en-US"/>
        </a:p>
      </dgm:t>
    </dgm:pt>
    <dgm:pt modelId="{0A835875-8499-4CF9-84CA-2631037CAEF1}" type="parTrans" cxnId="{961ACD5E-91EC-46F5-A7D2-BE5495EDF61F}">
      <dgm:prSet/>
      <dgm:spPr/>
      <dgm:t>
        <a:bodyPr/>
        <a:lstStyle/>
        <a:p>
          <a:endParaRPr lang="en-US"/>
        </a:p>
      </dgm:t>
    </dgm:pt>
    <dgm:pt modelId="{B7E6582F-89F2-42F7-9168-5111B4B7DCD7}" type="sibTrans" cxnId="{961ACD5E-91EC-46F5-A7D2-BE5495EDF61F}">
      <dgm:prSet/>
      <dgm:spPr/>
      <dgm:t>
        <a:bodyPr/>
        <a:lstStyle/>
        <a:p>
          <a:endParaRPr lang="en-US"/>
        </a:p>
      </dgm:t>
    </dgm:pt>
    <dgm:pt modelId="{69F0344D-2CB9-4990-912C-B5738C412AD4}" type="pres">
      <dgm:prSet presAssocID="{2E800097-49D2-46B3-9270-908BBE08354E}" presName="linear" presStyleCnt="0">
        <dgm:presLayoutVars>
          <dgm:animLvl val="lvl"/>
          <dgm:resizeHandles val="exact"/>
        </dgm:presLayoutVars>
      </dgm:prSet>
      <dgm:spPr/>
    </dgm:pt>
    <dgm:pt modelId="{5E3E472B-D1A0-4DAA-8426-76AECF92A559}" type="pres">
      <dgm:prSet presAssocID="{C26BBA35-CA51-4D67-ABAA-63A39F30A819}" presName="parentText" presStyleLbl="node1" presStyleIdx="0" presStyleCnt="5">
        <dgm:presLayoutVars>
          <dgm:chMax val="0"/>
          <dgm:bulletEnabled val="1"/>
        </dgm:presLayoutVars>
      </dgm:prSet>
      <dgm:spPr/>
    </dgm:pt>
    <dgm:pt modelId="{C222F6FC-2F55-4567-BA5A-892EF58D1812}" type="pres">
      <dgm:prSet presAssocID="{01B3E30C-921D-486B-99C3-3C8908CF3BD6}" presName="spacer" presStyleCnt="0"/>
      <dgm:spPr/>
    </dgm:pt>
    <dgm:pt modelId="{2D01987E-16A1-45BD-A9D0-176BE9B964D7}" type="pres">
      <dgm:prSet presAssocID="{6973D0B2-04EB-4BCE-9C96-C8B8D00F7610}" presName="parentText" presStyleLbl="node1" presStyleIdx="1" presStyleCnt="5">
        <dgm:presLayoutVars>
          <dgm:chMax val="0"/>
          <dgm:bulletEnabled val="1"/>
        </dgm:presLayoutVars>
      </dgm:prSet>
      <dgm:spPr/>
    </dgm:pt>
    <dgm:pt modelId="{86027F2C-6252-4686-AA34-D559F44E7860}" type="pres">
      <dgm:prSet presAssocID="{071233D8-0C5A-49B3-81F0-081563E9A0DF}" presName="spacer" presStyleCnt="0"/>
      <dgm:spPr/>
    </dgm:pt>
    <dgm:pt modelId="{F1C7909E-0E63-4D28-A2AC-74682826F814}" type="pres">
      <dgm:prSet presAssocID="{18F1BE8E-4C4E-4681-B3E7-E8D96B89983B}" presName="parentText" presStyleLbl="node1" presStyleIdx="2" presStyleCnt="5">
        <dgm:presLayoutVars>
          <dgm:chMax val="0"/>
          <dgm:bulletEnabled val="1"/>
        </dgm:presLayoutVars>
      </dgm:prSet>
      <dgm:spPr/>
    </dgm:pt>
    <dgm:pt modelId="{74DADA4D-5C3F-4DE6-8D39-7C9FC831618A}" type="pres">
      <dgm:prSet presAssocID="{DCA0300F-8EE1-4E29-881E-725B68198473}" presName="spacer" presStyleCnt="0"/>
      <dgm:spPr/>
    </dgm:pt>
    <dgm:pt modelId="{2E6BB2D1-59D9-401C-9D41-B39CFAC53BE3}" type="pres">
      <dgm:prSet presAssocID="{95ACC4A6-596F-4B4E-9A9F-507504A19CA8}" presName="parentText" presStyleLbl="node1" presStyleIdx="3" presStyleCnt="5">
        <dgm:presLayoutVars>
          <dgm:chMax val="0"/>
          <dgm:bulletEnabled val="1"/>
        </dgm:presLayoutVars>
      </dgm:prSet>
      <dgm:spPr/>
    </dgm:pt>
    <dgm:pt modelId="{7C7483F0-209A-4624-ADAB-B78750E567B6}" type="pres">
      <dgm:prSet presAssocID="{693DB90E-19CD-410C-BA88-98C8CC7F86B1}" presName="spacer" presStyleCnt="0"/>
      <dgm:spPr/>
    </dgm:pt>
    <dgm:pt modelId="{48FD6447-9674-4D11-8470-FCE2C5FEBBAD}" type="pres">
      <dgm:prSet presAssocID="{08A87608-9519-4D61-BB32-10254BE2BAD4}" presName="parentText" presStyleLbl="node1" presStyleIdx="4" presStyleCnt="5">
        <dgm:presLayoutVars>
          <dgm:chMax val="0"/>
          <dgm:bulletEnabled val="1"/>
        </dgm:presLayoutVars>
      </dgm:prSet>
      <dgm:spPr/>
    </dgm:pt>
  </dgm:ptLst>
  <dgm:cxnLst>
    <dgm:cxn modelId="{0ADF2A04-3114-46E2-815E-F1D326624649}" srcId="{2E800097-49D2-46B3-9270-908BBE08354E}" destId="{6973D0B2-04EB-4BCE-9C96-C8B8D00F7610}" srcOrd="1" destOrd="0" parTransId="{86CCB737-4160-42A3-BDCC-BC81D60E4F72}" sibTransId="{071233D8-0C5A-49B3-81F0-081563E9A0DF}"/>
    <dgm:cxn modelId="{9D1B3B12-BC79-4E96-8180-9FF92B7313E1}" type="presOf" srcId="{18F1BE8E-4C4E-4681-B3E7-E8D96B89983B}" destId="{F1C7909E-0E63-4D28-A2AC-74682826F814}" srcOrd="0" destOrd="0" presId="urn:microsoft.com/office/officeart/2005/8/layout/vList2"/>
    <dgm:cxn modelId="{C4544B2C-B96D-4B49-959E-D19D2E8802FE}" type="presOf" srcId="{95ACC4A6-596F-4B4E-9A9F-507504A19CA8}" destId="{2E6BB2D1-59D9-401C-9D41-B39CFAC53BE3}" srcOrd="0" destOrd="0" presId="urn:microsoft.com/office/officeart/2005/8/layout/vList2"/>
    <dgm:cxn modelId="{3FC10830-7462-403F-A45B-645046DE9B8D}" type="presOf" srcId="{6973D0B2-04EB-4BCE-9C96-C8B8D00F7610}" destId="{2D01987E-16A1-45BD-A9D0-176BE9B964D7}" srcOrd="0" destOrd="0" presId="urn:microsoft.com/office/officeart/2005/8/layout/vList2"/>
    <dgm:cxn modelId="{627AB63A-7930-4CEE-ACB5-DFE444279C16}" type="presOf" srcId="{08A87608-9519-4D61-BB32-10254BE2BAD4}" destId="{48FD6447-9674-4D11-8470-FCE2C5FEBBAD}" srcOrd="0" destOrd="0" presId="urn:microsoft.com/office/officeart/2005/8/layout/vList2"/>
    <dgm:cxn modelId="{E97DEE3C-2435-4616-86DF-7E6B046F5335}" srcId="{2E800097-49D2-46B3-9270-908BBE08354E}" destId="{C26BBA35-CA51-4D67-ABAA-63A39F30A819}" srcOrd="0" destOrd="0" parTransId="{2451834A-54CD-4CB0-813A-CD4D64492D02}" sibTransId="{01B3E30C-921D-486B-99C3-3C8908CF3BD6}"/>
    <dgm:cxn modelId="{961ACD5E-91EC-46F5-A7D2-BE5495EDF61F}" srcId="{2E800097-49D2-46B3-9270-908BBE08354E}" destId="{08A87608-9519-4D61-BB32-10254BE2BAD4}" srcOrd="4" destOrd="0" parTransId="{0A835875-8499-4CF9-84CA-2631037CAEF1}" sibTransId="{B7E6582F-89F2-42F7-9168-5111B4B7DCD7}"/>
    <dgm:cxn modelId="{25044995-CF2C-4567-9C49-46497E20A98F}" srcId="{2E800097-49D2-46B3-9270-908BBE08354E}" destId="{18F1BE8E-4C4E-4681-B3E7-E8D96B89983B}" srcOrd="2" destOrd="0" parTransId="{8B868E32-5BF1-491D-A9E7-2444EB20DCB2}" sibTransId="{DCA0300F-8EE1-4E29-881E-725B68198473}"/>
    <dgm:cxn modelId="{B981D1A5-BCD1-41DD-BB8D-BC6D22F03554}" srcId="{2E800097-49D2-46B3-9270-908BBE08354E}" destId="{95ACC4A6-596F-4B4E-9A9F-507504A19CA8}" srcOrd="3" destOrd="0" parTransId="{D20A3B25-35D2-4770-BA9E-59671E31C52D}" sibTransId="{693DB90E-19CD-410C-BA88-98C8CC7F86B1}"/>
    <dgm:cxn modelId="{879AA8D7-5BB4-41DE-8581-BBF0B60861D9}" type="presOf" srcId="{C26BBA35-CA51-4D67-ABAA-63A39F30A819}" destId="{5E3E472B-D1A0-4DAA-8426-76AECF92A559}" srcOrd="0" destOrd="0" presId="urn:microsoft.com/office/officeart/2005/8/layout/vList2"/>
    <dgm:cxn modelId="{79B584FD-AFCF-4E74-AFB3-7A67D7DA2B7B}" type="presOf" srcId="{2E800097-49D2-46B3-9270-908BBE08354E}" destId="{69F0344D-2CB9-4990-912C-B5738C412AD4}" srcOrd="0" destOrd="0" presId="urn:microsoft.com/office/officeart/2005/8/layout/vList2"/>
    <dgm:cxn modelId="{7007729D-4DF1-471F-A4CD-8B508714B8C3}" type="presParOf" srcId="{69F0344D-2CB9-4990-912C-B5738C412AD4}" destId="{5E3E472B-D1A0-4DAA-8426-76AECF92A559}" srcOrd="0" destOrd="0" presId="urn:microsoft.com/office/officeart/2005/8/layout/vList2"/>
    <dgm:cxn modelId="{2D37A2F1-F9B7-48FB-A251-4E3EA4F4DFBF}" type="presParOf" srcId="{69F0344D-2CB9-4990-912C-B5738C412AD4}" destId="{C222F6FC-2F55-4567-BA5A-892EF58D1812}" srcOrd="1" destOrd="0" presId="urn:microsoft.com/office/officeart/2005/8/layout/vList2"/>
    <dgm:cxn modelId="{60FCDD27-F02D-46F7-BF83-D958E5966C49}" type="presParOf" srcId="{69F0344D-2CB9-4990-912C-B5738C412AD4}" destId="{2D01987E-16A1-45BD-A9D0-176BE9B964D7}" srcOrd="2" destOrd="0" presId="urn:microsoft.com/office/officeart/2005/8/layout/vList2"/>
    <dgm:cxn modelId="{60C74B6C-3BDB-4C56-ACA1-6E665EB25F43}" type="presParOf" srcId="{69F0344D-2CB9-4990-912C-B5738C412AD4}" destId="{86027F2C-6252-4686-AA34-D559F44E7860}" srcOrd="3" destOrd="0" presId="urn:microsoft.com/office/officeart/2005/8/layout/vList2"/>
    <dgm:cxn modelId="{B27A1DD0-F17F-43A7-8A4E-934E71597320}" type="presParOf" srcId="{69F0344D-2CB9-4990-912C-B5738C412AD4}" destId="{F1C7909E-0E63-4D28-A2AC-74682826F814}" srcOrd="4" destOrd="0" presId="urn:microsoft.com/office/officeart/2005/8/layout/vList2"/>
    <dgm:cxn modelId="{4091B773-0887-45F4-AD39-7527CB404C86}" type="presParOf" srcId="{69F0344D-2CB9-4990-912C-B5738C412AD4}" destId="{74DADA4D-5C3F-4DE6-8D39-7C9FC831618A}" srcOrd="5" destOrd="0" presId="urn:microsoft.com/office/officeart/2005/8/layout/vList2"/>
    <dgm:cxn modelId="{73F7151A-902F-4532-BE47-09C89759A708}" type="presParOf" srcId="{69F0344D-2CB9-4990-912C-B5738C412AD4}" destId="{2E6BB2D1-59D9-401C-9D41-B39CFAC53BE3}" srcOrd="6" destOrd="0" presId="urn:microsoft.com/office/officeart/2005/8/layout/vList2"/>
    <dgm:cxn modelId="{37FA31B8-9946-4BEB-9434-96AED4EF2076}" type="presParOf" srcId="{69F0344D-2CB9-4990-912C-B5738C412AD4}" destId="{7C7483F0-209A-4624-ADAB-B78750E567B6}" srcOrd="7" destOrd="0" presId="urn:microsoft.com/office/officeart/2005/8/layout/vList2"/>
    <dgm:cxn modelId="{25AA4C58-A09B-43FD-B3D3-846DCE50D766}" type="presParOf" srcId="{69F0344D-2CB9-4990-912C-B5738C412AD4}" destId="{48FD6447-9674-4D11-8470-FCE2C5FEBBAD}"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4595FC-E017-4A6F-9DB4-7AD8DABB9A0B}">
      <dsp:nvSpPr>
        <dsp:cNvPr id="0" name=""/>
        <dsp:cNvSpPr/>
      </dsp:nvSpPr>
      <dsp:spPr>
        <a:xfrm>
          <a:off x="802117" y="0"/>
          <a:ext cx="9090659" cy="4035444"/>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0171CD-1232-4C68-A0EB-7514E4D2836E}">
      <dsp:nvSpPr>
        <dsp:cNvPr id="0" name=""/>
        <dsp:cNvSpPr/>
      </dsp:nvSpPr>
      <dsp:spPr>
        <a:xfrm>
          <a:off x="5352" y="1210633"/>
          <a:ext cx="2574503" cy="161417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ar-IQ" sz="2500" b="1" kern="1200"/>
            <a:t>سرعة انتشار الشائعات عبر الإنترنت	</a:t>
          </a:r>
          <a:endParaRPr lang="en-US" sz="2500" kern="1200"/>
        </a:p>
      </dsp:txBody>
      <dsp:txXfrm>
        <a:off x="84150" y="1289431"/>
        <a:ext cx="2416907" cy="1456581"/>
      </dsp:txXfrm>
    </dsp:sp>
    <dsp:sp modelId="{908BC302-7438-41C1-9B5A-A456811B5DD0}">
      <dsp:nvSpPr>
        <dsp:cNvPr id="0" name=""/>
        <dsp:cNvSpPr/>
      </dsp:nvSpPr>
      <dsp:spPr>
        <a:xfrm>
          <a:off x="2708581" y="1210633"/>
          <a:ext cx="2574503" cy="161417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ar-IQ" sz="2500" b="1" kern="1200"/>
            <a:t>صعوبة الرقابة الكاملة على المحتوى الرقمي</a:t>
          </a:r>
          <a:endParaRPr lang="en-US" sz="2500" kern="1200"/>
        </a:p>
      </dsp:txBody>
      <dsp:txXfrm>
        <a:off x="2787379" y="1289431"/>
        <a:ext cx="2416907" cy="1456581"/>
      </dsp:txXfrm>
    </dsp:sp>
    <dsp:sp modelId="{864BFDD5-2EAC-4FE7-BEC6-54DDE91FDAAE}">
      <dsp:nvSpPr>
        <dsp:cNvPr id="0" name=""/>
        <dsp:cNvSpPr/>
      </dsp:nvSpPr>
      <dsp:spPr>
        <a:xfrm>
          <a:off x="5411809" y="1210633"/>
          <a:ext cx="2574503" cy="161417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ar-IQ" sz="2500" b="1" kern="1200"/>
            <a:t>استغلال بعض الجماعات للمنصات لنشر دعايتها	</a:t>
          </a:r>
          <a:endParaRPr lang="en-US" sz="2500" kern="1200"/>
        </a:p>
      </dsp:txBody>
      <dsp:txXfrm>
        <a:off x="5490607" y="1289431"/>
        <a:ext cx="2416907" cy="1456581"/>
      </dsp:txXfrm>
    </dsp:sp>
    <dsp:sp modelId="{044C0EE7-5643-4032-A948-83CE2212D3BF}">
      <dsp:nvSpPr>
        <dsp:cNvPr id="0" name=""/>
        <dsp:cNvSpPr/>
      </dsp:nvSpPr>
      <dsp:spPr>
        <a:xfrm>
          <a:off x="8115038" y="1210633"/>
          <a:ext cx="2574503" cy="161417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ar-IQ" sz="2500" b="1" kern="1200"/>
            <a:t>ضعف الوعي الإعلامي لدى بعض فئات المجتمع</a:t>
          </a:r>
          <a:endParaRPr lang="en-US" sz="2500" kern="1200"/>
        </a:p>
      </dsp:txBody>
      <dsp:txXfrm>
        <a:off x="8193836" y="1289431"/>
        <a:ext cx="2416907" cy="14565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3E472B-D1A0-4DAA-8426-76AECF92A559}">
      <dsp:nvSpPr>
        <dsp:cNvPr id="0" name=""/>
        <dsp:cNvSpPr/>
      </dsp:nvSpPr>
      <dsp:spPr>
        <a:xfrm>
          <a:off x="0" y="1745"/>
          <a:ext cx="11036255" cy="702000"/>
        </a:xfrm>
        <a:prstGeom prst="roundRect">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IQ" sz="3000" kern="1200" dirty="0"/>
            <a:t>الالتزام بالمهنية والمصداقية	</a:t>
          </a:r>
          <a:endParaRPr lang="en-US" sz="3000" kern="1200" dirty="0"/>
        </a:p>
      </dsp:txBody>
      <dsp:txXfrm>
        <a:off x="34269" y="36014"/>
        <a:ext cx="10967717" cy="633462"/>
      </dsp:txXfrm>
    </dsp:sp>
    <dsp:sp modelId="{2D01987E-16A1-45BD-A9D0-176BE9B964D7}">
      <dsp:nvSpPr>
        <dsp:cNvPr id="0" name=""/>
        <dsp:cNvSpPr/>
      </dsp:nvSpPr>
      <dsp:spPr>
        <a:xfrm>
          <a:off x="0" y="790145"/>
          <a:ext cx="11036255" cy="702000"/>
        </a:xfrm>
        <a:prstGeom prst="roundRect">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IQ" sz="3000" kern="1200" dirty="0"/>
            <a:t>تدريب الإعلاميين على التعامل مع قضايا التطرف	</a:t>
          </a:r>
          <a:endParaRPr lang="en-US" sz="3000" kern="1200" dirty="0"/>
        </a:p>
      </dsp:txBody>
      <dsp:txXfrm>
        <a:off x="34269" y="824414"/>
        <a:ext cx="10967717" cy="633462"/>
      </dsp:txXfrm>
    </dsp:sp>
    <dsp:sp modelId="{F1C7909E-0E63-4D28-A2AC-74682826F814}">
      <dsp:nvSpPr>
        <dsp:cNvPr id="0" name=""/>
        <dsp:cNvSpPr/>
      </dsp:nvSpPr>
      <dsp:spPr>
        <a:xfrm>
          <a:off x="0" y="1578545"/>
          <a:ext cx="11036255" cy="702000"/>
        </a:xfrm>
        <a:prstGeom prst="roundRect">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IQ" sz="3000" kern="1200" dirty="0"/>
            <a:t>تعزيز التربية الإعلامية لدى الطلاب	</a:t>
          </a:r>
          <a:endParaRPr lang="en-US" sz="3000" kern="1200" dirty="0"/>
        </a:p>
      </dsp:txBody>
      <dsp:txXfrm>
        <a:off x="34269" y="1612814"/>
        <a:ext cx="10967717" cy="633462"/>
      </dsp:txXfrm>
    </dsp:sp>
    <dsp:sp modelId="{2E6BB2D1-59D9-401C-9D41-B39CFAC53BE3}">
      <dsp:nvSpPr>
        <dsp:cNvPr id="0" name=""/>
        <dsp:cNvSpPr/>
      </dsp:nvSpPr>
      <dsp:spPr>
        <a:xfrm>
          <a:off x="0" y="2366946"/>
          <a:ext cx="11036255" cy="702000"/>
        </a:xfrm>
        <a:prstGeom prst="roundRect">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IQ" sz="3000" kern="1200" dirty="0"/>
            <a:t>التعاون بين المؤسسات الإعلامية والأمنية والتعليمية	</a:t>
          </a:r>
          <a:endParaRPr lang="en-US" sz="3000" kern="1200" dirty="0"/>
        </a:p>
      </dsp:txBody>
      <dsp:txXfrm>
        <a:off x="34269" y="2401215"/>
        <a:ext cx="10967717" cy="633462"/>
      </dsp:txXfrm>
    </dsp:sp>
    <dsp:sp modelId="{48FD6447-9674-4D11-8470-FCE2C5FEBBAD}">
      <dsp:nvSpPr>
        <dsp:cNvPr id="0" name=""/>
        <dsp:cNvSpPr/>
      </dsp:nvSpPr>
      <dsp:spPr>
        <a:xfrm>
          <a:off x="0" y="3155346"/>
          <a:ext cx="11036255" cy="702000"/>
        </a:xfrm>
        <a:prstGeom prst="roundRect">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IQ" sz="3000" kern="1200"/>
            <a:t>دعم المحتوى الإيجابي والهادف</a:t>
          </a:r>
          <a:endParaRPr lang="en-US" sz="3000" kern="1200"/>
        </a:p>
      </dsp:txBody>
      <dsp:txXfrm>
        <a:off x="34269" y="3189615"/>
        <a:ext cx="10967717" cy="63346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2/17/2026</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2/17/2026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2/17/2026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2/17/2026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2/17/2026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2/17/2026</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2/17/2026</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B3FAB-EF91-4583-8444-B217AD9533F7}"/>
              </a:ext>
            </a:extLst>
          </p:cNvPr>
          <p:cNvSpPr>
            <a:spLocks noGrp="1"/>
          </p:cNvSpPr>
          <p:nvPr>
            <p:ph type="ctrTitle"/>
          </p:nvPr>
        </p:nvSpPr>
        <p:spPr>
          <a:xfrm>
            <a:off x="286871" y="802298"/>
            <a:ext cx="11654117" cy="2541431"/>
          </a:xfrm>
        </p:spPr>
        <p:txBody>
          <a:bodyPr>
            <a:normAutofit/>
          </a:bodyPr>
          <a:lstStyle/>
          <a:p>
            <a:pPr algn="ctr"/>
            <a:r>
              <a:rPr lang="ar-IQ" sz="7200" b="1" dirty="0">
                <a:latin typeface="Arabic Typesetting" panose="03020402040406030203" pitchFamily="66" charset="-78"/>
                <a:cs typeface="Arabic Typesetting" panose="03020402040406030203" pitchFamily="66" charset="-78"/>
              </a:rPr>
              <a:t>دور وسائل الإعلام في مكافحة التطرف العنيف</a:t>
            </a:r>
            <a:endParaRPr lang="en-US" sz="7200" b="1" dirty="0">
              <a:latin typeface="Arabic Typesetting" panose="03020402040406030203" pitchFamily="66" charset="-78"/>
              <a:cs typeface="Arabic Typesetting" panose="03020402040406030203" pitchFamily="66" charset="-78"/>
            </a:endParaRPr>
          </a:p>
        </p:txBody>
      </p:sp>
      <p:sp>
        <p:nvSpPr>
          <p:cNvPr id="3" name="Subtitle 2">
            <a:extLst>
              <a:ext uri="{FF2B5EF4-FFF2-40B4-BE49-F238E27FC236}">
                <a16:creationId xmlns:a16="http://schemas.microsoft.com/office/drawing/2014/main" id="{0038A08E-D593-4E0A-B051-BEDD4CDDAF49}"/>
              </a:ext>
            </a:extLst>
          </p:cNvPr>
          <p:cNvSpPr>
            <a:spLocks noGrp="1"/>
          </p:cNvSpPr>
          <p:nvPr>
            <p:ph type="subTitle" idx="1"/>
          </p:nvPr>
        </p:nvSpPr>
        <p:spPr>
          <a:xfrm>
            <a:off x="1999130" y="3531204"/>
            <a:ext cx="8525436" cy="977621"/>
          </a:xfrm>
        </p:spPr>
        <p:txBody>
          <a:bodyPr>
            <a:normAutofit fontScale="92500" lnSpcReduction="10000"/>
          </a:bodyPr>
          <a:lstStyle/>
          <a:p>
            <a:pPr algn="ctr"/>
            <a:r>
              <a:rPr lang="ar-IQ" sz="4800" b="1" dirty="0">
                <a:latin typeface="Arabic Typesetting" panose="03020402040406030203" pitchFamily="66" charset="-78"/>
                <a:cs typeface="Arabic Typesetting" panose="03020402040406030203" pitchFamily="66" charset="-78"/>
              </a:rPr>
              <a:t>م.م سجى كنعان عزت</a:t>
            </a:r>
            <a:endParaRPr lang="en-US" sz="4800" b="1"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075498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917C7-4394-41D9-A8B8-EDBF2841B772}"/>
              </a:ext>
            </a:extLst>
          </p:cNvPr>
          <p:cNvSpPr>
            <a:spLocks noGrp="1"/>
          </p:cNvSpPr>
          <p:nvPr>
            <p:ph type="title"/>
          </p:nvPr>
        </p:nvSpPr>
        <p:spPr>
          <a:xfrm>
            <a:off x="896471" y="349624"/>
            <a:ext cx="10158383" cy="1504130"/>
          </a:xfrm>
        </p:spPr>
        <p:txBody>
          <a:bodyPr>
            <a:normAutofit/>
          </a:bodyPr>
          <a:lstStyle/>
          <a:p>
            <a:pPr algn="ctr" rtl="1"/>
            <a:r>
              <a:rPr lang="ar-IQ" sz="4000" b="1" dirty="0"/>
              <a:t>متطلبات تعزيز دور الإعلام</a:t>
            </a:r>
            <a:endParaRPr lang="en-US" sz="4000" b="1" dirty="0"/>
          </a:p>
        </p:txBody>
      </p:sp>
      <p:graphicFrame>
        <p:nvGraphicFramePr>
          <p:cNvPr id="4" name="Content Placeholder 3">
            <a:extLst>
              <a:ext uri="{FF2B5EF4-FFF2-40B4-BE49-F238E27FC236}">
                <a16:creationId xmlns:a16="http://schemas.microsoft.com/office/drawing/2014/main" id="{E945B58A-AB50-4682-83BD-F462DB197B34}"/>
              </a:ext>
            </a:extLst>
          </p:cNvPr>
          <p:cNvGraphicFramePr>
            <a:graphicFrameLocks noGrp="1"/>
          </p:cNvGraphicFramePr>
          <p:nvPr>
            <p:ph idx="1"/>
            <p:extLst>
              <p:ext uri="{D42A27DB-BD31-4B8C-83A1-F6EECF244321}">
                <p14:modId xmlns:p14="http://schemas.microsoft.com/office/powerpoint/2010/main" val="2060485006"/>
              </p:ext>
            </p:extLst>
          </p:nvPr>
        </p:nvGraphicFramePr>
        <p:xfrm>
          <a:off x="599932" y="2075543"/>
          <a:ext cx="11036256" cy="38590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254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1CAEB-C66C-40CB-9F3A-3C739CCB76A9}"/>
              </a:ext>
            </a:extLst>
          </p:cNvPr>
          <p:cNvSpPr>
            <a:spLocks noGrp="1"/>
          </p:cNvSpPr>
          <p:nvPr>
            <p:ph type="title"/>
          </p:nvPr>
        </p:nvSpPr>
        <p:spPr>
          <a:xfrm>
            <a:off x="1451579" y="430307"/>
            <a:ext cx="9603275" cy="1423448"/>
          </a:xfrm>
        </p:spPr>
        <p:txBody>
          <a:bodyPr/>
          <a:lstStyle/>
          <a:p>
            <a:pPr algn="ctr"/>
            <a:r>
              <a:rPr lang="ar-IQ" b="1" dirty="0"/>
              <a:t>دور الشباب في الإعلام المضاد للتطرف</a:t>
            </a:r>
            <a:endParaRPr lang="en-US" b="1" dirty="0"/>
          </a:p>
        </p:txBody>
      </p:sp>
      <p:sp>
        <p:nvSpPr>
          <p:cNvPr id="3" name="Content Placeholder 2">
            <a:extLst>
              <a:ext uri="{FF2B5EF4-FFF2-40B4-BE49-F238E27FC236}">
                <a16:creationId xmlns:a16="http://schemas.microsoft.com/office/drawing/2014/main" id="{2DEE6F28-D6E9-41AA-A323-B815387962B5}"/>
              </a:ext>
            </a:extLst>
          </p:cNvPr>
          <p:cNvSpPr>
            <a:spLocks noGrp="1"/>
          </p:cNvSpPr>
          <p:nvPr>
            <p:ph idx="1"/>
          </p:nvPr>
        </p:nvSpPr>
        <p:spPr>
          <a:xfrm>
            <a:off x="762000" y="2015732"/>
            <a:ext cx="10542493" cy="3990621"/>
          </a:xfrm>
        </p:spPr>
        <p:txBody>
          <a:bodyPr>
            <a:normAutofit/>
          </a:bodyPr>
          <a:lstStyle/>
          <a:p>
            <a:pPr marL="0" indent="0" algn="r" rtl="1">
              <a:buNone/>
            </a:pPr>
            <a:r>
              <a:rPr lang="ar-IQ" sz="2400" b="1" dirty="0"/>
              <a:t>الشباب ليسوا فقط متلقين، بل يمكنهم أن يكونوا:	</a:t>
            </a:r>
          </a:p>
          <a:p>
            <a:pPr marL="457200" indent="-457200" algn="r" rtl="1">
              <a:buFont typeface="+mj-lt"/>
              <a:buAutoNum type="arabicPeriod"/>
            </a:pPr>
            <a:r>
              <a:rPr lang="ar-IQ" sz="2400" b="1" dirty="0"/>
              <a:t>صناع محتوى إيجابي</a:t>
            </a:r>
          </a:p>
          <a:p>
            <a:pPr marL="457200" indent="-457200" algn="r" rtl="1">
              <a:buFont typeface="+mj-lt"/>
              <a:buAutoNum type="arabicPeriod"/>
            </a:pPr>
            <a:r>
              <a:rPr lang="ar-IQ" sz="2400" b="1" dirty="0"/>
              <a:t>مؤثرين ينشرون الاعتدال	</a:t>
            </a:r>
          </a:p>
          <a:p>
            <a:pPr marL="457200" indent="-457200" algn="r" rtl="1">
              <a:buFont typeface="+mj-lt"/>
              <a:buAutoNum type="arabicPeriod"/>
            </a:pPr>
            <a:r>
              <a:rPr lang="ar-IQ" sz="2400" b="1" dirty="0"/>
              <a:t>مشاركين في حملات توعوية رقمية</a:t>
            </a:r>
            <a:endParaRPr lang="en-US" sz="2400" b="1" dirty="0"/>
          </a:p>
        </p:txBody>
      </p:sp>
    </p:spTree>
    <p:extLst>
      <p:ext uri="{BB962C8B-B14F-4D97-AF65-F5344CB8AC3E}">
        <p14:creationId xmlns:p14="http://schemas.microsoft.com/office/powerpoint/2010/main" val="2129551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DC0F6-4FAD-4886-AEE9-FEA4C8893633}"/>
              </a:ext>
            </a:extLst>
          </p:cNvPr>
          <p:cNvSpPr>
            <a:spLocks noGrp="1"/>
          </p:cNvSpPr>
          <p:nvPr>
            <p:ph type="title"/>
          </p:nvPr>
        </p:nvSpPr>
        <p:spPr>
          <a:xfrm>
            <a:off x="1451579" y="376519"/>
            <a:ext cx="9603275" cy="1477236"/>
          </a:xfrm>
        </p:spPr>
        <p:txBody>
          <a:bodyPr>
            <a:normAutofit/>
          </a:bodyPr>
          <a:lstStyle/>
          <a:p>
            <a:pPr algn="r" rtl="1"/>
            <a:r>
              <a:rPr lang="ar-IQ" sz="3600" b="1" dirty="0"/>
              <a:t>الخلاصة:</a:t>
            </a:r>
            <a:endParaRPr lang="en-US" sz="3600" b="1" dirty="0"/>
          </a:p>
        </p:txBody>
      </p:sp>
      <p:sp>
        <p:nvSpPr>
          <p:cNvPr id="3" name="Content Placeholder 2">
            <a:extLst>
              <a:ext uri="{FF2B5EF4-FFF2-40B4-BE49-F238E27FC236}">
                <a16:creationId xmlns:a16="http://schemas.microsoft.com/office/drawing/2014/main" id="{2EB13E02-DC69-4D27-8685-8A95E0545EDD}"/>
              </a:ext>
            </a:extLst>
          </p:cNvPr>
          <p:cNvSpPr>
            <a:spLocks noGrp="1"/>
          </p:cNvSpPr>
          <p:nvPr>
            <p:ph idx="1"/>
          </p:nvPr>
        </p:nvSpPr>
        <p:spPr>
          <a:xfrm>
            <a:off x="833719" y="2015732"/>
            <a:ext cx="10461810" cy="3883044"/>
          </a:xfrm>
        </p:spPr>
        <p:txBody>
          <a:bodyPr>
            <a:normAutofit/>
          </a:bodyPr>
          <a:lstStyle/>
          <a:p>
            <a:pPr algn="r" rtl="1"/>
            <a:r>
              <a:rPr lang="ar-IQ" sz="2800" b="1" dirty="0"/>
              <a:t>في الختام، تُعد وسائل الإعلام سلاحًا ذا حدين؛ فقد تُستخدم لنشر الفكر المتطرف، أو لمواجهته وبناء وعي مجتمعي سليم. ومن هنا تبرز مسؤولية الإعلام في نشر الحقائق، وتعزيز قيم التسامح، وتحصين المجتمع فكريًا، خاصة فئة الشباب.فمكافحة التطرف العنيف ليست مسؤولية جهة واحدة، بل هي مسؤولية مشتركة بين الإعلام، والأسرة، والمدرسة، والمؤسسات الدينية، والمجتمع بأكمله.</a:t>
            </a:r>
            <a:endParaRPr lang="en-US" sz="2800" b="1" dirty="0"/>
          </a:p>
        </p:txBody>
      </p:sp>
    </p:spTree>
    <p:extLst>
      <p:ext uri="{BB962C8B-B14F-4D97-AF65-F5344CB8AC3E}">
        <p14:creationId xmlns:p14="http://schemas.microsoft.com/office/powerpoint/2010/main" val="1650664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a:extLst>
              <a:ext uri="{FF2B5EF4-FFF2-40B4-BE49-F238E27FC236}">
                <a16:creationId xmlns:a16="http://schemas.microsoft.com/office/drawing/2014/main" id="{D294E3A5-7715-4690-B593-D57854E680E3}"/>
              </a:ext>
            </a:extLst>
          </p:cNvPr>
          <p:cNvPicPr>
            <a:picLocks noGrp="1" noChangeAspect="1"/>
          </p:cNvPicPr>
          <p:nvPr>
            <p:ph idx="1"/>
          </p:nvPr>
        </p:nvPicPr>
        <p:blipFill>
          <a:blip r:embed="rId2"/>
          <a:stretch>
            <a:fillRect/>
          </a:stretch>
        </p:blipFill>
        <p:spPr>
          <a:xfrm>
            <a:off x="2626659" y="1864659"/>
            <a:ext cx="7153835" cy="4258235"/>
          </a:xfrm>
        </p:spPr>
      </p:pic>
    </p:spTree>
    <p:extLst>
      <p:ext uri="{BB962C8B-B14F-4D97-AF65-F5344CB8AC3E}">
        <p14:creationId xmlns:p14="http://schemas.microsoft.com/office/powerpoint/2010/main" val="2092949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848E8-CC8B-4FB6-8BA5-22C8B9930E3E}"/>
              </a:ext>
            </a:extLst>
          </p:cNvPr>
          <p:cNvSpPr>
            <a:spLocks noGrp="1"/>
          </p:cNvSpPr>
          <p:nvPr>
            <p:ph type="title"/>
          </p:nvPr>
        </p:nvSpPr>
        <p:spPr/>
        <p:txBody>
          <a:bodyPr/>
          <a:lstStyle/>
          <a:p>
            <a:pPr algn="r"/>
            <a:r>
              <a:rPr lang="ar-IQ" dirty="0"/>
              <a:t>المقدمة:</a:t>
            </a:r>
            <a:endParaRPr lang="en-US" dirty="0"/>
          </a:p>
        </p:txBody>
      </p:sp>
      <p:sp>
        <p:nvSpPr>
          <p:cNvPr id="3" name="Content Placeholder 2">
            <a:extLst>
              <a:ext uri="{FF2B5EF4-FFF2-40B4-BE49-F238E27FC236}">
                <a16:creationId xmlns:a16="http://schemas.microsoft.com/office/drawing/2014/main" id="{438FD689-82F7-4777-8ACB-5000DE41EBA9}"/>
              </a:ext>
            </a:extLst>
          </p:cNvPr>
          <p:cNvSpPr>
            <a:spLocks noGrp="1"/>
          </p:cNvSpPr>
          <p:nvPr>
            <p:ph idx="1"/>
          </p:nvPr>
        </p:nvSpPr>
        <p:spPr>
          <a:xfrm>
            <a:off x="528918" y="1972235"/>
            <a:ext cx="10954869" cy="3809999"/>
          </a:xfrm>
        </p:spPr>
        <p:txBody>
          <a:bodyPr/>
          <a:lstStyle/>
          <a:p>
            <a:pPr algn="r" rtl="1"/>
            <a:r>
              <a:rPr lang="ar-IQ" sz="2400" b="1" dirty="0">
                <a:cs typeface="+mj-cs"/>
              </a:rPr>
              <a:t>يُعدّ التطرف العنيف من أخطر الظواهر التي تهدد أمن المجتمعات واستقرارها، لما يحمله من أفكار متشددة قد تؤدي إلى العنف والإرهاب. ومع التطور التكنولوجي الهائل، أصبحت وسائل الإعلام – التقليدية والرقمية – أحد أهم الأدوات المؤثرة في تشكيل الوعي العام، مما يجعلها عنصرًا محوريًا في مكافحة التطرف العنيف والحد من انتشاره.</a:t>
            </a:r>
          </a:p>
          <a:p>
            <a:pPr algn="r" rtl="1"/>
            <a:r>
              <a:rPr lang="ar-IQ" sz="2400" b="1" dirty="0">
                <a:cs typeface="+mj-cs"/>
              </a:rPr>
              <a:t>أولاً: مفهوم التطرف العنيف: التطرف العنيف هو تبني أفكار متشددة، ورفض الآخر، واستخدام العنف أو الدعوة إليه لتحقيق أهداف فكرية أو دينية أو سياسية. وغالبًا ما يبدأ التطرف بفكرة، ثم يتحول إلى سلوك إذا لم تتم معالجته مبكرًا</a:t>
            </a:r>
          </a:p>
          <a:p>
            <a:pPr algn="r" rtl="1"/>
            <a:endParaRPr lang="en-US" b="1" dirty="0">
              <a:cs typeface="+mj-cs"/>
            </a:endParaRPr>
          </a:p>
        </p:txBody>
      </p:sp>
    </p:spTree>
    <p:extLst>
      <p:ext uri="{BB962C8B-B14F-4D97-AF65-F5344CB8AC3E}">
        <p14:creationId xmlns:p14="http://schemas.microsoft.com/office/powerpoint/2010/main" val="2031587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1B575-7938-429A-A660-E83268E09AB3}"/>
              </a:ext>
            </a:extLst>
          </p:cNvPr>
          <p:cNvSpPr>
            <a:spLocks noGrp="1"/>
          </p:cNvSpPr>
          <p:nvPr>
            <p:ph type="title"/>
          </p:nvPr>
        </p:nvSpPr>
        <p:spPr>
          <a:xfrm>
            <a:off x="1451579" y="394447"/>
            <a:ext cx="9603275" cy="1459307"/>
          </a:xfrm>
        </p:spPr>
        <p:txBody>
          <a:bodyPr/>
          <a:lstStyle/>
          <a:p>
            <a:pPr algn="ctr"/>
            <a:r>
              <a:rPr lang="ar-IQ" b="1" dirty="0"/>
              <a:t>مظاهر التطرف العنيف</a:t>
            </a:r>
            <a:endParaRPr lang="en-US" b="1" dirty="0"/>
          </a:p>
        </p:txBody>
      </p:sp>
      <p:sp>
        <p:nvSpPr>
          <p:cNvPr id="3" name="Content Placeholder 2">
            <a:extLst>
              <a:ext uri="{FF2B5EF4-FFF2-40B4-BE49-F238E27FC236}">
                <a16:creationId xmlns:a16="http://schemas.microsoft.com/office/drawing/2014/main" id="{ED5C851E-E2F5-4D7B-A431-87E5E0A158A7}"/>
              </a:ext>
            </a:extLst>
          </p:cNvPr>
          <p:cNvSpPr>
            <a:spLocks noGrp="1"/>
          </p:cNvSpPr>
          <p:nvPr>
            <p:ph idx="1"/>
          </p:nvPr>
        </p:nvSpPr>
        <p:spPr>
          <a:xfrm>
            <a:off x="887507" y="2015732"/>
            <a:ext cx="10452846" cy="3892009"/>
          </a:xfrm>
        </p:spPr>
        <p:txBody>
          <a:bodyPr/>
          <a:lstStyle/>
          <a:p>
            <a:pPr marL="0" indent="0" algn="r" rtl="1">
              <a:buNone/>
            </a:pPr>
            <a:r>
              <a:rPr lang="ar-IQ" dirty="0"/>
              <a:t>1- </a:t>
            </a:r>
            <a:r>
              <a:rPr lang="ar-IQ" sz="2800" b="1" dirty="0">
                <a:solidFill>
                  <a:srgbClr val="FF0000"/>
                </a:solidFill>
              </a:rPr>
              <a:t>مظاهر فكرية: </a:t>
            </a:r>
            <a:r>
              <a:rPr lang="ar-IQ" b="1" dirty="0"/>
              <a:t>مثل</a:t>
            </a:r>
            <a:r>
              <a:rPr lang="ar-IQ" sz="1800" dirty="0"/>
              <a:t> </a:t>
            </a:r>
            <a:r>
              <a:rPr lang="ar-IQ" b="1" dirty="0"/>
              <a:t>رفض الرأي الآخر واعتباره باطلًا تمامًا    •الاعتقاد بامتلاك الحقيقة المطلقة   •تفسير النصوص أو الأحداث بشكل متشدد ومنغلق	   •نشر أفكار الكراهية والإقصاء</a:t>
            </a:r>
          </a:p>
          <a:p>
            <a:pPr marL="0" indent="0" algn="r" rtl="1">
              <a:buNone/>
            </a:pPr>
            <a:r>
              <a:rPr lang="ar-IQ" b="1" dirty="0"/>
              <a:t>2- </a:t>
            </a:r>
            <a:r>
              <a:rPr lang="ar-IQ" sz="2800" b="1" dirty="0">
                <a:solidFill>
                  <a:srgbClr val="FF0000"/>
                </a:solidFill>
              </a:rPr>
              <a:t>مظاهر سلوكية:</a:t>
            </a:r>
            <a:r>
              <a:rPr lang="ar-IQ" b="1" dirty="0"/>
              <a:t>	•التعصب الشديد لفكرة أو جماعة 	 •استخدام لغة تحريضية أو عدائية   •الانعزال عن المجتمع	•تبرير العنف ضد المخالفين</a:t>
            </a:r>
          </a:p>
          <a:p>
            <a:pPr marL="0" indent="0" algn="r" rtl="1">
              <a:buNone/>
            </a:pPr>
            <a:r>
              <a:rPr lang="ar-IQ" b="1" dirty="0"/>
              <a:t>3-</a:t>
            </a:r>
            <a:r>
              <a:rPr lang="ar-IQ" sz="2800" b="1" dirty="0">
                <a:solidFill>
                  <a:srgbClr val="FF0000"/>
                </a:solidFill>
              </a:rPr>
              <a:t>مظاهر رقمية (عبر الإنترنت): </a:t>
            </a:r>
            <a:r>
              <a:rPr lang="ar-IQ" b="1" dirty="0"/>
              <a:t>	•مشاركة محتوى متطرف	•الانضمام إلى مجموعات تنشر خطاب الكراهية	•إعادة نشر أخبار كاذبة تخدم أفكار متشددة	•مهاجمة الآخرين إلكترونيًا بسبب اختلافهم</a:t>
            </a:r>
            <a:endParaRPr lang="en-US" b="1" dirty="0"/>
          </a:p>
        </p:txBody>
      </p:sp>
    </p:spTree>
    <p:extLst>
      <p:ext uri="{BB962C8B-B14F-4D97-AF65-F5344CB8AC3E}">
        <p14:creationId xmlns:p14="http://schemas.microsoft.com/office/powerpoint/2010/main" val="2580938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B0258-BE9E-43E0-94E2-1DF4B281C0DC}"/>
              </a:ext>
            </a:extLst>
          </p:cNvPr>
          <p:cNvSpPr>
            <a:spLocks noGrp="1"/>
          </p:cNvSpPr>
          <p:nvPr>
            <p:ph type="title"/>
          </p:nvPr>
        </p:nvSpPr>
        <p:spPr>
          <a:xfrm>
            <a:off x="887506" y="385483"/>
            <a:ext cx="10434917" cy="1468272"/>
          </a:xfrm>
        </p:spPr>
        <p:txBody>
          <a:bodyPr>
            <a:normAutofit/>
          </a:bodyPr>
          <a:lstStyle/>
          <a:p>
            <a:pPr algn="r" rtl="1"/>
            <a:r>
              <a:rPr lang="ar-IQ" sz="3600" b="1" dirty="0"/>
              <a:t>أنواع التطرف؟</a:t>
            </a:r>
            <a:endParaRPr lang="en-US" sz="3600" b="1" dirty="0"/>
          </a:p>
        </p:txBody>
      </p:sp>
      <p:sp>
        <p:nvSpPr>
          <p:cNvPr id="3" name="Content Placeholder 2">
            <a:extLst>
              <a:ext uri="{FF2B5EF4-FFF2-40B4-BE49-F238E27FC236}">
                <a16:creationId xmlns:a16="http://schemas.microsoft.com/office/drawing/2014/main" id="{4EFDF0F9-C700-4CC4-A9CE-61FD78027087}"/>
              </a:ext>
            </a:extLst>
          </p:cNvPr>
          <p:cNvSpPr>
            <a:spLocks noGrp="1"/>
          </p:cNvSpPr>
          <p:nvPr>
            <p:ph idx="1"/>
          </p:nvPr>
        </p:nvSpPr>
        <p:spPr>
          <a:xfrm>
            <a:off x="358588" y="2015732"/>
            <a:ext cx="10963835" cy="3900974"/>
          </a:xfrm>
        </p:spPr>
        <p:txBody>
          <a:bodyPr>
            <a:normAutofit/>
          </a:bodyPr>
          <a:lstStyle/>
          <a:p>
            <a:pPr marL="0" indent="0" algn="r" rtl="1">
              <a:buNone/>
            </a:pPr>
            <a:r>
              <a:rPr lang="ar-IQ" sz="2400" b="1" dirty="0"/>
              <a:t>التطرف قد يأخذ عدة أشكال، منها:</a:t>
            </a:r>
          </a:p>
          <a:p>
            <a:pPr marL="0" indent="0" algn="r" rtl="1">
              <a:buNone/>
            </a:pPr>
            <a:r>
              <a:rPr lang="ar-IQ" sz="2400" b="1" dirty="0"/>
              <a:t>1️⃣ </a:t>
            </a:r>
            <a:r>
              <a:rPr lang="ar-IQ" sz="2400" b="1" dirty="0">
                <a:solidFill>
                  <a:srgbClr val="FF0000"/>
                </a:solidFill>
              </a:rPr>
              <a:t>التطرف الديني: </a:t>
            </a:r>
            <a:r>
              <a:rPr lang="ar-IQ" sz="2400" b="1" dirty="0"/>
              <a:t>مثل</a:t>
            </a:r>
            <a:r>
              <a:rPr lang="ar-IQ" sz="2400" b="1" dirty="0">
                <a:solidFill>
                  <a:srgbClr val="FF0000"/>
                </a:solidFill>
              </a:rPr>
              <a:t> </a:t>
            </a:r>
            <a:r>
              <a:rPr lang="ar-IQ" sz="2400" b="1" dirty="0"/>
              <a:t>فهم متشدد للنصوص الدينية وتكفير أو إقصاء الآخرين واستغلال الدين لتبرير العنف</a:t>
            </a:r>
          </a:p>
          <a:p>
            <a:pPr marL="0" indent="0" algn="r" rtl="1">
              <a:buNone/>
            </a:pPr>
            <a:r>
              <a:rPr lang="ar-IQ" sz="2400" b="1" dirty="0"/>
              <a:t>2️⃣ </a:t>
            </a:r>
            <a:r>
              <a:rPr lang="ar-IQ" sz="2400" b="1" dirty="0">
                <a:solidFill>
                  <a:srgbClr val="FF0000"/>
                </a:solidFill>
              </a:rPr>
              <a:t>التطرف السياسي: </a:t>
            </a:r>
            <a:r>
              <a:rPr lang="ar-IQ" sz="2400" b="1" dirty="0"/>
              <a:t>(رفض النظام أو الآراء السياسية الأخرى بشكل مطلق والدعوة للعنف لتحقيق أهداف سياسية)</a:t>
            </a:r>
          </a:p>
          <a:p>
            <a:pPr marL="0" indent="0" algn="r" rtl="1">
              <a:buNone/>
            </a:pPr>
            <a:r>
              <a:rPr lang="ar-IQ" sz="2400" b="1" dirty="0"/>
              <a:t>3️⃣ ا</a:t>
            </a:r>
            <a:r>
              <a:rPr lang="ar-IQ" sz="2400" b="1" dirty="0">
                <a:solidFill>
                  <a:srgbClr val="FF0000"/>
                </a:solidFill>
              </a:rPr>
              <a:t>لتطرف الفكري أو الأيديولوجي: </a:t>
            </a:r>
            <a:r>
              <a:rPr lang="ar-IQ" sz="2400" b="1" dirty="0"/>
              <a:t>وهي تبني أفكار متشددة قائمة على العرق أو القومية أو غيرها ورفض التنوع الثقافي</a:t>
            </a:r>
          </a:p>
          <a:p>
            <a:pPr marL="0" indent="0" algn="r" rtl="1">
              <a:buNone/>
            </a:pPr>
            <a:r>
              <a:rPr lang="ar-IQ" sz="2400" b="1" dirty="0"/>
              <a:t>4️⃣ </a:t>
            </a:r>
            <a:r>
              <a:rPr lang="ar-IQ" sz="2400" b="1" dirty="0">
                <a:solidFill>
                  <a:srgbClr val="FF0000"/>
                </a:solidFill>
              </a:rPr>
              <a:t>التطرف الاجتماعي: </a:t>
            </a:r>
            <a:r>
              <a:rPr lang="ar-IQ" sz="2400" b="1" dirty="0"/>
              <a:t>مثل التعصب القبلي أو الطائفي	ونشر الكراهية بين فئات المجتمع</a:t>
            </a:r>
            <a:endParaRPr lang="en-US" sz="2400" b="1" dirty="0"/>
          </a:p>
        </p:txBody>
      </p:sp>
    </p:spTree>
    <p:extLst>
      <p:ext uri="{BB962C8B-B14F-4D97-AF65-F5344CB8AC3E}">
        <p14:creationId xmlns:p14="http://schemas.microsoft.com/office/powerpoint/2010/main" val="2054691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134AC-BDA4-4813-980A-87CAE5440BEC}"/>
              </a:ext>
            </a:extLst>
          </p:cNvPr>
          <p:cNvSpPr>
            <a:spLocks noGrp="1"/>
          </p:cNvSpPr>
          <p:nvPr>
            <p:ph type="title"/>
          </p:nvPr>
        </p:nvSpPr>
        <p:spPr/>
        <p:txBody>
          <a:bodyPr/>
          <a:lstStyle/>
          <a:p>
            <a:pPr algn="r" rtl="1"/>
            <a:r>
              <a:rPr lang="ar-IQ" b="1" dirty="0"/>
              <a:t>مراحل تطور التطرف؟ </a:t>
            </a:r>
            <a:endParaRPr lang="en-US" b="1" dirty="0"/>
          </a:p>
        </p:txBody>
      </p:sp>
      <p:sp>
        <p:nvSpPr>
          <p:cNvPr id="3" name="Content Placeholder 2">
            <a:extLst>
              <a:ext uri="{FF2B5EF4-FFF2-40B4-BE49-F238E27FC236}">
                <a16:creationId xmlns:a16="http://schemas.microsoft.com/office/drawing/2014/main" id="{A47ABBAE-AB42-4FE5-A8CF-77C013029280}"/>
              </a:ext>
            </a:extLst>
          </p:cNvPr>
          <p:cNvSpPr>
            <a:spLocks noGrp="1"/>
          </p:cNvSpPr>
          <p:nvPr>
            <p:ph idx="1"/>
          </p:nvPr>
        </p:nvSpPr>
        <p:spPr/>
        <p:txBody>
          <a:bodyPr/>
          <a:lstStyle/>
          <a:p>
            <a:pPr marL="0" indent="0" algn="r" rtl="1">
              <a:buNone/>
            </a:pPr>
            <a:r>
              <a:rPr lang="ar-IQ" b="1" dirty="0"/>
              <a:t>من مراحل تطور التطرف ، هي :</a:t>
            </a:r>
          </a:p>
          <a:p>
            <a:pPr marL="457200" indent="-457200" algn="r" rtl="1">
              <a:buFont typeface="+mj-lt"/>
              <a:buAutoNum type="arabicPeriod"/>
            </a:pPr>
            <a:r>
              <a:rPr lang="ar-IQ" sz="2400" b="1" dirty="0"/>
              <a:t>مرحلة التأثر بالفكرة	</a:t>
            </a:r>
          </a:p>
          <a:p>
            <a:pPr marL="457200" indent="-457200" algn="r" rtl="1">
              <a:buAutoNum type="arabicPeriod" startAt="2"/>
            </a:pPr>
            <a:r>
              <a:rPr lang="ar-IQ" sz="2400" b="1" dirty="0"/>
              <a:t>مرحلة الاقتناع الكامل	</a:t>
            </a:r>
          </a:p>
          <a:p>
            <a:pPr marL="457200" indent="-457200" algn="r" rtl="1">
              <a:buAutoNum type="arabicPeriod" startAt="2"/>
            </a:pPr>
            <a:r>
              <a:rPr lang="ar-IQ" sz="2400" b="1" dirty="0"/>
              <a:t>مرحلة الترويج للفكر</a:t>
            </a:r>
          </a:p>
          <a:p>
            <a:pPr marL="457200" indent="-457200" algn="r" rtl="1">
              <a:buAutoNum type="arabicPeriod" startAt="2"/>
            </a:pPr>
            <a:r>
              <a:rPr lang="ar-IQ" sz="2400" b="1" dirty="0"/>
              <a:t>مرحلة السلوك العدائي أو العنيف</a:t>
            </a:r>
            <a:endParaRPr lang="en-US" sz="2400" b="1" dirty="0"/>
          </a:p>
        </p:txBody>
      </p:sp>
    </p:spTree>
    <p:extLst>
      <p:ext uri="{BB962C8B-B14F-4D97-AF65-F5344CB8AC3E}">
        <p14:creationId xmlns:p14="http://schemas.microsoft.com/office/powerpoint/2010/main" val="1829699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8C81F-A2EB-47E4-9BB2-AFF671F3BE3A}"/>
              </a:ext>
            </a:extLst>
          </p:cNvPr>
          <p:cNvSpPr>
            <a:spLocks noGrp="1"/>
          </p:cNvSpPr>
          <p:nvPr>
            <p:ph type="title"/>
          </p:nvPr>
        </p:nvSpPr>
        <p:spPr/>
        <p:txBody>
          <a:bodyPr>
            <a:normAutofit/>
          </a:bodyPr>
          <a:lstStyle/>
          <a:p>
            <a:pPr algn="r"/>
            <a:r>
              <a:rPr lang="ar-IQ" sz="3600" b="1" dirty="0"/>
              <a:t>مؤشرات تدل على التطرف</a:t>
            </a:r>
            <a:endParaRPr lang="en-US" sz="3600" b="1" dirty="0"/>
          </a:p>
        </p:txBody>
      </p:sp>
      <p:sp>
        <p:nvSpPr>
          <p:cNvPr id="3" name="Content Placeholder 2">
            <a:extLst>
              <a:ext uri="{FF2B5EF4-FFF2-40B4-BE49-F238E27FC236}">
                <a16:creationId xmlns:a16="http://schemas.microsoft.com/office/drawing/2014/main" id="{055E2D9E-ECCC-4F47-92B4-205A4B8BEF13}"/>
              </a:ext>
            </a:extLst>
          </p:cNvPr>
          <p:cNvSpPr>
            <a:spLocks noGrp="1"/>
          </p:cNvSpPr>
          <p:nvPr>
            <p:ph idx="1"/>
          </p:nvPr>
        </p:nvSpPr>
        <p:spPr/>
        <p:txBody>
          <a:bodyPr>
            <a:normAutofit/>
          </a:bodyPr>
          <a:lstStyle/>
          <a:p>
            <a:pPr marL="457200" indent="-457200" algn="r" rtl="1">
              <a:buFont typeface="+mj-lt"/>
              <a:buAutoNum type="arabicPeriod"/>
            </a:pPr>
            <a:r>
              <a:rPr lang="ar-IQ" sz="2800" b="1" dirty="0"/>
              <a:t>تغير مفاجئ في الأفكار والسلوك	</a:t>
            </a:r>
          </a:p>
          <a:p>
            <a:pPr marL="457200" indent="-457200" algn="r" rtl="1">
              <a:buFont typeface="+mj-lt"/>
              <a:buAutoNum type="arabicPeriod"/>
            </a:pPr>
            <a:r>
              <a:rPr lang="ar-IQ" sz="2800" b="1" dirty="0"/>
              <a:t>رفض الحوار بشكل قاطع	</a:t>
            </a:r>
          </a:p>
          <a:p>
            <a:pPr marL="457200" indent="-457200" algn="r" rtl="1">
              <a:buFont typeface="+mj-lt"/>
              <a:buAutoNum type="arabicPeriod"/>
            </a:pPr>
            <a:r>
              <a:rPr lang="ar-IQ" sz="2800" b="1" dirty="0"/>
              <a:t>استخدام عبارات تكفير أو تحريض	</a:t>
            </a:r>
          </a:p>
          <a:p>
            <a:pPr marL="457200" indent="-457200" algn="r" rtl="1">
              <a:buFont typeface="+mj-lt"/>
              <a:buAutoNum type="arabicPeriod"/>
            </a:pPr>
            <a:r>
              <a:rPr lang="ar-IQ" sz="2800" b="1" dirty="0"/>
              <a:t>الانجذاب لمحتوى متشدد بشكل متكرر</a:t>
            </a:r>
            <a:endParaRPr lang="en-US" sz="2800" b="1" dirty="0"/>
          </a:p>
        </p:txBody>
      </p:sp>
    </p:spTree>
    <p:extLst>
      <p:ext uri="{BB962C8B-B14F-4D97-AF65-F5344CB8AC3E}">
        <p14:creationId xmlns:p14="http://schemas.microsoft.com/office/powerpoint/2010/main" val="718073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2B3EC-12D6-42B4-9302-24DAEE1AED97}"/>
              </a:ext>
            </a:extLst>
          </p:cNvPr>
          <p:cNvSpPr>
            <a:spLocks noGrp="1"/>
          </p:cNvSpPr>
          <p:nvPr>
            <p:ph type="title"/>
          </p:nvPr>
        </p:nvSpPr>
        <p:spPr>
          <a:xfrm>
            <a:off x="1451579" y="421341"/>
            <a:ext cx="9603275" cy="1432413"/>
          </a:xfrm>
        </p:spPr>
        <p:txBody>
          <a:bodyPr/>
          <a:lstStyle/>
          <a:p>
            <a:pPr algn="r"/>
            <a:r>
              <a:rPr lang="ar-IQ" b="1" dirty="0"/>
              <a:t>ثانياً: أنواع وسائل الإعلام</a:t>
            </a:r>
            <a:endParaRPr lang="en-US" b="1" dirty="0"/>
          </a:p>
        </p:txBody>
      </p:sp>
      <p:sp>
        <p:nvSpPr>
          <p:cNvPr id="3" name="Content Placeholder 2">
            <a:extLst>
              <a:ext uri="{FF2B5EF4-FFF2-40B4-BE49-F238E27FC236}">
                <a16:creationId xmlns:a16="http://schemas.microsoft.com/office/drawing/2014/main" id="{05379A92-FB72-4619-AC18-DABC6B651A10}"/>
              </a:ext>
            </a:extLst>
          </p:cNvPr>
          <p:cNvSpPr>
            <a:spLocks noGrp="1"/>
          </p:cNvSpPr>
          <p:nvPr>
            <p:ph idx="1"/>
          </p:nvPr>
        </p:nvSpPr>
        <p:spPr>
          <a:xfrm>
            <a:off x="251013" y="1853754"/>
            <a:ext cx="10803842" cy="4143634"/>
          </a:xfrm>
        </p:spPr>
        <p:txBody>
          <a:bodyPr/>
          <a:lstStyle/>
          <a:p>
            <a:pPr marL="0" indent="0" algn="r" rtl="1">
              <a:buNone/>
            </a:pPr>
            <a:r>
              <a:rPr lang="ar-IQ" b="1" dirty="0"/>
              <a:t>. 1. الإعلام التقليدي: التلفزيون، الإذاعة، الصحف، المجلات.	</a:t>
            </a:r>
          </a:p>
          <a:p>
            <a:pPr marL="0" indent="0" algn="r" rtl="1">
              <a:buNone/>
            </a:pPr>
            <a:r>
              <a:rPr lang="ar-IQ" b="1" dirty="0"/>
              <a:t>2. الإعلام الرقمي: مواقع الأخبار الإلكترونية، منصات التواصل الاجتماعي، المدونات، البودكاست.</a:t>
            </a:r>
          </a:p>
          <a:p>
            <a:pPr marL="0" indent="0" algn="r" rtl="1">
              <a:buNone/>
            </a:pPr>
            <a:r>
              <a:rPr lang="ar-IQ" b="1" dirty="0"/>
              <a:t>واليوم أصبح الإعلام الرقمي الأكثر تأثيرًا، خاصة بين فئة الشباب.</a:t>
            </a:r>
          </a:p>
          <a:p>
            <a:pPr marL="0" indent="0" algn="ctr" rtl="1">
              <a:buNone/>
            </a:pPr>
            <a:r>
              <a:rPr lang="ar-IQ" b="1" dirty="0">
                <a:solidFill>
                  <a:srgbClr val="C00000"/>
                </a:solidFill>
              </a:rPr>
              <a:t>س/ كيف يساهم الإعلام في مكافحة التطرف العنيف؟</a:t>
            </a:r>
          </a:p>
          <a:p>
            <a:pPr marL="457200" indent="-457200" algn="r" rtl="1">
              <a:buAutoNum type="arabicPeriod"/>
            </a:pPr>
            <a:r>
              <a:rPr lang="ar-IQ" b="1" dirty="0">
                <a:solidFill>
                  <a:srgbClr val="FF0000"/>
                </a:solidFill>
              </a:rPr>
              <a:t>نشر الوعي والتثقيف</a:t>
            </a:r>
          </a:p>
          <a:p>
            <a:pPr marL="0" indent="0" algn="r" rtl="1">
              <a:buNone/>
            </a:pPr>
            <a:r>
              <a:rPr lang="ar-IQ" b="1" dirty="0"/>
              <a:t>تلعب وسائل الإعلام دورًا مهمًا في توعية المجتمع بخطورة الفكر المتطرف، من خلال:</a:t>
            </a:r>
          </a:p>
          <a:p>
            <a:pPr marL="0" indent="0" algn="r" rtl="1">
              <a:buNone/>
            </a:pPr>
            <a:r>
              <a:rPr lang="ar-IQ" b="1" dirty="0"/>
              <a:t>	•البرامج الحوارية	•التقارير التوعوية	•الحملات الإعلامية	•عرض قصص حقيقية توضح آثار التطرف السلبية</a:t>
            </a:r>
            <a:endParaRPr lang="en-US" b="1" dirty="0"/>
          </a:p>
        </p:txBody>
      </p:sp>
    </p:spTree>
    <p:extLst>
      <p:ext uri="{BB962C8B-B14F-4D97-AF65-F5344CB8AC3E}">
        <p14:creationId xmlns:p14="http://schemas.microsoft.com/office/powerpoint/2010/main" val="404358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36CA33-6B73-4B2F-9B07-682821F6DD04}"/>
              </a:ext>
            </a:extLst>
          </p:cNvPr>
          <p:cNvSpPr>
            <a:spLocks noGrp="1"/>
          </p:cNvSpPr>
          <p:nvPr>
            <p:ph idx="1"/>
          </p:nvPr>
        </p:nvSpPr>
        <p:spPr>
          <a:xfrm>
            <a:off x="259977" y="457200"/>
            <a:ext cx="11394142" cy="5665694"/>
          </a:xfrm>
        </p:spPr>
        <p:txBody>
          <a:bodyPr>
            <a:normAutofit/>
          </a:bodyPr>
          <a:lstStyle/>
          <a:p>
            <a:pPr marL="0" indent="0" algn="r" rtl="1">
              <a:buNone/>
            </a:pPr>
            <a:r>
              <a:rPr lang="ar-IQ" b="1" dirty="0"/>
              <a:t>2. </a:t>
            </a:r>
            <a:r>
              <a:rPr lang="ar-IQ" b="1" dirty="0">
                <a:solidFill>
                  <a:srgbClr val="FF0000"/>
                </a:solidFill>
              </a:rPr>
              <a:t>تصحيح المفاهيم المغلوطة </a:t>
            </a:r>
            <a:r>
              <a:rPr lang="ar-IQ" b="1" dirty="0"/>
              <a:t>: بعض الجماعات المتطرفة تعتمد على تحريف النصوص أو نشر معلومات مضللة.</a:t>
            </a:r>
          </a:p>
          <a:p>
            <a:pPr marL="0" indent="0" algn="r" rtl="1">
              <a:buNone/>
            </a:pPr>
            <a:r>
              <a:rPr lang="ar-IQ" b="1" dirty="0"/>
              <a:t>الإعلام المسؤول يعمل على:	•استضافة علماء ومختصين	•تقديم معلومات موثوقة  	•تفنيد الشائعات والأفكار الخاطئة</a:t>
            </a:r>
          </a:p>
          <a:p>
            <a:pPr marL="0" indent="0" algn="r" rtl="1">
              <a:buNone/>
            </a:pPr>
            <a:endParaRPr lang="ar-IQ" b="1" dirty="0"/>
          </a:p>
          <a:p>
            <a:pPr marL="0" indent="0" algn="r" rtl="1">
              <a:buNone/>
            </a:pPr>
            <a:r>
              <a:rPr lang="ar-IQ" b="1" dirty="0"/>
              <a:t>3. </a:t>
            </a:r>
            <a:r>
              <a:rPr lang="ar-IQ" b="1" dirty="0">
                <a:solidFill>
                  <a:srgbClr val="FF0000"/>
                </a:solidFill>
              </a:rPr>
              <a:t>تعزيز قيم التسامح والتعايش: </a:t>
            </a:r>
          </a:p>
          <a:p>
            <a:pPr marL="0" indent="0" algn="r" rtl="1">
              <a:buNone/>
            </a:pPr>
            <a:r>
              <a:rPr lang="ar-IQ" b="1" dirty="0"/>
              <a:t>يمكن للإعلام أن يروج لقيم	•الاحترام المتبادل	•قبول الاختلاف	•الحوار البنّاء	•المواطنة الصالحة </a:t>
            </a:r>
          </a:p>
          <a:p>
            <a:pPr marL="0" indent="0" algn="r" rtl="1">
              <a:buNone/>
            </a:pPr>
            <a:r>
              <a:rPr lang="ar-IQ" b="1" dirty="0"/>
              <a:t>وذلك من خلال الأعمال الدرامية، والبرامج الثقافية، والمبادرات المجتمعية.</a:t>
            </a:r>
          </a:p>
          <a:p>
            <a:pPr marL="0" indent="0" algn="r" rtl="1">
              <a:buNone/>
            </a:pPr>
            <a:endParaRPr lang="ar-IQ" b="1" dirty="0"/>
          </a:p>
          <a:p>
            <a:pPr marL="0" indent="0" algn="r" rtl="1">
              <a:buNone/>
            </a:pPr>
            <a:r>
              <a:rPr lang="ar-IQ" b="1" dirty="0"/>
              <a:t>4</a:t>
            </a:r>
            <a:r>
              <a:rPr lang="ar-IQ" b="1" dirty="0">
                <a:solidFill>
                  <a:srgbClr val="FF0000"/>
                </a:solidFill>
              </a:rPr>
              <a:t>. رصد المحتوى المتطرف والحد من انتشاره: </a:t>
            </a:r>
            <a:r>
              <a:rPr lang="ar-IQ" b="1" dirty="0"/>
              <a:t>	•حذف المحتوى التحريضي	•إغلاق الحسابات المتطرفة	•الإبلاغ عن المواد الخطيرة التي تحث من انتشار خطاب الكراهية.</a:t>
            </a:r>
          </a:p>
          <a:p>
            <a:pPr marL="0" indent="0" algn="r" rtl="1">
              <a:buNone/>
            </a:pPr>
            <a:endParaRPr lang="ar-IQ" b="1" dirty="0"/>
          </a:p>
          <a:p>
            <a:pPr marL="0" indent="0" algn="r" rtl="1">
              <a:buNone/>
            </a:pPr>
            <a:r>
              <a:rPr lang="ar-IQ" b="1" dirty="0"/>
              <a:t>5. </a:t>
            </a:r>
            <a:r>
              <a:rPr lang="ar-IQ" b="1" dirty="0">
                <a:solidFill>
                  <a:srgbClr val="FF0000"/>
                </a:solidFill>
              </a:rPr>
              <a:t>دعم قصص النجاح والنماذج الإيجابية: </a:t>
            </a:r>
            <a:r>
              <a:rPr lang="ar-IQ" b="1" dirty="0"/>
              <a:t>مثل عرض قصص شباب ناجحين، ومبادرات مجتمعية إيجابية، والذي بدوره يساهم في تقديم بدائل صحية للأفكار المتطرفة.</a:t>
            </a:r>
            <a:endParaRPr lang="en-US" b="1" dirty="0"/>
          </a:p>
        </p:txBody>
      </p:sp>
    </p:spTree>
    <p:extLst>
      <p:ext uri="{BB962C8B-B14F-4D97-AF65-F5344CB8AC3E}">
        <p14:creationId xmlns:p14="http://schemas.microsoft.com/office/powerpoint/2010/main" val="3084090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CDE53-CE78-4BE7-B919-5F949AF6DF26}"/>
              </a:ext>
            </a:extLst>
          </p:cNvPr>
          <p:cNvSpPr>
            <a:spLocks noGrp="1"/>
          </p:cNvSpPr>
          <p:nvPr>
            <p:ph type="title"/>
          </p:nvPr>
        </p:nvSpPr>
        <p:spPr>
          <a:xfrm>
            <a:off x="788895" y="484093"/>
            <a:ext cx="10497670" cy="1369661"/>
          </a:xfrm>
        </p:spPr>
        <p:txBody>
          <a:bodyPr/>
          <a:lstStyle/>
          <a:p>
            <a:pPr algn="ctr" rtl="1"/>
            <a:r>
              <a:rPr lang="ar-IQ" b="1" dirty="0"/>
              <a:t>ما التحديات التي تواجه الإعلام؟</a:t>
            </a:r>
            <a:endParaRPr lang="en-US" b="1" dirty="0"/>
          </a:p>
        </p:txBody>
      </p:sp>
      <p:graphicFrame>
        <p:nvGraphicFramePr>
          <p:cNvPr id="4" name="Content Placeholder 3">
            <a:extLst>
              <a:ext uri="{FF2B5EF4-FFF2-40B4-BE49-F238E27FC236}">
                <a16:creationId xmlns:a16="http://schemas.microsoft.com/office/drawing/2014/main" id="{C5DBF71F-1078-4260-B65A-274091CEE269}"/>
              </a:ext>
            </a:extLst>
          </p:cNvPr>
          <p:cNvGraphicFramePr>
            <a:graphicFrameLocks noGrp="1"/>
          </p:cNvGraphicFramePr>
          <p:nvPr>
            <p:ph idx="1"/>
            <p:extLst>
              <p:ext uri="{D42A27DB-BD31-4B8C-83A1-F6EECF244321}">
                <p14:modId xmlns:p14="http://schemas.microsoft.com/office/powerpoint/2010/main" val="1064842909"/>
              </p:ext>
            </p:extLst>
          </p:nvPr>
        </p:nvGraphicFramePr>
        <p:xfrm>
          <a:off x="748553" y="2015732"/>
          <a:ext cx="10694894" cy="40354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102561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{A0EFC849-313C-4A6F-AFEA-CB6480B680F6}TFc986dd65-aaf0-4d5c-bef9-9c391ee05f7b738e0fce-4a319d133af4</Template>
  <TotalTime>85</TotalTime>
  <Words>750</Words>
  <Application>Microsoft Office PowerPoint</Application>
  <PresentationFormat>Widescreen</PresentationFormat>
  <Paragraphs>62</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Arabic Typesetting</vt:lpstr>
      <vt:lpstr>Arial</vt:lpstr>
      <vt:lpstr>Gill Sans MT</vt:lpstr>
      <vt:lpstr>Gallery</vt:lpstr>
      <vt:lpstr>دور وسائل الإعلام في مكافحة التطرف العنيف</vt:lpstr>
      <vt:lpstr>المقدمة:</vt:lpstr>
      <vt:lpstr>مظاهر التطرف العنيف</vt:lpstr>
      <vt:lpstr>أنواع التطرف؟</vt:lpstr>
      <vt:lpstr>مراحل تطور التطرف؟ </vt:lpstr>
      <vt:lpstr>مؤشرات تدل على التطرف</vt:lpstr>
      <vt:lpstr>ثانياً: أنواع وسائل الإعلام</vt:lpstr>
      <vt:lpstr>PowerPoint Presentation</vt:lpstr>
      <vt:lpstr>ما التحديات التي تواجه الإعلام؟</vt:lpstr>
      <vt:lpstr>متطلبات تعزيز دور الإعلام</vt:lpstr>
      <vt:lpstr>دور الشباب في الإعلام المضاد للتطرف</vt:lpstr>
      <vt:lpstr>الخلاصة:</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دور وسائل الإعلام في مكافحة التطرف العنيف</dc:title>
  <dc:creator>HP</dc:creator>
  <cp:lastModifiedBy>HP</cp:lastModifiedBy>
  <cp:revision>6</cp:revision>
  <dcterms:created xsi:type="dcterms:W3CDTF">2026-02-16T21:15:15Z</dcterms:created>
  <dcterms:modified xsi:type="dcterms:W3CDTF">2026-02-17T07:46:56Z</dcterms:modified>
</cp:coreProperties>
</file>