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2" r:id="rId4"/>
    <p:sldId id="258" r:id="rId5"/>
    <p:sldId id="259" r:id="rId6"/>
    <p:sldId id="260" r:id="rId7"/>
    <p:sldId id="263" r:id="rId8"/>
    <p:sldId id="261"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4660"/>
  </p:normalViewPr>
  <p:slideViewPr>
    <p:cSldViewPr snapToGrid="0">
      <p:cViewPr varScale="1">
        <p:scale>
          <a:sx n="78" d="100"/>
          <a:sy n="78" d="100"/>
        </p:scale>
        <p:origin x="41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4T09:20:06.804"/>
    </inkml:context>
    <inkml:brush xml:id="br0">
      <inkml:brushProperty name="width" value="0.05" units="cm"/>
      <inkml:brushProperty name="height" value="0.05" units="cm"/>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24T09:20:13.125"/>
    </inkml:context>
    <inkml:brush xml:id="br0">
      <inkml:brushProperty name="width" value="0.05" units="cm"/>
      <inkml:brushProperty name="height" value="0.0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B0E890-390C-45F3-8ACA-43C3E5374115}" type="datetimeFigureOut">
              <a:rPr lang="en-US" smtClean="0"/>
              <a:t>2/24/2026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457A40-357B-4C54-A991-DA905B8FAC96}" type="slidenum">
              <a:rPr lang="en-US" smtClean="0"/>
              <a:t>‹#›</a:t>
            </a:fld>
            <a:endParaRPr lang="en-US"/>
          </a:p>
        </p:txBody>
      </p:sp>
    </p:spTree>
    <p:extLst>
      <p:ext uri="{BB962C8B-B14F-4D97-AF65-F5344CB8AC3E}">
        <p14:creationId xmlns:p14="http://schemas.microsoft.com/office/powerpoint/2010/main" val="548696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457A40-357B-4C54-A991-DA905B8FAC96}" type="slidenum">
              <a:rPr lang="en-US" smtClean="0"/>
              <a:t>1</a:t>
            </a:fld>
            <a:endParaRPr lang="en-US"/>
          </a:p>
        </p:txBody>
      </p:sp>
    </p:spTree>
    <p:extLst>
      <p:ext uri="{BB962C8B-B14F-4D97-AF65-F5344CB8AC3E}">
        <p14:creationId xmlns:p14="http://schemas.microsoft.com/office/powerpoint/2010/main" val="1425163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457A40-357B-4C54-A991-DA905B8FAC96}" type="slidenum">
              <a:rPr lang="en-US" smtClean="0"/>
              <a:t>4</a:t>
            </a:fld>
            <a:endParaRPr lang="en-US"/>
          </a:p>
        </p:txBody>
      </p:sp>
    </p:spTree>
    <p:extLst>
      <p:ext uri="{BB962C8B-B14F-4D97-AF65-F5344CB8AC3E}">
        <p14:creationId xmlns:p14="http://schemas.microsoft.com/office/powerpoint/2010/main" val="615305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457A40-357B-4C54-A991-DA905B8FAC96}" type="slidenum">
              <a:rPr lang="en-US" smtClean="0"/>
              <a:t>5</a:t>
            </a:fld>
            <a:endParaRPr lang="en-US"/>
          </a:p>
        </p:txBody>
      </p:sp>
    </p:spTree>
    <p:extLst>
      <p:ext uri="{BB962C8B-B14F-4D97-AF65-F5344CB8AC3E}">
        <p14:creationId xmlns:p14="http://schemas.microsoft.com/office/powerpoint/2010/main" val="274132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5"/>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2253977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772780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9"/>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197626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5"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69" y="2160590"/>
            <a:ext cx="4184035"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B33F58-2E57-43D1-BA02-8D9CE26C55E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377338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6"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6" y="2737247"/>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5" y="2737247"/>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B33F58-2E57-43D1-BA02-8D9CE26C55E1}" type="datetimeFigureOut">
              <a:rPr lang="en-US" smtClean="0"/>
              <a:t>2/24/2026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675234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B33F58-2E57-43D1-BA02-8D9CE26C55E1}" type="datetimeFigureOut">
              <a:rPr lang="en-US" smtClean="0"/>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160562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B33F58-2E57-43D1-BA02-8D9CE26C55E1}" type="datetimeFigureOut">
              <a:rPr lang="en-US" smtClean="0"/>
              <a:t>2/24/2026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208929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2" y="514926"/>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5"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33F58-2E57-43D1-BA02-8D9CE26C55E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143117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5"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5"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B33F58-2E57-43D1-BA02-8D9CE26C55E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3358301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2383741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
        <p:nvSpPr>
          <p:cNvPr id="20" name="TextBox 19"/>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sz="1800" dirty="0">
              <a:solidFill>
                <a:schemeClr val="accent1">
                  <a:lumMod val="60000"/>
                  <a:lumOff val="40000"/>
                </a:schemeClr>
              </a:solidFill>
              <a:latin typeface="Arial"/>
            </a:endParaRPr>
          </a:p>
        </p:txBody>
      </p:sp>
    </p:spTree>
    <p:extLst>
      <p:ext uri="{BB962C8B-B14F-4D97-AF65-F5344CB8AC3E}">
        <p14:creationId xmlns:p14="http://schemas.microsoft.com/office/powerpoint/2010/main" val="942781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9180275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
        <p:nvSpPr>
          <p:cNvPr id="24" name="TextBox 23"/>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1890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4170325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879249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4" y="609601"/>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1"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3F58-2E57-43D1-BA02-8D9CE26C55E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C40A6-EC8B-4083-A181-2A78E7D2CA0A}" type="slidenum">
              <a:rPr lang="en-US" smtClean="0"/>
              <a:t>‹#›</a:t>
            </a:fld>
            <a:endParaRPr lang="en-US"/>
          </a:p>
        </p:txBody>
      </p:sp>
    </p:spTree>
    <p:extLst>
      <p:ext uri="{BB962C8B-B14F-4D97-AF65-F5344CB8AC3E}">
        <p14:creationId xmlns:p14="http://schemas.microsoft.com/office/powerpoint/2010/main" val="95633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5"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5" y="2160590"/>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4"/>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B33F58-2E57-43D1-BA02-8D9CE26C55E1}" type="datetimeFigureOut">
              <a:rPr lang="en-US" smtClean="0"/>
              <a:t>2/24/2026</a:t>
            </a:fld>
            <a:endParaRPr lang="en-US"/>
          </a:p>
        </p:txBody>
      </p:sp>
      <p:sp>
        <p:nvSpPr>
          <p:cNvPr id="5" name="Footer Placeholder 4"/>
          <p:cNvSpPr>
            <a:spLocks noGrp="1"/>
          </p:cNvSpPr>
          <p:nvPr>
            <p:ph type="ftr" sz="quarter" idx="3"/>
          </p:nvPr>
        </p:nvSpPr>
        <p:spPr>
          <a:xfrm>
            <a:off x="677335" y="6041364"/>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4" y="6041364"/>
            <a:ext cx="683339" cy="365125"/>
          </a:xfrm>
          <a:prstGeom prst="rect">
            <a:avLst/>
          </a:prstGeom>
        </p:spPr>
        <p:txBody>
          <a:bodyPr vert="horz" lIns="91440" tIns="45720" rIns="91440" bIns="45720" rtlCol="0" anchor="ctr"/>
          <a:lstStyle>
            <a:lvl1pPr algn="r">
              <a:defRPr sz="900">
                <a:solidFill>
                  <a:schemeClr val="accent1"/>
                </a:solidFill>
              </a:defRPr>
            </a:lvl1pPr>
          </a:lstStyle>
          <a:p>
            <a:fld id="{134C40A6-EC8B-4083-A181-2A78E7D2CA0A}" type="slidenum">
              <a:rPr lang="en-US" smtClean="0"/>
              <a:t>‹#›</a:t>
            </a:fld>
            <a:endParaRPr lang="en-US"/>
          </a:p>
        </p:txBody>
      </p:sp>
    </p:spTree>
    <p:extLst>
      <p:ext uri="{BB962C8B-B14F-4D97-AF65-F5344CB8AC3E}">
        <p14:creationId xmlns:p14="http://schemas.microsoft.com/office/powerpoint/2010/main" val="3410474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4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BE57-D460-42C9-A14A-EE94EF61C773}"/>
              </a:ext>
            </a:extLst>
          </p:cNvPr>
          <p:cNvSpPr>
            <a:spLocks noGrp="1"/>
          </p:cNvSpPr>
          <p:nvPr>
            <p:ph type="ctrTitle"/>
          </p:nvPr>
        </p:nvSpPr>
        <p:spPr>
          <a:xfrm>
            <a:off x="1188980" y="3138615"/>
            <a:ext cx="7766936" cy="1546521"/>
          </a:xfrm>
        </p:spPr>
        <p:txBody>
          <a:bodyPr>
            <a:normAutofit fontScale="90000"/>
          </a:bodyPr>
          <a:lstStyle/>
          <a:p>
            <a:pPr algn="ctr"/>
            <a:r>
              <a:rPr lang="ar-IQ" sz="3200" dirty="0">
                <a:solidFill>
                  <a:schemeClr val="tx1"/>
                </a:solidFill>
              </a:rPr>
              <a:t>الأمراض المناعية الذاتية وعلاقتها بالسرطان</a:t>
            </a:r>
            <a:br>
              <a:rPr lang="ar-IQ" sz="3200" dirty="0">
                <a:solidFill>
                  <a:schemeClr val="tx1"/>
                </a:solidFill>
              </a:rPr>
            </a:br>
            <a:br>
              <a:rPr lang="ar-IQ" sz="3200" dirty="0">
                <a:solidFill>
                  <a:schemeClr val="tx1"/>
                </a:solidFill>
              </a:rPr>
            </a:br>
            <a:r>
              <a:rPr lang="ar-IQ" sz="3200" dirty="0">
                <a:solidFill>
                  <a:schemeClr val="tx1"/>
                </a:solidFill>
              </a:rPr>
              <a:t> اعداد</a:t>
            </a:r>
            <a:endParaRPr lang="en-US" sz="3200" dirty="0">
              <a:solidFill>
                <a:schemeClr val="tx1"/>
              </a:solidFill>
            </a:endParaRPr>
          </a:p>
        </p:txBody>
      </p:sp>
      <p:sp>
        <p:nvSpPr>
          <p:cNvPr id="3" name="Subtitle 2">
            <a:extLst>
              <a:ext uri="{FF2B5EF4-FFF2-40B4-BE49-F238E27FC236}">
                <a16:creationId xmlns:a16="http://schemas.microsoft.com/office/drawing/2014/main" id="{B1378774-68C8-BD18-BE7D-537A06983650}"/>
              </a:ext>
            </a:extLst>
          </p:cNvPr>
          <p:cNvSpPr>
            <a:spLocks noGrp="1"/>
          </p:cNvSpPr>
          <p:nvPr>
            <p:ph type="subTitle" idx="1"/>
          </p:nvPr>
        </p:nvSpPr>
        <p:spPr>
          <a:xfrm>
            <a:off x="1507067" y="4685137"/>
            <a:ext cx="7766936" cy="912473"/>
          </a:xfrm>
        </p:spPr>
        <p:txBody>
          <a:bodyPr>
            <a:normAutofit/>
          </a:bodyPr>
          <a:lstStyle/>
          <a:p>
            <a:pPr algn="ctr"/>
            <a:r>
              <a:rPr lang="ar-IQ" sz="3200" dirty="0">
                <a:solidFill>
                  <a:schemeClr val="tx1"/>
                </a:solidFill>
              </a:rPr>
              <a:t>م.م اشجان محمد حسين </a:t>
            </a:r>
            <a:endParaRPr lang="en-US" sz="3200" dirty="0">
              <a:solidFill>
                <a:schemeClr val="tx1"/>
              </a:solidFill>
            </a:endParaRPr>
          </a:p>
        </p:txBody>
      </p:sp>
      <p:pic>
        <p:nvPicPr>
          <p:cNvPr id="5" name="Picture 4">
            <a:extLst>
              <a:ext uri="{FF2B5EF4-FFF2-40B4-BE49-F238E27FC236}">
                <a16:creationId xmlns:a16="http://schemas.microsoft.com/office/drawing/2014/main" id="{8F230E12-8C97-4E04-AF63-31FC95F00845}"/>
              </a:ext>
            </a:extLst>
          </p:cNvPr>
          <p:cNvPicPr>
            <a:picLocks noChangeAspect="1"/>
          </p:cNvPicPr>
          <p:nvPr/>
        </p:nvPicPr>
        <p:blipFill>
          <a:blip r:embed="rId3"/>
          <a:stretch>
            <a:fillRect/>
          </a:stretch>
        </p:blipFill>
        <p:spPr>
          <a:xfrm>
            <a:off x="1272746" y="0"/>
            <a:ext cx="7599405" cy="2990336"/>
          </a:xfrm>
          <a:prstGeom prst="rect">
            <a:avLst/>
          </a:prstGeom>
        </p:spPr>
      </p:pic>
    </p:spTree>
    <p:extLst>
      <p:ext uri="{BB962C8B-B14F-4D97-AF65-F5344CB8AC3E}">
        <p14:creationId xmlns:p14="http://schemas.microsoft.com/office/powerpoint/2010/main" val="278857431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650C0B-BBB4-4AD8-7B0C-D2E1B10E14E8}"/>
              </a:ext>
            </a:extLst>
          </p:cNvPr>
          <p:cNvSpPr>
            <a:spLocks noGrp="1"/>
          </p:cNvSpPr>
          <p:nvPr>
            <p:ph idx="1"/>
          </p:nvPr>
        </p:nvSpPr>
        <p:spPr>
          <a:xfrm>
            <a:off x="677334" y="1989438"/>
            <a:ext cx="8771466" cy="3669957"/>
          </a:xfrm>
        </p:spPr>
        <p:txBody>
          <a:bodyPr>
            <a:normAutofit fontScale="77500" lnSpcReduction="20000"/>
          </a:bodyPr>
          <a:lstStyle/>
          <a:p>
            <a:pPr marL="0" indent="0" algn="r" rtl="1">
              <a:buNone/>
            </a:pPr>
            <a:endParaRPr lang="en-US" sz="2800" dirty="0"/>
          </a:p>
          <a:p>
            <a:pPr marL="0" indent="0" algn="r" rtl="1">
              <a:buNone/>
            </a:pPr>
            <a:endParaRPr lang="en-US" sz="2800" dirty="0"/>
          </a:p>
          <a:p>
            <a:pPr marL="0" indent="0" algn="r" rtl="1">
              <a:buNone/>
            </a:pPr>
            <a:r>
              <a:rPr lang="ar-IQ" sz="2800" dirty="0"/>
              <a:t>ا</a:t>
            </a:r>
            <a:r>
              <a:rPr lang="ar-KW" sz="2800" dirty="0">
                <a:solidFill>
                  <a:schemeClr val="tx1"/>
                </a:solidFill>
              </a:rPr>
              <a:t>مراض المناعة الذاتية</a:t>
            </a:r>
            <a:r>
              <a:rPr lang="en-US" sz="2800" dirty="0">
                <a:solidFill>
                  <a:schemeClr val="tx1"/>
                </a:solidFill>
              </a:rPr>
              <a:t>:</a:t>
            </a:r>
            <a:r>
              <a:rPr lang="ar-KW" sz="2800" dirty="0">
                <a:solidFill>
                  <a:schemeClr val="tx1"/>
                </a:solidFill>
              </a:rPr>
              <a:t> هي </a:t>
            </a:r>
            <a:r>
              <a:rPr kumimoji="0" lang="ar-KW" sz="2800" b="0" i="0" u="none" strike="noStrike" kern="1200" cap="none" spc="0" normalizeH="0" baseline="0" noProof="0" dirty="0">
                <a:ln>
                  <a:noFill/>
                </a:ln>
                <a:solidFill>
                  <a:schemeClr val="tx1"/>
                </a:solidFill>
                <a:effectLst/>
                <a:uLnTx/>
                <a:uFillTx/>
                <a:latin typeface="Trebuchet MS" panose="020B0603020202020204"/>
                <a:ea typeface="+mn-ea"/>
                <a:cs typeface="Tahoma" panose="020B0604030504040204" pitchFamily="34" charset="0"/>
              </a:rPr>
              <a:t>اضطرابات </a:t>
            </a:r>
            <a:r>
              <a:rPr lang="ar-KW" sz="2800" dirty="0">
                <a:solidFill>
                  <a:schemeClr val="tx1"/>
                </a:solidFill>
              </a:rPr>
              <a:t>مرضية يهاجم فيها الجهاز المناعي </a:t>
            </a:r>
            <a:r>
              <a:rPr lang="ar-IQ" sz="2800" dirty="0">
                <a:solidFill>
                  <a:schemeClr val="tx1"/>
                </a:solidFill>
              </a:rPr>
              <a:t>خلايا </a:t>
            </a:r>
            <a:r>
              <a:rPr lang="ar-KW" sz="2800" dirty="0">
                <a:solidFill>
                  <a:schemeClr val="tx1"/>
                </a:solidFill>
              </a:rPr>
              <a:t>وأعضاء</a:t>
            </a:r>
            <a:r>
              <a:rPr lang="ar-IQ" sz="2800" dirty="0">
                <a:solidFill>
                  <a:schemeClr val="tx1"/>
                </a:solidFill>
              </a:rPr>
              <a:t> </a:t>
            </a:r>
            <a:r>
              <a:rPr lang="ar-KW" sz="2800" dirty="0">
                <a:solidFill>
                  <a:schemeClr val="tx1"/>
                </a:solidFill>
              </a:rPr>
              <a:t>أنسجة الجسم السليمة بدلًا من حمايتها من أي أجسام خارجية غريبة، وينشأ المرض بسبب اضطراب في الأجسام المضادة التي تتعرف على مكونات الجسم بشكل خاطئ، وتعتبرها عدوًا يجب مهاجمته مما يسبب التهابات وتلفاً عضويا</a:t>
            </a:r>
            <a:r>
              <a:rPr lang="en-US" sz="2800" dirty="0">
                <a:solidFill>
                  <a:schemeClr val="tx1"/>
                </a:solidFill>
              </a:rPr>
              <a:t> </a:t>
            </a:r>
            <a:r>
              <a:rPr lang="ar-KW" sz="2800" dirty="0">
                <a:solidFill>
                  <a:schemeClr val="tx1"/>
                </a:solidFill>
              </a:rPr>
              <a:t>خاصةً </a:t>
            </a:r>
            <a:r>
              <a:rPr lang="en-US" sz="2800" dirty="0">
                <a:solidFill>
                  <a:schemeClr val="tx1"/>
                </a:solidFill>
              </a:rPr>
              <a:t>.</a:t>
            </a:r>
            <a:r>
              <a:rPr lang="ar-KW" sz="2800" dirty="0">
                <a:solidFill>
                  <a:schemeClr val="tx1"/>
                </a:solidFill>
              </a:rPr>
              <a:t>أخطر أمراض المناعة الذاتية</a:t>
            </a:r>
            <a:r>
              <a:rPr lang="en-US" sz="2800" dirty="0">
                <a:solidFill>
                  <a:schemeClr val="tx1"/>
                </a:solidFill>
              </a:rPr>
              <a:t> </a:t>
            </a:r>
            <a:r>
              <a:rPr lang="ar-KW" sz="2800" dirty="0">
                <a:solidFill>
                  <a:schemeClr val="tx1"/>
                </a:solidFill>
              </a:rPr>
              <a:t>هي الذئبة</a:t>
            </a:r>
            <a:r>
              <a:rPr lang="ar-IQ" sz="2800" dirty="0">
                <a:solidFill>
                  <a:schemeClr val="tx1"/>
                </a:solidFill>
              </a:rPr>
              <a:t> الحمراء </a:t>
            </a:r>
            <a:r>
              <a:rPr lang="en-US" sz="2800" dirty="0">
                <a:solidFill>
                  <a:schemeClr val="tx1"/>
                </a:solidFill>
              </a:rPr>
              <a:t>SLA</a:t>
            </a:r>
            <a:r>
              <a:rPr lang="ar-KW" sz="2800" dirty="0">
                <a:solidFill>
                  <a:schemeClr val="tx1"/>
                </a:solidFill>
              </a:rPr>
              <a:t>، التهاب المفاصل </a:t>
            </a:r>
            <a:r>
              <a:rPr lang="ar-KW" sz="2800" dirty="0" err="1">
                <a:solidFill>
                  <a:schemeClr val="tx1"/>
                </a:solidFill>
              </a:rPr>
              <a:t>الروماتويدي</a:t>
            </a:r>
            <a:r>
              <a:rPr lang="ar-KW" sz="2800" dirty="0">
                <a:solidFill>
                  <a:schemeClr val="tx1"/>
                </a:solidFill>
              </a:rPr>
              <a:t>، السكري النوع الأول، والتصلب المتعدد. </a:t>
            </a:r>
            <a:r>
              <a:rPr lang="en-US" sz="2800" dirty="0">
                <a:solidFill>
                  <a:schemeClr val="tx1"/>
                </a:solidFill>
              </a:rPr>
              <a:t>Hashimoto’s thyroiditis)</a:t>
            </a:r>
            <a:r>
              <a:rPr lang="ar-IQ" sz="2800" dirty="0">
                <a:solidFill>
                  <a:schemeClr val="tx1"/>
                </a:solidFill>
              </a:rPr>
              <a:t>،</a:t>
            </a:r>
            <a:r>
              <a:rPr lang="en-US" sz="2800" dirty="0">
                <a:solidFill>
                  <a:schemeClr val="tx1"/>
                </a:solidFill>
              </a:rPr>
              <a:t> Sjögren’s </a:t>
            </a:r>
            <a:r>
              <a:rPr lang="en-US" sz="2800" dirty="0" err="1">
                <a:solidFill>
                  <a:schemeClr val="tx1"/>
                </a:solidFill>
              </a:rPr>
              <a:t>syndrom</a:t>
            </a:r>
            <a:r>
              <a:rPr lang="ar-IQ" sz="2800" dirty="0">
                <a:solidFill>
                  <a:schemeClr val="tx1"/>
                </a:solidFill>
              </a:rPr>
              <a:t>، ا</a:t>
            </a:r>
            <a:r>
              <a:rPr lang="ar-KW" sz="2800" dirty="0">
                <a:solidFill>
                  <a:schemeClr val="tx1"/>
                </a:solidFill>
              </a:rPr>
              <a:t>لصدفية</a:t>
            </a:r>
            <a:r>
              <a:rPr lang="ar-IQ" sz="2800" dirty="0">
                <a:solidFill>
                  <a:schemeClr val="tx1"/>
                </a:solidFill>
              </a:rPr>
              <a:t> بعض أمراض مناعية ذاتية قد تزيد من خطر </a:t>
            </a:r>
            <a:r>
              <a:rPr lang="ar-IQ" sz="2800" dirty="0" err="1">
                <a:solidFill>
                  <a:schemeClr val="tx1"/>
                </a:solidFill>
              </a:rPr>
              <a:t>السرطان:التهاب</a:t>
            </a:r>
            <a:r>
              <a:rPr lang="ar-IQ" sz="2800" dirty="0">
                <a:solidFill>
                  <a:schemeClr val="tx1"/>
                </a:solidFill>
              </a:rPr>
              <a:t> المفاصل </a:t>
            </a:r>
            <a:r>
              <a:rPr lang="ar-IQ" sz="2800" dirty="0" err="1">
                <a:solidFill>
                  <a:schemeClr val="tx1"/>
                </a:solidFill>
              </a:rPr>
              <a:t>الروماتويدي</a:t>
            </a:r>
            <a:r>
              <a:rPr lang="ar-IQ" sz="2800" dirty="0">
                <a:solidFill>
                  <a:schemeClr val="tx1"/>
                </a:solidFill>
              </a:rPr>
              <a:t> (خطر الإصابة </a:t>
            </a:r>
            <a:r>
              <a:rPr lang="ar-IQ" sz="2800" dirty="0" err="1">
                <a:solidFill>
                  <a:schemeClr val="tx1"/>
                </a:solidFill>
              </a:rPr>
              <a:t>باللمفوما</a:t>
            </a:r>
            <a:r>
              <a:rPr lang="ar-IQ" sz="2800" dirty="0">
                <a:solidFill>
                  <a:schemeClr val="tx1"/>
                </a:solidFill>
              </a:rPr>
              <a:t>).داء الأمعاء الالتهابي (التهاب القولون التقرحي وداء كرون).مرض </a:t>
            </a:r>
            <a:r>
              <a:rPr lang="ar-IQ" sz="2800" dirty="0" err="1">
                <a:solidFill>
                  <a:schemeClr val="tx1"/>
                </a:solidFill>
              </a:rPr>
              <a:t>سيلياك</a:t>
            </a:r>
            <a:r>
              <a:rPr lang="ar-IQ" sz="2800" dirty="0">
                <a:solidFill>
                  <a:schemeClr val="tx1"/>
                </a:solidFill>
              </a:rPr>
              <a:t> (الداء البطني).</a:t>
            </a:r>
          </a:p>
        </p:txBody>
      </p:sp>
      <p:pic>
        <p:nvPicPr>
          <p:cNvPr id="2" name="Picture 1">
            <a:extLst>
              <a:ext uri="{FF2B5EF4-FFF2-40B4-BE49-F238E27FC236}">
                <a16:creationId xmlns:a16="http://schemas.microsoft.com/office/drawing/2014/main" id="{053F4D2A-344F-146E-5BF8-874635377166}"/>
              </a:ext>
            </a:extLst>
          </p:cNvPr>
          <p:cNvPicPr>
            <a:picLocks noChangeAspect="1"/>
          </p:cNvPicPr>
          <p:nvPr/>
        </p:nvPicPr>
        <p:blipFill>
          <a:blip r:embed="rId2"/>
          <a:stretch>
            <a:fillRect/>
          </a:stretch>
        </p:blipFill>
        <p:spPr>
          <a:xfrm>
            <a:off x="0" y="1"/>
            <a:ext cx="4374292" cy="2582562"/>
          </a:xfrm>
          <a:prstGeom prst="rect">
            <a:avLst/>
          </a:prstGeom>
        </p:spPr>
      </p:pic>
    </p:spTree>
    <p:extLst>
      <p:ext uri="{BB962C8B-B14F-4D97-AF65-F5344CB8AC3E}">
        <p14:creationId xmlns:p14="http://schemas.microsoft.com/office/powerpoint/2010/main" val="11867519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0981A2-2AB1-E756-833F-2A773F6E183F}"/>
              </a:ext>
            </a:extLst>
          </p:cNvPr>
          <p:cNvPicPr>
            <a:picLocks noChangeAspect="1"/>
          </p:cNvPicPr>
          <p:nvPr/>
        </p:nvPicPr>
        <p:blipFill>
          <a:blip r:embed="rId2"/>
          <a:stretch>
            <a:fillRect/>
          </a:stretch>
        </p:blipFill>
        <p:spPr>
          <a:xfrm>
            <a:off x="502288" y="342901"/>
            <a:ext cx="8908412" cy="5143499"/>
          </a:xfrm>
          <a:prstGeom prst="rect">
            <a:avLst/>
          </a:prstGeom>
        </p:spPr>
      </p:pic>
      <p:pic>
        <p:nvPicPr>
          <p:cNvPr id="4" name="Picture 3">
            <a:extLst>
              <a:ext uri="{FF2B5EF4-FFF2-40B4-BE49-F238E27FC236}">
                <a16:creationId xmlns:a16="http://schemas.microsoft.com/office/drawing/2014/main" id="{7E4A50B7-734D-E2DB-17B7-5E3FE2DFCCA4}"/>
              </a:ext>
            </a:extLst>
          </p:cNvPr>
          <p:cNvPicPr>
            <a:picLocks noChangeAspect="1"/>
          </p:cNvPicPr>
          <p:nvPr/>
        </p:nvPicPr>
        <p:blipFill>
          <a:blip r:embed="rId3"/>
          <a:stretch>
            <a:fillRect/>
          </a:stretch>
        </p:blipFill>
        <p:spPr>
          <a:xfrm>
            <a:off x="7594600" y="571500"/>
            <a:ext cx="1485900" cy="1016000"/>
          </a:xfrm>
          <a:prstGeom prst="rect">
            <a:avLst/>
          </a:prstGeom>
        </p:spPr>
      </p:pic>
    </p:spTree>
    <p:extLst>
      <p:ext uri="{BB962C8B-B14F-4D97-AF65-F5344CB8AC3E}">
        <p14:creationId xmlns:p14="http://schemas.microsoft.com/office/powerpoint/2010/main" val="3985179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36047003-54AB-0913-DF45-9DD207BB2BA1}"/>
                  </a:ext>
                </a:extLst>
              </p14:cNvPr>
              <p14:cNvContentPartPr/>
              <p14:nvPr/>
            </p14:nvContentPartPr>
            <p14:xfrm>
              <a:off x="11762356" y="-512585"/>
              <a:ext cx="360" cy="360"/>
            </p14:xfrm>
          </p:contentPart>
        </mc:Choice>
        <mc:Fallback xmlns="">
          <p:pic>
            <p:nvPicPr>
              <p:cNvPr id="4" name="Ink 3">
                <a:extLst>
                  <a:ext uri="{FF2B5EF4-FFF2-40B4-BE49-F238E27FC236}">
                    <a16:creationId xmlns:a16="http://schemas.microsoft.com/office/drawing/2014/main" id="{36047003-54AB-0913-DF45-9DD207BB2BA1}"/>
                  </a:ext>
                </a:extLst>
              </p:cNvPr>
              <p:cNvPicPr/>
              <p:nvPr/>
            </p:nvPicPr>
            <p:blipFill>
              <a:blip r:embed="rId5"/>
              <a:stretch>
                <a:fillRect/>
              </a:stretch>
            </p:blipFill>
            <p:spPr>
              <a:xfrm>
                <a:off x="11753356" y="-52158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5EC191C2-DFAD-3A06-93EF-B40F425F5128}"/>
                  </a:ext>
                </a:extLst>
              </p14:cNvPr>
              <p14:cNvContentPartPr/>
              <p14:nvPr/>
            </p14:nvContentPartPr>
            <p14:xfrm>
              <a:off x="11377422" y="974207"/>
              <a:ext cx="360" cy="360"/>
            </p14:xfrm>
          </p:contentPart>
        </mc:Choice>
        <mc:Fallback xmlns="">
          <p:pic>
            <p:nvPicPr>
              <p:cNvPr id="5" name="Ink 4">
                <a:extLst>
                  <a:ext uri="{FF2B5EF4-FFF2-40B4-BE49-F238E27FC236}">
                    <a16:creationId xmlns:a16="http://schemas.microsoft.com/office/drawing/2014/main" id="{5EC191C2-DFAD-3A06-93EF-B40F425F5128}"/>
                  </a:ext>
                </a:extLst>
              </p:cNvPr>
              <p:cNvPicPr/>
              <p:nvPr/>
            </p:nvPicPr>
            <p:blipFill>
              <a:blip r:embed="rId5"/>
              <a:stretch>
                <a:fillRect/>
              </a:stretch>
            </p:blipFill>
            <p:spPr>
              <a:xfrm>
                <a:off x="11368422" y="965207"/>
                <a:ext cx="18000" cy="18000"/>
              </a:xfrm>
              <a:prstGeom prst="rect">
                <a:avLst/>
              </a:prstGeom>
            </p:spPr>
          </p:pic>
        </mc:Fallback>
      </mc:AlternateContent>
      <p:sp>
        <p:nvSpPr>
          <p:cNvPr id="6" name="Oval 5">
            <a:extLst>
              <a:ext uri="{FF2B5EF4-FFF2-40B4-BE49-F238E27FC236}">
                <a16:creationId xmlns:a16="http://schemas.microsoft.com/office/drawing/2014/main" id="{17ECE93A-A91A-1228-03B0-FF87E5289D66}"/>
              </a:ext>
            </a:extLst>
          </p:cNvPr>
          <p:cNvSpPr/>
          <p:nvPr/>
        </p:nvSpPr>
        <p:spPr>
          <a:xfrm>
            <a:off x="482275" y="122914"/>
            <a:ext cx="8686439" cy="97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IQ" sz="2800" dirty="0"/>
              <a:t>م</a:t>
            </a:r>
            <a:r>
              <a:rPr lang="ar-KW" sz="2800" dirty="0"/>
              <a:t>رض الذئبة الحمراء </a:t>
            </a:r>
            <a:endParaRPr lang="ar-IQ" sz="2800" dirty="0"/>
          </a:p>
          <a:p>
            <a:pPr algn="ctr"/>
            <a:r>
              <a:rPr lang="en-US" sz="2800" dirty="0"/>
              <a:t>Systemic Lupus Erythematosus</a:t>
            </a:r>
          </a:p>
        </p:txBody>
      </p:sp>
      <p:sp>
        <p:nvSpPr>
          <p:cNvPr id="9" name="Content Placeholder 8">
            <a:extLst>
              <a:ext uri="{FF2B5EF4-FFF2-40B4-BE49-F238E27FC236}">
                <a16:creationId xmlns:a16="http://schemas.microsoft.com/office/drawing/2014/main" id="{4B945F25-B628-D94F-442E-BA10FCBB5EEB}"/>
              </a:ext>
            </a:extLst>
          </p:cNvPr>
          <p:cNvSpPr>
            <a:spLocks noGrp="1"/>
          </p:cNvSpPr>
          <p:nvPr>
            <p:ph idx="1"/>
          </p:nvPr>
        </p:nvSpPr>
        <p:spPr>
          <a:xfrm>
            <a:off x="677335" y="1322174"/>
            <a:ext cx="8596668" cy="4719190"/>
          </a:xfrm>
        </p:spPr>
        <p:txBody>
          <a:bodyPr>
            <a:normAutofit/>
          </a:bodyPr>
          <a:lstStyle/>
          <a:p>
            <a:pPr algn="r" rtl="1"/>
            <a:r>
              <a:rPr lang="ar-KW" sz="2000" dirty="0">
                <a:solidFill>
                  <a:schemeClr val="bg1"/>
                </a:solidFill>
              </a:rPr>
              <a:t>يعد من أكثر الأمراض المناعية شيوعًا وانتشارًا هو مرض ناجم عن خلل في الجهاز المناعي. يقوم الجهاز المناعي للشخص بتدمير الأنسجة داخل جسمه مما يسبب الالتهاب ويمكن أن يسبب تشوهات في الأعضاء في جميع أنحاء الجسم. توجد في الإناث أكثر من الذكور في سن الإنجاب. حيث يهاجم الجهاز المناعي الأنسجة المتعددة بالجسم مثل المفاصل، وأنسجة الجلد، والقلب، والكلى مما يتسبب في الإصابة بالفشل الكلوي أحيانًا، أو مشاكل قلبية هناك أيضًا عوامل أخرى تساهم في الإصابة بالمرض، مثل الوراثة ( قد تكون هناك بعض المواد الوراثية المرتبطة بأمراض المناعة الذاتية )، وتشمل العوامل التي تؤدي إلى تفاقم المرض الالتهابات الداخلية، الجسم، وأشعة الشمس</a:t>
            </a:r>
            <a:endParaRPr lang="en-US" sz="2000" dirty="0">
              <a:solidFill>
                <a:schemeClr val="bg1"/>
              </a:solidFill>
            </a:endParaRPr>
          </a:p>
          <a:p>
            <a:pPr algn="r" rtl="1"/>
            <a:r>
              <a:rPr lang="ar-KW" sz="2000" dirty="0">
                <a:solidFill>
                  <a:schemeClr val="bg1"/>
                </a:solidFill>
              </a:rPr>
              <a:t>مرض السُكّري النوع الأول</a:t>
            </a:r>
            <a:r>
              <a:rPr lang="ar-IQ" sz="2000" dirty="0">
                <a:solidFill>
                  <a:schemeClr val="bg1"/>
                </a:solidFill>
              </a:rPr>
              <a:t> </a:t>
            </a:r>
            <a:r>
              <a:rPr lang="ar-KW" sz="2000" dirty="0">
                <a:solidFill>
                  <a:schemeClr val="bg1"/>
                </a:solidFill>
              </a:rPr>
              <a:t>يهاجم الجهاز المناعي الخلايا المسؤولة عن إنتاج الإنسولين في البنكرياس ممّا يؤدي إلى ارتفاع مستوى السُكّر في الدم مسبباً السكري النوع الأول.</a:t>
            </a:r>
            <a:endParaRPr lang="ar-IQ" sz="2000" dirty="0">
              <a:solidFill>
                <a:schemeClr val="bg1"/>
              </a:solidFill>
            </a:endParaRPr>
          </a:p>
          <a:p>
            <a:pPr algn="r" rtl="1"/>
            <a:r>
              <a:rPr lang="ar-KW" sz="2000" dirty="0">
                <a:solidFill>
                  <a:schemeClr val="bg1"/>
                </a:solidFill>
              </a:rPr>
              <a:t>كما أن معظم أمراض المناعة الذاتية تضم عوامل خطورة وراثية ومحفزات بيئية تؤدي إلى خلل في نظام المناعة.</a:t>
            </a:r>
            <a:endParaRPr lang="en-US" sz="2000" dirty="0">
              <a:solidFill>
                <a:schemeClr val="bg1"/>
              </a:solidFill>
            </a:endParaRPr>
          </a:p>
        </p:txBody>
      </p:sp>
    </p:spTree>
    <p:extLst>
      <p:ext uri="{BB962C8B-B14F-4D97-AF65-F5344CB8AC3E}">
        <p14:creationId xmlns:p14="http://schemas.microsoft.com/office/powerpoint/2010/main" val="2285167937"/>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49F8AC-F77B-557B-1D21-F74D3CA22B0B}"/>
              </a:ext>
            </a:extLst>
          </p:cNvPr>
          <p:cNvSpPr>
            <a:spLocks noGrp="1"/>
          </p:cNvSpPr>
          <p:nvPr>
            <p:ph idx="1"/>
          </p:nvPr>
        </p:nvSpPr>
        <p:spPr>
          <a:xfrm>
            <a:off x="677335" y="222422"/>
            <a:ext cx="8596668" cy="5818941"/>
          </a:xfrm>
        </p:spPr>
        <p:txBody>
          <a:bodyPr/>
          <a:lstStyle/>
          <a:p>
            <a:pPr algn="r" rtl="1"/>
            <a:r>
              <a:rPr lang="ar-IQ" dirty="0">
                <a:solidFill>
                  <a:schemeClr val="bg2"/>
                </a:solidFill>
              </a:rPr>
              <a:t>ا</a:t>
            </a:r>
            <a:r>
              <a:rPr lang="ar-KW" dirty="0">
                <a:solidFill>
                  <a:schemeClr val="bg2"/>
                </a:solidFill>
              </a:rPr>
              <a:t>لصدفية</a:t>
            </a:r>
            <a:r>
              <a:rPr lang="ar-IQ" dirty="0">
                <a:solidFill>
                  <a:schemeClr val="bg2"/>
                </a:solidFill>
              </a:rPr>
              <a:t> </a:t>
            </a:r>
            <a:r>
              <a:rPr lang="ar-KW" dirty="0">
                <a:solidFill>
                  <a:schemeClr val="bg2"/>
                </a:solidFill>
              </a:rPr>
              <a:t>يُهاجم جهاز المناعة خلايا الجلد ممّا يجعلها تتكاثر بشكل أسرع ممّا يؤدي إلى تراكم الجلد وتكوين قشور وبقع جافة، ويُمكن أن تتطور أعراض الصدفية لتشمل التورم وألم في المفاصل حينها يُسمى بالتهاب المفصل الصدفي.</a:t>
            </a:r>
            <a:endParaRPr lang="ar-IQ" dirty="0">
              <a:solidFill>
                <a:schemeClr val="bg2"/>
              </a:solidFill>
            </a:endParaRPr>
          </a:p>
          <a:p>
            <a:pPr algn="r" rtl="1"/>
            <a:r>
              <a:rPr lang="ar-IQ" dirty="0">
                <a:solidFill>
                  <a:schemeClr val="bg2"/>
                </a:solidFill>
              </a:rPr>
              <a:t>)</a:t>
            </a:r>
            <a:r>
              <a:rPr lang="en-US" dirty="0">
                <a:solidFill>
                  <a:schemeClr val="bg2"/>
                </a:solidFill>
              </a:rPr>
              <a:t>Sjögren’s syndrome)</a:t>
            </a:r>
            <a:endParaRPr lang="ar-IQ" dirty="0">
              <a:solidFill>
                <a:schemeClr val="bg2"/>
              </a:solidFill>
            </a:endParaRPr>
          </a:p>
          <a:p>
            <a:pPr algn="r" rtl="1"/>
            <a:r>
              <a:rPr lang="ar-KW" dirty="0">
                <a:solidFill>
                  <a:schemeClr val="bg2"/>
                </a:solidFill>
              </a:rPr>
              <a:t>متلازمة شوغرن ُ</a:t>
            </a:r>
            <a:r>
              <a:rPr lang="ar-IQ" dirty="0">
                <a:solidFill>
                  <a:schemeClr val="bg2"/>
                </a:solidFill>
              </a:rPr>
              <a:t>ي</a:t>
            </a:r>
            <a:r>
              <a:rPr lang="ar-KW" dirty="0">
                <a:solidFill>
                  <a:schemeClr val="bg2"/>
                </a:solidFill>
              </a:rPr>
              <a:t>هاجم فيها جهاز المناعة المفاصل والعيون والفم، وأهم أعراض متلازمة شوغرن ألم المفاصل، وجفاف الفم، وجفاف العينين.</a:t>
            </a:r>
            <a:endParaRPr lang="ar-IQ" dirty="0">
              <a:solidFill>
                <a:schemeClr val="bg2"/>
              </a:solidFill>
            </a:endParaRPr>
          </a:p>
          <a:p>
            <a:pPr algn="r" rtl="1"/>
            <a:r>
              <a:rPr lang="en-US" dirty="0">
                <a:solidFill>
                  <a:schemeClr val="bg1"/>
                </a:solidFill>
              </a:rPr>
              <a:t>Multiple Sclerosis </a:t>
            </a:r>
            <a:r>
              <a:rPr lang="ar-KW" dirty="0">
                <a:solidFill>
                  <a:schemeClr val="bg1"/>
                </a:solidFill>
              </a:rPr>
              <a:t>مرض التصلب المتعدد</a:t>
            </a:r>
            <a:endParaRPr lang="en-US" dirty="0">
              <a:solidFill>
                <a:schemeClr val="bg1"/>
              </a:solidFill>
            </a:endParaRPr>
          </a:p>
          <a:p>
            <a:pPr algn="r" rtl="1"/>
            <a:r>
              <a:rPr lang="ar-IQ" dirty="0">
                <a:solidFill>
                  <a:schemeClr val="bg1"/>
                </a:solidFill>
              </a:rPr>
              <a:t>يهاجم </a:t>
            </a:r>
            <a:r>
              <a:rPr lang="ar-KW" dirty="0">
                <a:solidFill>
                  <a:schemeClr val="bg1"/>
                </a:solidFill>
              </a:rPr>
              <a:t>الجهاز المناعي على الغشاء العازل للأعصاب في الدماغ والحبل الشوكي، مما يؤدي إلى خلل كبير في التواصل بين المخ وأعضاء الجسم الأخرى، وتطور المرض قد يسبب إعاقة حركية مزمنة.</a:t>
            </a:r>
            <a:endParaRPr lang="ar-IQ" dirty="0">
              <a:solidFill>
                <a:schemeClr val="bg1"/>
              </a:solidFill>
            </a:endParaRPr>
          </a:p>
          <a:p>
            <a:pPr algn="r" rtl="1"/>
            <a:endParaRPr lang="ar-IQ" dirty="0">
              <a:solidFill>
                <a:schemeClr val="bg2"/>
              </a:solidFill>
            </a:endParaRPr>
          </a:p>
          <a:p>
            <a:pPr algn="r" rtl="1"/>
            <a:r>
              <a:rPr lang="en-US" dirty="0">
                <a:solidFill>
                  <a:schemeClr val="bg2"/>
                </a:solidFill>
              </a:rPr>
              <a:t>Hashimoto’s thyroiditis)</a:t>
            </a:r>
            <a:endParaRPr lang="ar-IQ" dirty="0">
              <a:solidFill>
                <a:schemeClr val="bg2"/>
              </a:solidFill>
            </a:endParaRPr>
          </a:p>
          <a:p>
            <a:pPr algn="r" rtl="1"/>
            <a:r>
              <a:rPr lang="ar-IQ" dirty="0">
                <a:solidFill>
                  <a:schemeClr val="bg2"/>
                </a:solidFill>
              </a:rPr>
              <a:t>ا</a:t>
            </a:r>
            <a:r>
              <a:rPr lang="ar-KW" dirty="0">
                <a:solidFill>
                  <a:schemeClr val="bg2"/>
                </a:solidFill>
              </a:rPr>
              <a:t>لتهاب الغدة الدرقية </a:t>
            </a:r>
            <a:r>
              <a:rPr lang="ar-KW" dirty="0" err="1">
                <a:solidFill>
                  <a:schemeClr val="bg2"/>
                </a:solidFill>
              </a:rPr>
              <a:t>لهاشيمو</a:t>
            </a:r>
            <a:r>
              <a:rPr lang="ar-KW" dirty="0">
                <a:solidFill>
                  <a:schemeClr val="bg2"/>
                </a:solidFill>
              </a:rPr>
              <a:t> ُ</a:t>
            </a:r>
            <a:r>
              <a:rPr lang="ar-IQ" dirty="0">
                <a:solidFill>
                  <a:schemeClr val="bg2"/>
                </a:solidFill>
              </a:rPr>
              <a:t>ي</a:t>
            </a:r>
            <a:r>
              <a:rPr lang="ar-KW" dirty="0">
                <a:solidFill>
                  <a:schemeClr val="bg2"/>
                </a:solidFill>
              </a:rPr>
              <a:t>هاجم جهاز المناعة الغدة الدرقية إذ تدمر الخلايا المُنتجة للهرمونات الغدة الدرقية ممّا يؤدي لحدوث قصور الغدة الدرقية، وتشمل أعراض التهاب الغدة الدرقية المزمن على زيادة الوزن، والتعب العام، والإمساك، والاكتئاب، وجفاف الجلد، وتضخم الغدة الدرقية، وزيادة الحساسية تجاه البرودة.</a:t>
            </a:r>
            <a:endParaRPr lang="en-US" dirty="0">
              <a:solidFill>
                <a:schemeClr val="bg2"/>
              </a:solidFill>
            </a:endParaRPr>
          </a:p>
        </p:txBody>
      </p:sp>
    </p:spTree>
    <p:extLst>
      <p:ext uri="{BB962C8B-B14F-4D97-AF65-F5344CB8AC3E}">
        <p14:creationId xmlns:p14="http://schemas.microsoft.com/office/powerpoint/2010/main" val="675256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5C26A62D-7001-F8B6-6AB7-DC22BF02ABD2}"/>
              </a:ext>
            </a:extLst>
          </p:cNvPr>
          <p:cNvSpPr/>
          <p:nvPr/>
        </p:nvSpPr>
        <p:spPr>
          <a:xfrm>
            <a:off x="1610376" y="239843"/>
            <a:ext cx="6589244" cy="113143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KW" sz="2400"/>
              <a:t>الأمراض الروماتيزمية المناعية الذاتية</a:t>
            </a:r>
            <a:endParaRPr lang="en-US" sz="2400" dirty="0"/>
          </a:p>
        </p:txBody>
      </p:sp>
      <p:sp>
        <p:nvSpPr>
          <p:cNvPr id="4" name="Content Placeholder 3">
            <a:extLst>
              <a:ext uri="{FF2B5EF4-FFF2-40B4-BE49-F238E27FC236}">
                <a16:creationId xmlns:a16="http://schemas.microsoft.com/office/drawing/2014/main" id="{4350ADCB-6A5F-6BCA-30E5-53B190675688}"/>
              </a:ext>
            </a:extLst>
          </p:cNvPr>
          <p:cNvSpPr>
            <a:spLocks noGrp="1"/>
          </p:cNvSpPr>
          <p:nvPr>
            <p:ph idx="1"/>
          </p:nvPr>
        </p:nvSpPr>
        <p:spPr>
          <a:xfrm>
            <a:off x="677335" y="1655806"/>
            <a:ext cx="8596668" cy="4385558"/>
          </a:xfrm>
        </p:spPr>
        <p:txBody>
          <a:bodyPr>
            <a:normAutofit lnSpcReduction="10000"/>
          </a:bodyPr>
          <a:lstStyle/>
          <a:p>
            <a:pPr algn="r" rtl="1"/>
            <a:r>
              <a:rPr lang="ar-IQ" dirty="0"/>
              <a:t>ا</a:t>
            </a:r>
            <a:r>
              <a:rPr lang="ar-KW" sz="2000" dirty="0"/>
              <a:t>لتهاب المفاصل </a:t>
            </a:r>
            <a:r>
              <a:rPr lang="ar-KW" sz="2000" dirty="0" err="1"/>
              <a:t>الروماتويدي</a:t>
            </a:r>
            <a:r>
              <a:rPr lang="ar-KW" sz="2000" dirty="0"/>
              <a:t>: تهاجم الأجسام المضادة المفاصل مسببة التهابًا </a:t>
            </a:r>
            <a:r>
              <a:rPr lang="ar-KW" sz="2000" dirty="0" err="1"/>
              <a:t>وتلفًا.هي</a:t>
            </a:r>
            <a:r>
              <a:rPr lang="ar-KW" sz="2000" dirty="0"/>
              <a:t> مجموعة متنوعة من الأمراض تصيب المفاصل على الأغلب، إلا أنها قد تؤثر كذلك على العضلات والأنسجة الأخرى علاوة على الأعضاء الداخلية. ومن الجدير بالذكر أن هناك أكثر من 200 مرض من أمراض المناعية الذاتية الروماتيزمية المختلفة، التي تؤثر على كل من الأطفال والكبار. وعادة ما تنجم عن مشاكل في الجهاز المناعي أو الالتهابات أو التدهور والتلف التدريجي للمفاصل والعضلات والعظام. حيث أن الكثير من هذه الأمراض طويلة </a:t>
            </a:r>
            <a:r>
              <a:rPr lang="ar-IQ" sz="2000" dirty="0"/>
              <a:t>الأمد </a:t>
            </a:r>
            <a:r>
              <a:rPr lang="ar-KW" sz="2000" dirty="0"/>
              <a:t>وتتفاقم مع مرور الوقت. وعادة ما تكون مؤلمة وتتسبب في الحد في بعض الوظائف، وقد تؤدي في الحالات الشديدة إلى حدوث إعاقة كبيرة</a:t>
            </a:r>
            <a:r>
              <a:rPr lang="ar-IQ" sz="2000" dirty="0"/>
              <a:t>.</a:t>
            </a:r>
          </a:p>
          <a:p>
            <a:pPr algn="r" rtl="1"/>
            <a:r>
              <a:rPr lang="ar-KW" sz="2000" dirty="0"/>
              <a:t>حيث يبدأ الجهاز المناعي في مهاجمة المفاصل والهياكل الأخرى. حيث أن النساء يصبن بأمراض المناعة الذاتية أكثر من الرجال، ومن المتوقع أن أكثر من 65 % من المرضى هم من النساء. في بعض الحالات، يمكن أن تقلل الأدوية المضادة للالتهابات (مثل بعض أدوية الروماتيزم) خطر الإصابة بأنواع محددة من السرطان كسرطان الأمعاء بنسبة تصل إلى 30%. </a:t>
            </a:r>
            <a:endParaRPr lang="en-US" sz="2000" dirty="0"/>
          </a:p>
        </p:txBody>
      </p:sp>
    </p:spTree>
    <p:extLst>
      <p:ext uri="{BB962C8B-B14F-4D97-AF65-F5344CB8AC3E}">
        <p14:creationId xmlns:p14="http://schemas.microsoft.com/office/powerpoint/2010/main" val="1020654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B892C-736B-8BA8-D3EA-1C5A99E03FFB}"/>
              </a:ext>
            </a:extLst>
          </p:cNvPr>
          <p:cNvSpPr>
            <a:spLocks noGrp="1"/>
          </p:cNvSpPr>
          <p:nvPr>
            <p:ph type="title"/>
          </p:nvPr>
        </p:nvSpPr>
        <p:spPr/>
        <p:txBody>
          <a:bodyPr>
            <a:noAutofit/>
          </a:bodyPr>
          <a:lstStyle/>
          <a:p>
            <a:pPr algn="r">
              <a:spcAft>
                <a:spcPts val="800"/>
              </a:spcAft>
            </a:pPr>
            <a:r>
              <a:rPr lang="ar-IQ" sz="28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وجود</a:t>
            </a:r>
            <a:r>
              <a:rPr lang="ar-KW" sz="28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علاقة معقدة بين أمراض المناعة الذاتية والسرطان</a:t>
            </a:r>
            <a:r>
              <a:rPr lang="ar-KW"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a:t>
            </a:r>
            <a:br>
              <a:rPr lang="en-US"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r>
              <a:rPr lang="ar-IQ"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تر</a:t>
            </a:r>
            <a:r>
              <a:rPr lang="ar-KW"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تبط الأمراض المناعية الذاتية بزيادة خطر الإصابة بأنواع معينة من السرطان نتيجة للالتهابات المزمنة، واضطراب الجهاز المناعي، والآثار الجانبية للأدوية المثبطة للمناعة. كما أن أدوية بعض الأمراض قد تعيق قدرة المناعة محاربة الخلايا السرطانية التهابات الجسم المزمنة (مثل التهاب القولون التقرحي) يرتبط التهاب القولون التقرحي بسرطان القولون والمستقيم، والتهاب الأوعية الصفراوية الأولي بسرطان الكبد والمرارة تؤدي الأمراض المناعية إلى التهابات مستمرة قد تسبب تلف الخلايا وتغير حمضها النووي، مما يحفز نمو الأورام السرطانية </a:t>
            </a:r>
            <a:br>
              <a:rPr lang="en-US"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r>
              <a:rPr lang="ar-KW"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أدوية تثبيط المناعة: تُعالج أمراض المناعة الذاتية بأدوية تكبح الجهاز المناعي (مثل سيكلوفوسفاميد)، على مما يقلل من قدرته على رصد ومحاربة الخلايا السرطانية.</a:t>
            </a:r>
            <a:br>
              <a:rPr lang="en-US"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r>
              <a:rPr lang="ar-KW"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t>نقص المناعة المكتسب: يمكن أن تسبب بعض الأدوية ضعفًا في الجهاز المناعي، مما يرفع خطر الإصابة ببعض أنواع السرطان اللمفوما وسرطان الجلد.</a:t>
            </a:r>
            <a:br>
              <a:rPr lang="en-US" sz="24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br>
              <a:rPr lang="en-US" sz="28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r>
              <a:rPr lang="en-AU" sz="2800" kern="100" dirty="0">
                <a:solidFill>
                  <a:schemeClr val="tx1">
                    <a:lumMod val="75000"/>
                    <a:lumOff val="25000"/>
                  </a:schemeClr>
                </a:solidFill>
                <a:latin typeface="Times New Roman" panose="02020603050405020304" pitchFamily="18" charset="0"/>
                <a:ea typeface="Calibri" panose="020F0502020204030204" pitchFamily="34" charset="0"/>
                <a:cs typeface="Arial" panose="020B0604020202020204" pitchFamily="34" charset="0"/>
              </a:rPr>
              <a:t> </a:t>
            </a:r>
            <a:br>
              <a:rPr lang="en-US" sz="2800" kern="1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rPr>
            </a:br>
            <a:endParaRPr lang="en-US" sz="2800" dirty="0">
              <a:solidFill>
                <a:schemeClr val="tx1">
                  <a:lumMod val="75000"/>
                  <a:lumOff val="25000"/>
                </a:schemeClr>
              </a:solidFill>
            </a:endParaRPr>
          </a:p>
        </p:txBody>
      </p:sp>
    </p:spTree>
    <p:extLst>
      <p:ext uri="{BB962C8B-B14F-4D97-AF65-F5344CB8AC3E}">
        <p14:creationId xmlns:p14="http://schemas.microsoft.com/office/powerpoint/2010/main" val="2517451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C318CC-C2F0-A4BF-932B-82CD1DD28484}"/>
              </a:ext>
            </a:extLst>
          </p:cNvPr>
          <p:cNvSpPr>
            <a:spLocks noGrp="1"/>
          </p:cNvSpPr>
          <p:nvPr>
            <p:ph type="title"/>
          </p:nvPr>
        </p:nvSpPr>
        <p:spPr/>
        <p:txBody>
          <a:bodyPr>
            <a:normAutofit fontScale="90000"/>
          </a:bodyPr>
          <a:lstStyle/>
          <a:p>
            <a:pPr algn="r"/>
            <a:r>
              <a:rPr lang="ar-IQ" sz="2700" dirty="0"/>
              <a:t>ا</a:t>
            </a:r>
            <a:r>
              <a:rPr lang="ar-KW" sz="2700" dirty="0"/>
              <a:t>سباب أمراض المناعة الذاتية</a:t>
            </a:r>
            <a:br>
              <a:rPr lang="ar-IQ" sz="2700" dirty="0"/>
            </a:br>
            <a:r>
              <a:rPr lang="ar-KW" sz="2200" dirty="0"/>
              <a:t>عوامل وراثية:</a:t>
            </a:r>
            <a:br>
              <a:rPr lang="ar-IQ" sz="2200" dirty="0"/>
            </a:br>
            <a:r>
              <a:rPr lang="ar-KW" sz="2200" dirty="0"/>
              <a:t>وتعني وجود تاريخ عائلي لأمراض المناعة الذاتية مما يتسبب في انتقال بعض الجينات التي تؤثر على الجهاز المناعي للأجيال اللاحقة فيما بعد.</a:t>
            </a:r>
            <a:br>
              <a:rPr lang="ar-IQ" sz="2200" dirty="0"/>
            </a:br>
            <a:r>
              <a:rPr lang="ar-KW" sz="2200" dirty="0"/>
              <a:t>خلل هرموني:</a:t>
            </a:r>
            <a:br>
              <a:rPr lang="ar-IQ" sz="2200" dirty="0"/>
            </a:br>
            <a:r>
              <a:rPr lang="ar-KW" sz="2200" dirty="0"/>
              <a:t>الخلل أو التغيرات الهرمونية تعد من أهم أسباب أمراض المناعة الذاتية لذلك نجد أكبر نسبة للإصابة في النساء بسبب فترات البلوغ والدورة الشهرية، والحمل.</a:t>
            </a:r>
            <a:br>
              <a:rPr lang="ar-IQ" sz="2200" dirty="0"/>
            </a:br>
            <a:r>
              <a:rPr lang="ar-KW" sz="2200" dirty="0"/>
              <a:t>عوامل بيئية:</a:t>
            </a:r>
            <a:br>
              <a:rPr lang="ar-IQ" sz="2200" dirty="0"/>
            </a:br>
            <a:r>
              <a:rPr lang="ar-KW" sz="2200" dirty="0"/>
              <a:t>هناك بعض العوامل البيئية التي تحفز الجهاز المناعي على مهاجمة أعضاء وأنسجة الجسم السليمة مثل التدخين، والتعرض المتكرر للفيروسات والبكتيريا، والمواد الكيميائية الضارة</a:t>
            </a:r>
            <a:br>
              <a:rPr lang="ar-IQ" sz="2200" dirty="0"/>
            </a:br>
            <a:r>
              <a:rPr lang="ar-KW" sz="2200" dirty="0"/>
              <a:t>.خلل مناعي:</a:t>
            </a:r>
            <a:br>
              <a:rPr lang="ar-IQ" sz="2200" dirty="0"/>
            </a:br>
            <a:r>
              <a:rPr lang="ar-KW" sz="2200" dirty="0"/>
              <a:t>قد يتعرض الشخص لخلل في توازن الخلايا المناعية </a:t>
            </a:r>
            <a:r>
              <a:rPr lang="en-US" sz="2200" dirty="0"/>
              <a:t>B-cells </a:t>
            </a:r>
            <a:r>
              <a:rPr lang="ar-KW" sz="2200" dirty="0"/>
              <a:t>و </a:t>
            </a:r>
            <a:r>
              <a:rPr lang="en-US" sz="2200" dirty="0"/>
              <a:t>T-cells </a:t>
            </a:r>
            <a:r>
              <a:rPr lang="ar-KW" sz="2200" dirty="0"/>
              <a:t>مما يسبب في إنتاج الأجسام المضادة التي تهاجم الجسم ولا تقوم بحمايته كما كانت تفعل من قبل.</a:t>
            </a:r>
            <a:br>
              <a:rPr lang="ar-IQ" sz="2200" dirty="0"/>
            </a:br>
            <a:r>
              <a:rPr lang="ar-KW" sz="2200" dirty="0"/>
              <a:t>نمط حياة خاطئ:</a:t>
            </a:r>
            <a:br>
              <a:rPr lang="ar-IQ" sz="2200" dirty="0"/>
            </a:br>
            <a:r>
              <a:rPr lang="ar-KW" sz="2200" dirty="0"/>
              <a:t>تعرض المريض للتوتر والضغط النفسي المستمر، مع اضطرابات النوم وضعف التغذية الصحية، قد يضعف جهاز المناعة ويتسبب في خطر الإصابة بأمراض المناعة الذاتية.</a:t>
            </a:r>
            <a:endParaRPr lang="en-US" sz="2200" dirty="0"/>
          </a:p>
        </p:txBody>
      </p:sp>
    </p:spTree>
    <p:extLst>
      <p:ext uri="{BB962C8B-B14F-4D97-AF65-F5344CB8AC3E}">
        <p14:creationId xmlns:p14="http://schemas.microsoft.com/office/powerpoint/2010/main" val="1031539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3DF6A-98A3-D0BB-3BC3-BCE7E8CC345A}"/>
              </a:ext>
            </a:extLst>
          </p:cNvPr>
          <p:cNvSpPr>
            <a:spLocks noGrp="1"/>
          </p:cNvSpPr>
          <p:nvPr>
            <p:ph type="title"/>
          </p:nvPr>
        </p:nvSpPr>
        <p:spPr>
          <a:xfrm>
            <a:off x="4893275" y="123568"/>
            <a:ext cx="4380727" cy="1025610"/>
          </a:xfrm>
        </p:spPr>
        <p:txBody>
          <a:bodyPr>
            <a:noAutofit/>
          </a:bodyPr>
          <a:lstStyle/>
          <a:p>
            <a:pPr marL="342900" marR="0" lvl="0" indent="-342900" algn="r" defTabSz="457200" rtl="1" eaLnBrk="1" fontAlgn="auto" latinLnBrk="0" hangingPunct="1">
              <a:lnSpc>
                <a:spcPct val="100000"/>
              </a:lnSpc>
              <a:spcBef>
                <a:spcPts val="1000"/>
              </a:spcBef>
              <a:spcAft>
                <a:spcPts val="0"/>
              </a:spcAft>
              <a:buClr>
                <a:srgbClr val="99CB38"/>
              </a:buClr>
              <a:buSzPct val="80000"/>
              <a:buFont typeface="Arial" panose="020B0604020202020204" pitchFamily="34" charset="0"/>
              <a:buChar char="•"/>
              <a:tabLst/>
              <a:defRPr/>
            </a:pPr>
            <a:r>
              <a:rPr lang="ar-IQ" sz="2000" dirty="0">
                <a:solidFill>
                  <a:schemeClr val="accent2"/>
                </a:solidFill>
                <a:highlight>
                  <a:srgbClr val="00FF00"/>
                </a:highlight>
              </a:rPr>
              <a:t>طرق الوقاية من الامراض المناعية الذاتية:</a:t>
            </a:r>
            <a:br>
              <a:rPr lang="ar-IQ" sz="2000" dirty="0">
                <a:solidFill>
                  <a:schemeClr val="accent2"/>
                </a:solidFill>
                <a:highlight>
                  <a:srgbClr val="00FF00"/>
                </a:highlight>
              </a:rPr>
            </a:br>
            <a:br>
              <a:rPr lang="ar-IQ" sz="2000" dirty="0">
                <a:solidFill>
                  <a:schemeClr val="accent2"/>
                </a:solidFill>
                <a:highlight>
                  <a:srgbClr val="00FF00"/>
                </a:highlight>
              </a:rPr>
            </a:br>
            <a:r>
              <a:rPr lang="ar-IQ" sz="2000" dirty="0">
                <a:solidFill>
                  <a:schemeClr val="tx1">
                    <a:lumMod val="75000"/>
                    <a:lumOff val="25000"/>
                  </a:schemeClr>
                </a:solidFill>
              </a:rPr>
              <a:t>فحوصات دورية منتظمة خاصةً مع وجود تاريخ عائلي للإصابة بالأمراض المناعية. اتباع نظام غذائي صحي غني بالخضروات، والفواكه، والحبوب الكاملة، والبروتينات الصحية للجسم.</a:t>
            </a:r>
            <a:br>
              <a:rPr lang="ar-IQ" sz="2000" dirty="0">
                <a:solidFill>
                  <a:schemeClr val="tx1">
                    <a:lumMod val="75000"/>
                    <a:lumOff val="25000"/>
                  </a:schemeClr>
                </a:solidFill>
              </a:rPr>
            </a:br>
            <a:r>
              <a:rPr lang="ar-IQ" sz="2000" dirty="0">
                <a:solidFill>
                  <a:schemeClr val="tx1">
                    <a:lumMod val="75000"/>
                    <a:lumOff val="25000"/>
                  </a:schemeClr>
                </a:solidFill>
              </a:rPr>
              <a:t>الابتعاد عن التوتر النفسي من خلال ممارسة هواية تحبها أو تمارين الاسترخاء التي تدعم الجهاز </a:t>
            </a:r>
            <a:r>
              <a:rPr lang="ar-IQ" sz="2000" dirty="0" err="1">
                <a:solidFill>
                  <a:schemeClr val="tx1">
                    <a:lumMod val="75000"/>
                    <a:lumOff val="25000"/>
                  </a:schemeClr>
                </a:solidFill>
              </a:rPr>
              <a:t>المناعي.ممارسة</a:t>
            </a:r>
            <a:r>
              <a:rPr lang="ar-IQ" sz="2000" dirty="0">
                <a:solidFill>
                  <a:schemeClr val="tx1">
                    <a:lumMod val="75000"/>
                    <a:lumOff val="25000"/>
                  </a:schemeClr>
                </a:solidFill>
              </a:rPr>
              <a:t> النشاط البدني.</a:t>
            </a:r>
            <a:br>
              <a:rPr lang="ar-IQ" sz="2000" dirty="0">
                <a:solidFill>
                  <a:schemeClr val="tx1">
                    <a:lumMod val="75000"/>
                    <a:lumOff val="25000"/>
                  </a:schemeClr>
                </a:solidFill>
              </a:rPr>
            </a:br>
            <a:r>
              <a:rPr kumimoji="0" lang="ar-KW"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Tahoma" panose="020B0604030504040204" pitchFamily="34" charset="0"/>
              </a:rPr>
              <a:t>لا يوجد علاج نهائي، لكن الأدوية المثبطة للمناعة </a:t>
            </a:r>
            <a:r>
              <a:rPr kumimoji="0" lang="ar-KW" sz="20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Tahoma" panose="020B0604030504040204" pitchFamily="34" charset="0"/>
              </a:rPr>
              <a:t>والستيرويدات</a:t>
            </a:r>
            <a:r>
              <a:rPr kumimoji="0" lang="ar-KW"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Tahoma" panose="020B0604030504040204" pitchFamily="34" charset="0"/>
              </a:rPr>
              <a:t> تساعد في تخفيف الأعراض والسيطرة على</a:t>
            </a:r>
            <a:r>
              <a:rPr kumimoji="0" lang="ar-IQ"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Tahoma" panose="020B0604030504040204" pitchFamily="34" charset="0"/>
              </a:rPr>
              <a:t> المرض.</a:t>
            </a:r>
            <a:br>
              <a:rPr kumimoji="0" lang="ar-IQ"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Tahoma" panose="020B0604030504040204" pitchFamily="34" charset="0"/>
              </a:rPr>
            </a:br>
            <a:r>
              <a:rPr kumimoji="0" lang="ar-IQ"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Tahoma" panose="020B0604030504040204" pitchFamily="34" charset="0"/>
              </a:rPr>
              <a:t>ينصح مرضى المناعة الذاتية بالمتابعة الدورية مع الأطباء لإجراء الفحوصات المبكرة للسرطان، نظرًا لارتفاع نسبة الخطر لديهم.</a:t>
            </a:r>
            <a:br>
              <a:rPr kumimoji="0" lang="en-US" sz="20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br>
            <a:endParaRPr lang="en-US" sz="2000" dirty="0">
              <a:solidFill>
                <a:schemeClr val="tx1">
                  <a:lumMod val="75000"/>
                  <a:lumOff val="25000"/>
                </a:schemeClr>
              </a:solidFill>
            </a:endParaRPr>
          </a:p>
        </p:txBody>
      </p:sp>
      <p:pic>
        <p:nvPicPr>
          <p:cNvPr id="3" name="Picture 2">
            <a:extLst>
              <a:ext uri="{FF2B5EF4-FFF2-40B4-BE49-F238E27FC236}">
                <a16:creationId xmlns:a16="http://schemas.microsoft.com/office/drawing/2014/main" id="{2BADB288-BBEA-FA10-96B9-4EE9A0B38F6E}"/>
              </a:ext>
            </a:extLst>
          </p:cNvPr>
          <p:cNvPicPr>
            <a:picLocks noChangeAspect="1"/>
          </p:cNvPicPr>
          <p:nvPr/>
        </p:nvPicPr>
        <p:blipFill>
          <a:blip r:embed="rId2"/>
          <a:stretch>
            <a:fillRect/>
          </a:stretch>
        </p:blipFill>
        <p:spPr>
          <a:xfrm>
            <a:off x="0" y="0"/>
            <a:ext cx="4782065" cy="5412260"/>
          </a:xfrm>
          <a:prstGeom prst="rect">
            <a:avLst/>
          </a:prstGeom>
        </p:spPr>
      </p:pic>
    </p:spTree>
    <p:extLst>
      <p:ext uri="{BB962C8B-B14F-4D97-AF65-F5344CB8AC3E}">
        <p14:creationId xmlns:p14="http://schemas.microsoft.com/office/powerpoint/2010/main" val="623236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FCEBCC-7C4D-6ECD-967E-AB6A9C039A64}"/>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ED39587D-AC26-31F2-7077-41C433FC96AB}"/>
              </a:ext>
            </a:extLst>
          </p:cNvPr>
          <p:cNvPicPr>
            <a:picLocks noGrp="1" noChangeAspect="1"/>
          </p:cNvPicPr>
          <p:nvPr>
            <p:ph idx="1"/>
          </p:nvPr>
        </p:nvPicPr>
        <p:blipFill>
          <a:blip r:embed="rId2"/>
          <a:stretch>
            <a:fillRect/>
          </a:stretch>
        </p:blipFill>
        <p:spPr>
          <a:xfrm>
            <a:off x="501445" y="176982"/>
            <a:ext cx="8893278" cy="5865044"/>
          </a:xfrm>
          <a:prstGeom prst="rect">
            <a:avLst/>
          </a:prstGeom>
        </p:spPr>
      </p:pic>
    </p:spTree>
    <p:extLst>
      <p:ext uri="{BB962C8B-B14F-4D97-AF65-F5344CB8AC3E}">
        <p14:creationId xmlns:p14="http://schemas.microsoft.com/office/powerpoint/2010/main" val="666959295"/>
      </p:ext>
    </p:extLst>
  </p:cSld>
  <p:clrMapOvr>
    <a:masterClrMapping/>
  </p:clrMapOvr>
</p:sld>
</file>

<file path=ppt/theme/theme1.xml><?xml version="1.0" encoding="utf-8"?>
<a:theme xmlns:a="http://schemas.openxmlformats.org/drawingml/2006/main" name="Facet">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1752</TotalTime>
  <Words>1050</Words>
  <Application>Microsoft Office PowerPoint</Application>
  <PresentationFormat>Widescreen</PresentationFormat>
  <Paragraphs>27</Paragraphs>
  <Slides>10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Times New Roman</vt:lpstr>
      <vt:lpstr>Trebuchet MS</vt:lpstr>
      <vt:lpstr>Wingdings 3</vt:lpstr>
      <vt:lpstr>Facet</vt:lpstr>
      <vt:lpstr>الأمراض المناعية الذاتية وعلاقتها بالسرطان   اعداد</vt:lpstr>
      <vt:lpstr>PowerPoint Presentation</vt:lpstr>
      <vt:lpstr>PowerPoint Presentation</vt:lpstr>
      <vt:lpstr>PowerPoint Presentation</vt:lpstr>
      <vt:lpstr>PowerPoint Presentation</vt:lpstr>
      <vt:lpstr>PowerPoint Presentation</vt:lpstr>
      <vt:lpstr>وجودعلاقة معقدة بين أمراض المناعة الذاتية والسرطان، ترتبط الأمراض المناعية الذاتية بزيادة خطر الإصابة بأنواع معينة من السرطان نتيجة للالتهابات المزمنة، واضطراب الجهاز المناعي، والآثار الجانبية للأدوية المثبطة للمناعة. كما أن أدوية بعض الأمراض قد تعيق قدرة المناعة محاربة الخلايا السرطانية التهابات الجسم المزمنة (مثل التهاب القولون التقرحي) يرتبط التهاب القولون التقرحي بسرطان القولون والمستقيم، والتهاب الأوعية الصفراوية الأولي بسرطان الكبد والمرارة تؤدي الأمراض المناعية إلى التهابات مستمرة قد تسبب تلف الخلايا وتغير حمضها النووي، مما يحفز نمو الأورام السرطانية  أدوية تثبيط المناعة: تُعالج أمراض المناعة الذاتية بأدوية تكبح الجهاز المناعي (مثل سيكلوفوسفاميد)، على مما يقلل من قدرته على رصد ومحاربة الخلايا السرطانية. نقص المناعة المكتسب: يمكن أن تسبب بعض الأدوية ضعفًا في الجهاز المناعي، مما يرفع خطر الإصابة ببعض أنواع السرطان اللمفوما وسرطان الجلد.    </vt:lpstr>
      <vt:lpstr>اسباب أمراض المناعة الذاتية عوامل وراثية: وتعني وجود تاريخ عائلي لأمراض المناعة الذاتية مما يتسبب في انتقال بعض الجينات التي تؤثر على الجهاز المناعي للأجيال اللاحقة فيما بعد. خلل هرموني: الخلل أو التغيرات الهرمونية تعد من أهم أسباب أمراض المناعة الذاتية لذلك نجد أكبر نسبة للإصابة في النساء بسبب فترات البلوغ والدورة الشهرية، والحمل. عوامل بيئية: هناك بعض العوامل البيئية التي تحفز الجهاز المناعي على مهاجمة أعضاء وأنسجة الجسم السليمة مثل التدخين، والتعرض المتكرر للفيروسات والبكتيريا، والمواد الكيميائية الضارة .خلل مناعي: قد يتعرض الشخص لخلل في توازن الخلايا المناعية B-cells و T-cells مما يسبب في إنتاج الأجسام المضادة التي تهاجم الجسم ولا تقوم بحمايته كما كانت تفعل من قبل. نمط حياة خاطئ: تعرض المريض للتوتر والضغط النفسي المستمر، مع اضطرابات النوم وضعف التغذية الصحية، قد يضعف جهاز المناعة ويتسبب في خطر الإصابة بأمراض المناعة الذاتية.</vt:lpstr>
      <vt:lpstr>طرق الوقاية من الامراض المناعية الذاتية:  فحوصات دورية منتظمة خاصةً مع وجود تاريخ عائلي للإصابة بالأمراض المناعية. اتباع نظام غذائي صحي غني بالخضروات، والفواكه، والحبوب الكاملة، والبروتينات الصحية للجسم. الابتعاد عن التوتر النفسي من خلال ممارسة هواية تحبها أو تمارين الاسترخاء التي تدعم الجهاز المناعي.ممارسة النشاط البدني. لا يوجد علاج نهائي، لكن الأدوية المثبطة للمناعة والستيرويدات تساعد في تخفيف الأعراض والسيطرة على المرض. ينصح مرضى المناعة الذاتية بالمتابعة الدورية مع الأطباء لإجراء الفحوصات المبكرة للسرطان، نظرًا لارتفاع نسبة الخطر لديهم.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dc:creator>
  <cp:lastModifiedBy>user</cp:lastModifiedBy>
  <cp:revision>12</cp:revision>
  <dcterms:created xsi:type="dcterms:W3CDTF">2025-01-22T06:40:23Z</dcterms:created>
  <dcterms:modified xsi:type="dcterms:W3CDTF">2026-02-24T21:47:54Z</dcterms:modified>
</cp:coreProperties>
</file>