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7" r:id="rId6"/>
    <p:sldId id="270" r:id="rId7"/>
    <p:sldId id="268" r:id="rId8"/>
    <p:sldId id="269" r:id="rId9"/>
    <p:sldId id="260" r:id="rId10"/>
    <p:sldId id="262" r:id="rId11"/>
    <p:sldId id="263" r:id="rId12"/>
    <p:sldId id="261" r:id="rId13"/>
    <p:sldId id="265" r:id="rId14"/>
    <p:sldId id="26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p:normalViewPr>
  <p:slideViewPr>
    <p:cSldViewPr snapToGrid="0">
      <p:cViewPr varScale="1">
        <p:scale>
          <a:sx n="78" d="100"/>
          <a:sy n="78" d="100"/>
        </p:scale>
        <p:origin x="414" y="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4T09:20:06.804"/>
    </inkml:context>
    <inkml:brush xml:id="br0">
      <inkml:brushProperty name="width" value="0.05" units="cm"/>
      <inkml:brushProperty name="height" value="0.05" units="cm"/>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4T09:20:13.125"/>
    </inkml:context>
    <inkml:brush xml:id="br0">
      <inkml:brushProperty name="width" value="0.05" units="cm"/>
      <inkml:brushProperty name="height" value="0.0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B0E890-390C-45F3-8ACA-43C3E5374115}" type="datetimeFigureOut">
              <a:rPr lang="en-US" smtClean="0"/>
              <a:t>2/24/2026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457A40-357B-4C54-A991-DA905B8FAC96}" type="slidenum">
              <a:rPr lang="en-US" smtClean="0"/>
              <a:t>‹#›</a:t>
            </a:fld>
            <a:endParaRPr lang="en-US"/>
          </a:p>
        </p:txBody>
      </p:sp>
    </p:spTree>
    <p:extLst>
      <p:ext uri="{BB962C8B-B14F-4D97-AF65-F5344CB8AC3E}">
        <p14:creationId xmlns:p14="http://schemas.microsoft.com/office/powerpoint/2010/main" val="548696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457A40-357B-4C54-A991-DA905B8FAC96}" type="slidenum">
              <a:rPr lang="en-US" smtClean="0"/>
              <a:t>1</a:t>
            </a:fld>
            <a:endParaRPr lang="en-US"/>
          </a:p>
        </p:txBody>
      </p:sp>
    </p:spTree>
    <p:extLst>
      <p:ext uri="{BB962C8B-B14F-4D97-AF65-F5344CB8AC3E}">
        <p14:creationId xmlns:p14="http://schemas.microsoft.com/office/powerpoint/2010/main" val="1425163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457A40-357B-4C54-A991-DA905B8FAC96}" type="slidenum">
              <a:rPr lang="en-US" smtClean="0"/>
              <a:t>3</a:t>
            </a:fld>
            <a:endParaRPr lang="en-US"/>
          </a:p>
        </p:txBody>
      </p:sp>
    </p:spTree>
    <p:extLst>
      <p:ext uri="{BB962C8B-B14F-4D97-AF65-F5344CB8AC3E}">
        <p14:creationId xmlns:p14="http://schemas.microsoft.com/office/powerpoint/2010/main" val="615305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457A40-357B-4C54-A991-DA905B8FAC96}" type="slidenum">
              <a:rPr lang="en-US" smtClean="0"/>
              <a:t>4</a:t>
            </a:fld>
            <a:endParaRPr lang="en-US"/>
          </a:p>
        </p:txBody>
      </p:sp>
    </p:spTree>
    <p:extLst>
      <p:ext uri="{BB962C8B-B14F-4D97-AF65-F5344CB8AC3E}">
        <p14:creationId xmlns:p14="http://schemas.microsoft.com/office/powerpoint/2010/main" val="2741327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457A40-357B-4C54-A991-DA905B8FAC96}" type="slidenum">
              <a:rPr lang="en-US" smtClean="0"/>
              <a:t>10</a:t>
            </a:fld>
            <a:endParaRPr lang="en-US"/>
          </a:p>
        </p:txBody>
      </p:sp>
    </p:spTree>
    <p:extLst>
      <p:ext uri="{BB962C8B-B14F-4D97-AF65-F5344CB8AC3E}">
        <p14:creationId xmlns:p14="http://schemas.microsoft.com/office/powerpoint/2010/main" val="3527566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5"/>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2253977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772780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9"/>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197626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5"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69" y="2160590"/>
            <a:ext cx="4184035"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B33F58-2E57-43D1-BA02-8D9CE26C55E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377338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6"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6" y="2737247"/>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5" y="2737247"/>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B33F58-2E57-43D1-BA02-8D9CE26C55E1}" type="datetimeFigureOut">
              <a:rPr lang="en-US" smtClean="0"/>
              <a:t>2/24/2026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675234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B33F58-2E57-43D1-BA02-8D9CE26C55E1}" type="datetimeFigureOut">
              <a:rPr lang="en-US" smtClean="0"/>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160562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B33F58-2E57-43D1-BA02-8D9CE26C55E1}" type="datetimeFigureOut">
              <a:rPr lang="en-US" smtClean="0"/>
              <a:t>2/24/2026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208929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2" y="514926"/>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5"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33F58-2E57-43D1-BA02-8D9CE26C55E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143117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5"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5"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B33F58-2E57-43D1-BA02-8D9CE26C55E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358301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2383741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
        <p:nvSpPr>
          <p:cNvPr id="20" name="TextBox 19"/>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sz="1800" dirty="0">
              <a:solidFill>
                <a:schemeClr val="accent1">
                  <a:lumMod val="60000"/>
                  <a:lumOff val="40000"/>
                </a:schemeClr>
              </a:solidFill>
              <a:latin typeface="Arial"/>
            </a:endParaRPr>
          </a:p>
        </p:txBody>
      </p:sp>
    </p:spTree>
    <p:extLst>
      <p:ext uri="{BB962C8B-B14F-4D97-AF65-F5344CB8AC3E}">
        <p14:creationId xmlns:p14="http://schemas.microsoft.com/office/powerpoint/2010/main" val="942781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918027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
        <p:nvSpPr>
          <p:cNvPr id="24" name="TextBox 23"/>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1890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4170325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879249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4" y="609601"/>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1"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95633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5"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5" y="2160590"/>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4"/>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B33F58-2E57-43D1-BA02-8D9CE26C55E1}" type="datetimeFigureOut">
              <a:rPr lang="en-US" smtClean="0"/>
              <a:t>2/24/2026</a:t>
            </a:fld>
            <a:endParaRPr lang="en-US"/>
          </a:p>
        </p:txBody>
      </p:sp>
      <p:sp>
        <p:nvSpPr>
          <p:cNvPr id="5" name="Footer Placeholder 4"/>
          <p:cNvSpPr>
            <a:spLocks noGrp="1"/>
          </p:cNvSpPr>
          <p:nvPr>
            <p:ph type="ftr" sz="quarter" idx="3"/>
          </p:nvPr>
        </p:nvSpPr>
        <p:spPr>
          <a:xfrm>
            <a:off x="677335" y="6041364"/>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4" y="6041364"/>
            <a:ext cx="683339" cy="365125"/>
          </a:xfrm>
          <a:prstGeom prst="rect">
            <a:avLst/>
          </a:prstGeom>
        </p:spPr>
        <p:txBody>
          <a:bodyPr vert="horz" lIns="91440" tIns="45720" rIns="91440" bIns="45720" rtlCol="0" anchor="ctr"/>
          <a:lstStyle>
            <a:lvl1pPr algn="r">
              <a:defRPr sz="900">
                <a:solidFill>
                  <a:schemeClr val="accent1"/>
                </a:solidFill>
              </a:defRPr>
            </a:lvl1pPr>
          </a:lstStyle>
          <a:p>
            <a:fld id="{134C40A6-EC8B-4083-A181-2A78E7D2CA0A}" type="slidenum">
              <a:rPr lang="en-US" smtClean="0"/>
              <a:t>‹#›</a:t>
            </a:fld>
            <a:endParaRPr lang="en-US"/>
          </a:p>
        </p:txBody>
      </p:sp>
    </p:spTree>
    <p:extLst>
      <p:ext uri="{BB962C8B-B14F-4D97-AF65-F5344CB8AC3E}">
        <p14:creationId xmlns:p14="http://schemas.microsoft.com/office/powerpoint/2010/main" val="3410474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4.png"/><Relationship Id="rId4" Type="http://schemas.openxmlformats.org/officeDocument/2006/relationships/customXml" Target="../ink/ink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BE57-D460-42C9-A14A-EE94EF61C773}"/>
              </a:ext>
            </a:extLst>
          </p:cNvPr>
          <p:cNvSpPr>
            <a:spLocks noGrp="1"/>
          </p:cNvSpPr>
          <p:nvPr>
            <p:ph type="ctrTitle"/>
          </p:nvPr>
        </p:nvSpPr>
        <p:spPr>
          <a:xfrm>
            <a:off x="1522614" y="2297681"/>
            <a:ext cx="7766936" cy="2362744"/>
          </a:xfrm>
        </p:spPr>
        <p:txBody>
          <a:bodyPr>
            <a:normAutofit/>
          </a:bodyPr>
          <a:lstStyle/>
          <a:p>
            <a:pPr marL="0" marR="0" algn="ctr">
              <a:lnSpc>
                <a:spcPct val="107000"/>
              </a:lnSpc>
              <a:spcAft>
                <a:spcPts val="800"/>
              </a:spcAft>
            </a:pPr>
            <a:r>
              <a:rPr lang="ar-IQ" sz="3200" kern="1200" dirty="0">
                <a:effectLst/>
                <a:latin typeface="Calibri" panose="020F0502020204030204" pitchFamily="34" charset="0"/>
                <a:ea typeface="Times New Roman" panose="02020603050405020304" pitchFamily="18" charset="0"/>
                <a:cs typeface="Times New Roman" panose="02020603050405020304" pitchFamily="18" charset="0"/>
              </a:rPr>
              <a:t>الآثارالنفسية والاجتماعية للتنمر الالكتروني ضد المراة</a:t>
            </a:r>
            <a:br>
              <a:rPr lang="en-US" sz="1200" kern="100" dirty="0">
                <a:effectLst/>
                <a:latin typeface="Calibri" panose="020F0502020204030204" pitchFamily="34" charset="0"/>
                <a:ea typeface="Calibri" panose="020F0502020204030204" pitchFamily="34" charset="0"/>
                <a:cs typeface="Arial" panose="020B0604020202020204" pitchFamily="34" charset="0"/>
              </a:rPr>
            </a:br>
            <a:br>
              <a:rPr lang="ar-IQ" sz="3200" dirty="0"/>
            </a:br>
            <a:r>
              <a:rPr lang="ar-IQ" sz="3200" dirty="0">
                <a:solidFill>
                  <a:schemeClr val="tx1"/>
                </a:solidFill>
              </a:rPr>
              <a:t> </a:t>
            </a:r>
            <a:endParaRPr lang="en-US" sz="3200" dirty="0">
              <a:solidFill>
                <a:schemeClr val="tx1"/>
              </a:solidFill>
            </a:endParaRPr>
          </a:p>
        </p:txBody>
      </p:sp>
      <p:sp>
        <p:nvSpPr>
          <p:cNvPr id="3" name="Subtitle 2">
            <a:extLst>
              <a:ext uri="{FF2B5EF4-FFF2-40B4-BE49-F238E27FC236}">
                <a16:creationId xmlns:a16="http://schemas.microsoft.com/office/drawing/2014/main" id="{B1378774-68C8-BD18-BE7D-537A06983650}"/>
              </a:ext>
            </a:extLst>
          </p:cNvPr>
          <p:cNvSpPr>
            <a:spLocks noGrp="1"/>
          </p:cNvSpPr>
          <p:nvPr>
            <p:ph type="subTitle" idx="1"/>
          </p:nvPr>
        </p:nvSpPr>
        <p:spPr>
          <a:xfrm>
            <a:off x="1507067" y="4337222"/>
            <a:ext cx="7766936" cy="1260389"/>
          </a:xfrm>
        </p:spPr>
        <p:txBody>
          <a:bodyPr>
            <a:normAutofit/>
          </a:bodyPr>
          <a:lstStyle/>
          <a:p>
            <a:pPr algn="ctr"/>
            <a:r>
              <a:rPr lang="ar-IQ" sz="3200" dirty="0">
                <a:solidFill>
                  <a:schemeClr val="bg1"/>
                </a:solidFill>
              </a:rPr>
              <a:t>م.م اشجان محمد حسين </a:t>
            </a:r>
          </a:p>
          <a:p>
            <a:pPr algn="ctr"/>
            <a:r>
              <a:rPr lang="ar-IQ" sz="3200" dirty="0">
                <a:solidFill>
                  <a:schemeClr val="bg1"/>
                </a:solidFill>
              </a:rPr>
              <a:t>قسم العلاج التجريبي</a:t>
            </a:r>
          </a:p>
          <a:p>
            <a:pPr algn="ctr"/>
            <a:endParaRPr lang="en-US" sz="3200" dirty="0">
              <a:solidFill>
                <a:schemeClr val="bg1"/>
              </a:solidFill>
            </a:endParaRPr>
          </a:p>
        </p:txBody>
      </p:sp>
      <p:pic>
        <p:nvPicPr>
          <p:cNvPr id="4" name="Picture 3">
            <a:extLst>
              <a:ext uri="{FF2B5EF4-FFF2-40B4-BE49-F238E27FC236}">
                <a16:creationId xmlns:a16="http://schemas.microsoft.com/office/drawing/2014/main" id="{89C34715-82E9-E157-6763-71C340462D3E}"/>
              </a:ext>
            </a:extLst>
          </p:cNvPr>
          <p:cNvPicPr>
            <a:picLocks noChangeAspect="1"/>
          </p:cNvPicPr>
          <p:nvPr/>
        </p:nvPicPr>
        <p:blipFill>
          <a:blip r:embed="rId3"/>
          <a:stretch>
            <a:fillRect/>
          </a:stretch>
        </p:blipFill>
        <p:spPr>
          <a:xfrm>
            <a:off x="815546" y="0"/>
            <a:ext cx="2743200" cy="2404534"/>
          </a:xfrm>
          <a:prstGeom prst="rect">
            <a:avLst/>
          </a:prstGeom>
        </p:spPr>
      </p:pic>
    </p:spTree>
    <p:extLst>
      <p:ext uri="{BB962C8B-B14F-4D97-AF65-F5344CB8AC3E}">
        <p14:creationId xmlns:p14="http://schemas.microsoft.com/office/powerpoint/2010/main" val="278857431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F3F33F-20AE-FF53-583A-76436EA2FBAD}"/>
              </a:ext>
            </a:extLst>
          </p:cNvPr>
          <p:cNvPicPr>
            <a:picLocks noChangeAspect="1"/>
          </p:cNvPicPr>
          <p:nvPr/>
        </p:nvPicPr>
        <p:blipFill>
          <a:blip r:embed="rId2"/>
          <a:stretch>
            <a:fillRect/>
          </a:stretch>
        </p:blipFill>
        <p:spPr>
          <a:xfrm>
            <a:off x="2917998" y="0"/>
            <a:ext cx="4007058" cy="2224216"/>
          </a:xfrm>
          <a:prstGeom prst="rect">
            <a:avLst/>
          </a:prstGeom>
        </p:spPr>
      </p:pic>
      <p:sp>
        <p:nvSpPr>
          <p:cNvPr id="3" name="Content Placeholder 2">
            <a:extLst>
              <a:ext uri="{FF2B5EF4-FFF2-40B4-BE49-F238E27FC236}">
                <a16:creationId xmlns:a16="http://schemas.microsoft.com/office/drawing/2014/main" id="{AA650C0B-BBB4-4AD8-7B0C-D2E1B10E14E8}"/>
              </a:ext>
            </a:extLst>
          </p:cNvPr>
          <p:cNvSpPr>
            <a:spLocks noGrp="1"/>
          </p:cNvSpPr>
          <p:nvPr>
            <p:ph idx="1"/>
          </p:nvPr>
        </p:nvSpPr>
        <p:spPr>
          <a:xfrm>
            <a:off x="-1" y="2224216"/>
            <a:ext cx="9848335" cy="3817147"/>
          </a:xfrm>
        </p:spPr>
        <p:txBody>
          <a:bodyPr>
            <a:normAutofit/>
          </a:bodyPr>
          <a:lstStyle/>
          <a:p>
            <a:pPr marL="0" marR="0" indent="0" algn="r">
              <a:lnSpc>
                <a:spcPct val="115000"/>
              </a:lnSpc>
              <a:spcAft>
                <a:spcPts val="800"/>
              </a:spcAft>
              <a:buNone/>
            </a:pPr>
            <a:r>
              <a:rPr lang="ar-IQ" sz="2800" dirty="0">
                <a:solidFill>
                  <a:schemeClr val="tx1"/>
                </a:solidFill>
                <a:highlight>
                  <a:srgbClr val="00FF00"/>
                </a:highlight>
                <a:latin typeface="Trebuchet MS" panose="020B0603020202020204"/>
                <a:ea typeface="+mj-ea"/>
                <a:cs typeface="Tahoma" panose="020B0604030504040204" pitchFamily="34" charset="0"/>
              </a:rPr>
              <a:t>التنمر</a:t>
            </a:r>
            <a:r>
              <a:rPr lang="ar-IQ" sz="2800" dirty="0">
                <a:latin typeface="Trebuchet MS" panose="020B0603020202020204"/>
                <a:ea typeface="+mj-ea"/>
                <a:cs typeface="Tahoma" panose="020B0604030504040204" pitchFamily="34" charset="0"/>
              </a:rPr>
              <a:t>:</a:t>
            </a:r>
            <a:r>
              <a:rPr lang="ar-IQ" sz="2800" kern="100" dirty="0">
                <a:effectLst/>
                <a:latin typeface="Calibri" panose="020F0502020204030204" pitchFamily="34" charset="0"/>
                <a:ea typeface="Calibri" panose="020F0502020204030204" pitchFamily="34" charset="0"/>
                <a:cs typeface="Times New Roman" panose="02020603050405020304" pitchFamily="18" charset="0"/>
              </a:rPr>
              <a:t> يعد ظاهرة نفسية مرضية تتسم بحالة عدوانية وغير مرغوب بها تنطوي على ممارسة العنف والسلوك العدواني من الشخص المتنمر او مجموعة افراد نحو غيرهم.وتنتشر هذة الظاهرة بشكل كبير بين طلبة المدارس،أماكن العمل،الإنترنت،أو حتى في البيئة الأسرية.وبتقييم هذة الظاهرة يتبين سلوكياتها تتصف بالتكرار يتم فيه استخدام القوة أو السيطرة للإساءة إلى شخص آخر سواء لفظيًا أو جسديًا أو نفسيًا.يظهر التنمر في العديد من الأشكال مثل التهديدات،الابتزاز،الإهانات،التسلط الاجتماعي،أو حتى العنف الجسدي</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a:p>
            <a:pPr marL="0" indent="0" algn="r" rtl="1">
              <a:buNone/>
            </a:pPr>
            <a:endParaRPr lang="en-US" sz="2800" dirty="0"/>
          </a:p>
        </p:txBody>
      </p:sp>
    </p:spTree>
    <p:extLst>
      <p:ext uri="{BB962C8B-B14F-4D97-AF65-F5344CB8AC3E}">
        <p14:creationId xmlns:p14="http://schemas.microsoft.com/office/powerpoint/2010/main" val="11867519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9864991-49BC-9909-23EF-520B75963F20}"/>
              </a:ext>
            </a:extLst>
          </p:cNvPr>
          <p:cNvPicPr>
            <a:picLocks noGrp="1" noChangeAspect="1"/>
          </p:cNvPicPr>
          <p:nvPr>
            <p:ph idx="1"/>
          </p:nvPr>
        </p:nvPicPr>
        <p:blipFill>
          <a:blip r:embed="rId3"/>
          <a:stretch>
            <a:fillRect/>
          </a:stretch>
        </p:blipFill>
        <p:spPr>
          <a:xfrm>
            <a:off x="314794" y="1319135"/>
            <a:ext cx="8755065" cy="4437626"/>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36047003-54AB-0913-DF45-9DD207BB2BA1}"/>
                  </a:ext>
                </a:extLst>
              </p14:cNvPr>
              <p14:cNvContentPartPr/>
              <p14:nvPr/>
            </p14:nvContentPartPr>
            <p14:xfrm>
              <a:off x="11762356" y="-512585"/>
              <a:ext cx="360" cy="360"/>
            </p14:xfrm>
          </p:contentPart>
        </mc:Choice>
        <mc:Fallback xmlns="">
          <p:pic>
            <p:nvPicPr>
              <p:cNvPr id="4" name="Ink 3">
                <a:extLst>
                  <a:ext uri="{FF2B5EF4-FFF2-40B4-BE49-F238E27FC236}">
                    <a16:creationId xmlns:a16="http://schemas.microsoft.com/office/drawing/2014/main" id="{36047003-54AB-0913-DF45-9DD207BB2BA1}"/>
                  </a:ext>
                </a:extLst>
              </p:cNvPr>
              <p:cNvPicPr/>
              <p:nvPr/>
            </p:nvPicPr>
            <p:blipFill>
              <a:blip r:embed="rId5"/>
              <a:stretch>
                <a:fillRect/>
              </a:stretch>
            </p:blipFill>
            <p:spPr>
              <a:xfrm>
                <a:off x="11753356" y="-5215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5EC191C2-DFAD-3A06-93EF-B40F425F5128}"/>
                  </a:ext>
                </a:extLst>
              </p14:cNvPr>
              <p14:cNvContentPartPr/>
              <p14:nvPr/>
            </p14:nvContentPartPr>
            <p14:xfrm>
              <a:off x="11377422" y="974207"/>
              <a:ext cx="360" cy="360"/>
            </p14:xfrm>
          </p:contentPart>
        </mc:Choice>
        <mc:Fallback xmlns="">
          <p:pic>
            <p:nvPicPr>
              <p:cNvPr id="5" name="Ink 4">
                <a:extLst>
                  <a:ext uri="{FF2B5EF4-FFF2-40B4-BE49-F238E27FC236}">
                    <a16:creationId xmlns:a16="http://schemas.microsoft.com/office/drawing/2014/main" id="{5EC191C2-DFAD-3A06-93EF-B40F425F5128}"/>
                  </a:ext>
                </a:extLst>
              </p:cNvPr>
              <p:cNvPicPr/>
              <p:nvPr/>
            </p:nvPicPr>
            <p:blipFill>
              <a:blip r:embed="rId5"/>
              <a:stretch>
                <a:fillRect/>
              </a:stretch>
            </p:blipFill>
            <p:spPr>
              <a:xfrm>
                <a:off x="11368422" y="965207"/>
                <a:ext cx="18000" cy="18000"/>
              </a:xfrm>
              <a:prstGeom prst="rect">
                <a:avLst/>
              </a:prstGeom>
            </p:spPr>
          </p:pic>
        </mc:Fallback>
      </mc:AlternateContent>
      <p:sp>
        <p:nvSpPr>
          <p:cNvPr id="6" name="Oval 5">
            <a:extLst>
              <a:ext uri="{FF2B5EF4-FFF2-40B4-BE49-F238E27FC236}">
                <a16:creationId xmlns:a16="http://schemas.microsoft.com/office/drawing/2014/main" id="{17ECE93A-A91A-1228-03B0-FF87E5289D66}"/>
              </a:ext>
            </a:extLst>
          </p:cNvPr>
          <p:cNvSpPr/>
          <p:nvPr/>
        </p:nvSpPr>
        <p:spPr>
          <a:xfrm>
            <a:off x="3338172" y="135271"/>
            <a:ext cx="2668249" cy="97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IQ" sz="2800" dirty="0"/>
              <a:t>انواع التنمر</a:t>
            </a:r>
            <a:endParaRPr lang="en-US" sz="2800" dirty="0"/>
          </a:p>
        </p:txBody>
      </p:sp>
    </p:spTree>
    <p:extLst>
      <p:ext uri="{BB962C8B-B14F-4D97-AF65-F5344CB8AC3E}">
        <p14:creationId xmlns:p14="http://schemas.microsoft.com/office/powerpoint/2010/main" val="2285167937"/>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94DAEC3-42B1-C238-BB1E-7F9A5A7C507B}"/>
              </a:ext>
            </a:extLst>
          </p:cNvPr>
          <p:cNvPicPr>
            <a:picLocks noGrp="1" noChangeAspect="1"/>
          </p:cNvPicPr>
          <p:nvPr>
            <p:ph idx="1"/>
          </p:nvPr>
        </p:nvPicPr>
        <p:blipFill>
          <a:blip r:embed="rId3"/>
          <a:stretch>
            <a:fillRect/>
          </a:stretch>
        </p:blipFill>
        <p:spPr>
          <a:xfrm>
            <a:off x="677863" y="719528"/>
            <a:ext cx="8222297" cy="5161090"/>
          </a:xfrm>
          <a:prstGeom prst="rect">
            <a:avLst/>
          </a:prstGeom>
        </p:spPr>
      </p:pic>
    </p:spTree>
    <p:extLst>
      <p:ext uri="{BB962C8B-B14F-4D97-AF65-F5344CB8AC3E}">
        <p14:creationId xmlns:p14="http://schemas.microsoft.com/office/powerpoint/2010/main" val="675256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EBE34-0537-5A83-A11F-7AE4F843C699}"/>
              </a:ext>
            </a:extLst>
          </p:cNvPr>
          <p:cNvSpPr>
            <a:spLocks noGrp="1"/>
          </p:cNvSpPr>
          <p:nvPr>
            <p:ph type="title"/>
          </p:nvPr>
        </p:nvSpPr>
        <p:spPr>
          <a:xfrm>
            <a:off x="2409568" y="877330"/>
            <a:ext cx="7401697" cy="4250723"/>
          </a:xfrm>
        </p:spPr>
        <p:txBody>
          <a:bodyPr>
            <a:noAutofit/>
          </a:bodyPr>
          <a:lstStyle/>
          <a:p>
            <a:pPr marL="0" marR="0" algn="ctr">
              <a:lnSpc>
                <a:spcPct val="115000"/>
              </a:lnSpc>
              <a:spcAft>
                <a:spcPts val="800"/>
              </a:spcAft>
            </a:pPr>
            <a:r>
              <a:rPr lang="ar-IQ" sz="2400" dirty="0">
                <a:highlight>
                  <a:srgbClr val="FFFF00"/>
                </a:highlight>
              </a:rPr>
              <a:t>التنمر الالكتروني</a:t>
            </a:r>
            <a:r>
              <a:rPr lang="ar-IQ" sz="2400" dirty="0"/>
              <a:t> </a:t>
            </a:r>
            <a:br>
              <a:rPr lang="ar-IQ" sz="2400" dirty="0"/>
            </a:br>
            <a:br>
              <a:rPr lang="ar-IQ" sz="2400" dirty="0"/>
            </a:br>
            <a:br>
              <a:rPr lang="ar-IQ" sz="2400" dirty="0"/>
            </a:br>
            <a:br>
              <a:rPr lang="ar-IQ" sz="2400" dirty="0"/>
            </a:br>
            <a:r>
              <a:rPr lang="ar-IQ" sz="2400" kern="1200" dirty="0">
                <a:solidFill>
                  <a:srgbClr val="4472C4"/>
                </a:solidFill>
                <a:effectLst/>
                <a:latin typeface="Calibri Light" panose="020F0302020204030204" pitchFamily="34" charset="0"/>
                <a:ea typeface="Times New Roman" panose="02020603050405020304" pitchFamily="18" charset="0"/>
                <a:cs typeface="Times New Roman" panose="02020603050405020304" pitchFamily="18" charset="0"/>
              </a:rPr>
              <a:t>اما التنمر الالكتروني </a:t>
            </a:r>
            <a:r>
              <a:rPr lang="ar-IQ" sz="2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يعتبر شكلا من اشكال العنف واساءة المعاملة او المضايقة بتوظيف اداوت التكنلوجيا وشبكة الانترنيت او اجهزة الاتصال،في التهديد والابتزاز والاحراج ورسائل الكراهية والعنصرية ونشر المعلومات الشخصية والصور والفيديوهات الشخصية او المسربة. ولايخفى ان عصرنا هذا شهد توسعا في البيئة الرقمية،</a:t>
            </a:r>
            <a:r>
              <a:rPr lang="ar-IQ"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ومع انتشار</a:t>
            </a:r>
            <a:r>
              <a:rPr lang="ar-IQ" sz="2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وتزايد في استخدام مواقع التواصل الاجتماعي بمختلف التطبيقات الالكترونية،اصبحت المراة تعاني شكلا اخرا من التنمر الالكتروني لابتزازها ومضايقتها وتهديدها،ليشمل جميع الفئات العمرية والاجتماعية من مختلف المستويات التعليمية والثقافية.</a:t>
            </a:r>
            <a:br>
              <a:rPr lang="en-US" sz="1200" kern="100" dirty="0">
                <a:effectLst/>
                <a:latin typeface="Calibri" panose="020F0502020204030204" pitchFamily="34" charset="0"/>
                <a:ea typeface="Calibri" panose="020F0502020204030204" pitchFamily="34" charset="0"/>
                <a:cs typeface="Arial" panose="020B0604020202020204" pitchFamily="34" charset="0"/>
              </a:rPr>
            </a:br>
            <a:br>
              <a:rPr lang="ar-IQ" sz="2400" dirty="0"/>
            </a:br>
            <a:endParaRPr lang="en-US" sz="1100" dirty="0"/>
          </a:p>
        </p:txBody>
      </p:sp>
      <p:pic>
        <p:nvPicPr>
          <p:cNvPr id="3" name="Picture 2">
            <a:extLst>
              <a:ext uri="{FF2B5EF4-FFF2-40B4-BE49-F238E27FC236}">
                <a16:creationId xmlns:a16="http://schemas.microsoft.com/office/drawing/2014/main" id="{A6ED1DBE-1672-1378-9C79-D1078E7E30EC}"/>
              </a:ext>
            </a:extLst>
          </p:cNvPr>
          <p:cNvPicPr>
            <a:picLocks noChangeAspect="1"/>
          </p:cNvPicPr>
          <p:nvPr/>
        </p:nvPicPr>
        <p:blipFill>
          <a:blip r:embed="rId2"/>
          <a:stretch>
            <a:fillRect/>
          </a:stretch>
        </p:blipFill>
        <p:spPr>
          <a:xfrm>
            <a:off x="1" y="0"/>
            <a:ext cx="4732638" cy="2570205"/>
          </a:xfrm>
          <a:prstGeom prst="rect">
            <a:avLst/>
          </a:prstGeom>
        </p:spPr>
      </p:pic>
    </p:spTree>
    <p:extLst>
      <p:ext uri="{BB962C8B-B14F-4D97-AF65-F5344CB8AC3E}">
        <p14:creationId xmlns:p14="http://schemas.microsoft.com/office/powerpoint/2010/main" val="19361519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5335457-E9F5-FC03-5F2C-BFAF4F17651F}"/>
              </a:ext>
            </a:extLst>
          </p:cNvPr>
          <p:cNvSpPr txBox="1"/>
          <p:nvPr/>
        </p:nvSpPr>
        <p:spPr>
          <a:xfrm>
            <a:off x="284206" y="568412"/>
            <a:ext cx="9316994" cy="5613396"/>
          </a:xfrm>
          <a:prstGeom prst="rect">
            <a:avLst/>
          </a:prstGeom>
          <a:noFill/>
        </p:spPr>
        <p:txBody>
          <a:bodyPr wrap="square">
            <a:spAutoFit/>
          </a:bodyPr>
          <a:lstStyle/>
          <a:p>
            <a:pPr marL="0" marR="0" algn="r">
              <a:lnSpc>
                <a:spcPct val="115000"/>
              </a:lnSpc>
              <a:spcAft>
                <a:spcPts val="1200"/>
              </a:spcAft>
            </a:pPr>
            <a:r>
              <a:rPr lang="ar-IQ" sz="2400" kern="1200" dirty="0">
                <a:solidFill>
                  <a:srgbClr val="000000"/>
                </a:solidFill>
                <a:effectLst/>
                <a:latin typeface="Times New Roman" panose="02020603050405020304" pitchFamily="18" charset="0"/>
                <a:ea typeface="+mn-ea"/>
                <a:cs typeface="Times New Roman" panose="02020603050405020304" pitchFamily="18" charset="0"/>
              </a:rPr>
              <a:t>برزت عدة ظواهر مرتبطة بهذا التوسع ومنها ظاهرة التنمر الالكتروني التي تشير الى سلوك عدواني قائم على استخدام شبكة الانترنيت والحاق الاذى بالاخرين والاساءة لهم من خلال نشر او مشاركة محتوى سلبي وضار عن شخص ما كما يتضمن ايضا مشاركة وتبادل المعلومات الشخصية للافراد بغرض تعريضهم للسوء والاهانة والاحراج والتهديد بفضحهم ونشر صورهم من على وسائل التواصل الاكثر خطورة في العالم الافتراضي</a:t>
            </a:r>
            <a:r>
              <a:rPr lang="ar-IQ"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ان ضحايا التنمر لم يعودو من الاطفال فقط بل ان الامر توسع ليشمل جميع فئاتة العمرية والتعليمية في المجتمع وكلا الجنسين خاصة المراة والنساء المستهدفات من التنمر الالكتروني الشخصيات الاعلامية والصحفيين والنساء اللوتي يشغلن مناصب عامة،كما ان هذا التنمر لايحدث من الرجال فقط ضد النساء انما يمكن ان تقوم به النساء ضد بعض </a:t>
            </a:r>
            <a:r>
              <a:rPr kumimoji="0" lang="ar-IQ"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وكذلك </a:t>
            </a:r>
            <a:r>
              <a:rPr lang="ar-IQ"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جميع مؤسسات الدولة الفنانين وحتى الكتاب والشعراء والادباء الكل بات معرضا لحملات التنمر الالكتروني</a:t>
            </a:r>
            <a:r>
              <a:rPr lang="ar-IQ"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او الابتزاز</a:t>
            </a:r>
            <a:r>
              <a:rPr lang="ar-IQ"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endParaRPr>
          </a:p>
          <a:p>
            <a:pPr marL="0" marR="0" algn="r">
              <a:lnSpc>
                <a:spcPct val="115000"/>
              </a:lnSpc>
              <a:spcAft>
                <a:spcPts val="800"/>
              </a:spcAft>
            </a:pPr>
            <a:br>
              <a:rPr lang="ar-IQ" sz="2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algn="r">
              <a:lnSpc>
                <a:spcPct val="115000"/>
              </a:lnSpc>
              <a:spcAft>
                <a:spcPts val="800"/>
              </a:spcAft>
            </a:pPr>
            <a:r>
              <a:rPr lang="en-US" sz="24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5395886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04653C-6C16-209E-12DF-9CEBA58CAC11}"/>
              </a:ext>
            </a:extLst>
          </p:cNvPr>
          <p:cNvSpPr txBox="1"/>
          <p:nvPr/>
        </p:nvSpPr>
        <p:spPr>
          <a:xfrm>
            <a:off x="3521675" y="951470"/>
            <a:ext cx="5634681" cy="523220"/>
          </a:xfrm>
          <a:prstGeom prst="rect">
            <a:avLst/>
          </a:prstGeom>
          <a:noFill/>
        </p:spPr>
        <p:txBody>
          <a:bodyPr wrap="square">
            <a:spAutoFit/>
          </a:bodyPr>
          <a:lstStyle/>
          <a:p>
            <a:pPr algn="ctr"/>
            <a:r>
              <a:rPr lang="ar-IQ" dirty="0"/>
              <a:t> </a:t>
            </a:r>
            <a:r>
              <a:rPr lang="ar-IQ" sz="2800" dirty="0">
                <a:solidFill>
                  <a:schemeClr val="accent2"/>
                </a:solidFill>
                <a:highlight>
                  <a:srgbClr val="FFFF00"/>
                </a:highlight>
              </a:rPr>
              <a:t>اسباب واهداف التنمر الالكتنروني </a:t>
            </a:r>
          </a:p>
        </p:txBody>
      </p:sp>
      <p:sp>
        <p:nvSpPr>
          <p:cNvPr id="3" name="TextBox 2">
            <a:extLst>
              <a:ext uri="{FF2B5EF4-FFF2-40B4-BE49-F238E27FC236}">
                <a16:creationId xmlns:a16="http://schemas.microsoft.com/office/drawing/2014/main" id="{77570392-C937-ADD1-E38F-DB843CB76FDD}"/>
              </a:ext>
            </a:extLst>
          </p:cNvPr>
          <p:cNvSpPr txBox="1"/>
          <p:nvPr/>
        </p:nvSpPr>
        <p:spPr>
          <a:xfrm>
            <a:off x="3052119" y="1421133"/>
            <a:ext cx="6104238" cy="4028090"/>
          </a:xfrm>
          <a:prstGeom prst="rect">
            <a:avLst/>
          </a:prstGeom>
          <a:noFill/>
        </p:spPr>
        <p:txBody>
          <a:bodyPr wrap="square">
            <a:spAutoFit/>
          </a:bodyPr>
          <a:lstStyle/>
          <a:p>
            <a:pPr marL="0" marR="0" algn="r" rtl="1">
              <a:lnSpc>
                <a:spcPct val="115000"/>
              </a:lnSpc>
            </a:pPr>
            <a:r>
              <a:rPr lang="ar-IQ" sz="2000" kern="1200" dirty="0">
                <a:solidFill>
                  <a:srgbClr val="000000"/>
                </a:solidFill>
                <a:effectLst/>
                <a:latin typeface="Trebuchet MS" panose="020B0603020202020204" pitchFamily="34" charset="0"/>
                <a:ea typeface="+mn-ea"/>
                <a:cs typeface="Tahoma" panose="020B0604030504040204" pitchFamily="34" charset="0"/>
              </a:rPr>
              <a:t>1</a:t>
            </a:r>
            <a:r>
              <a:rPr lang="ar-IQ" sz="2000" kern="1200" dirty="0">
                <a:solidFill>
                  <a:srgbClr val="000000"/>
                </a:solidFill>
                <a:effectLst/>
                <a:latin typeface="Times New Roman" panose="02020603050405020304" pitchFamily="18" charset="0"/>
                <a:ea typeface="+mn-ea"/>
                <a:cs typeface="Times New Roman" panose="02020603050405020304" pitchFamily="18" charset="0"/>
              </a:rPr>
              <a:t>- الغيرة، وتعويض النقص عادة ما يلجأ المتنمرون الى الانترنيت كوسيلة لحل مشاكلهم فى الحياة العملية والحقيقة فقد يتعرض المتنمر بدوره الى التنمر واساءة المعاملة فى حياته المهنية او فى المدرسة او المنزل.</a:t>
            </a:r>
            <a:endParaRPr lang="en-US" sz="1200" dirty="0">
              <a:effectLst/>
              <a:latin typeface="Times New Roman" panose="02020603050405020304" pitchFamily="18" charset="0"/>
              <a:ea typeface="Times New Roman" panose="02020603050405020304" pitchFamily="18" charset="0"/>
            </a:endParaRPr>
          </a:p>
          <a:p>
            <a:pPr marL="0" marR="0" algn="r">
              <a:lnSpc>
                <a:spcPct val="115000"/>
              </a:lnSpc>
            </a:pPr>
            <a:r>
              <a:rPr lang="ar-IQ" sz="2400" kern="1200" dirty="0">
                <a:solidFill>
                  <a:srgbClr val="000000"/>
                </a:solidFill>
                <a:effectLst/>
                <a:latin typeface="Trebuchet MS" panose="020B0603020202020204" pitchFamily="34" charset="0"/>
                <a:ea typeface="+mn-ea"/>
                <a:cs typeface="Tahoma" panose="020B0604030504040204" pitchFamily="34" charset="0"/>
              </a:rPr>
              <a:t>2</a:t>
            </a:r>
            <a:r>
              <a:rPr lang="ar-IQ" sz="2000" kern="1200" dirty="0">
                <a:solidFill>
                  <a:srgbClr val="000000"/>
                </a:solidFill>
                <a:effectLst/>
                <a:latin typeface="Times New Roman" panose="02020603050405020304" pitchFamily="18" charset="0"/>
                <a:ea typeface="+mn-ea"/>
                <a:cs typeface="Times New Roman" panose="02020603050405020304" pitchFamily="18" charset="0"/>
              </a:rPr>
              <a:t>-عدم رؤية نتائج التنمر قد تكون ردة فعل الضحية سببأ من اسباب وقوف التنمر حيث يشعر المتنمر انه تسبب بأذى واضح لضحيته فيتوقف ويتراجع اما في التنمر الالكتروني يعتقد المتنمر انه يفعل شىء ممتع وربما مضحك دون ان يرى تأثيرها على الضحية.</a:t>
            </a:r>
            <a:endParaRPr lang="en-US" sz="1200" dirty="0">
              <a:effectLst/>
              <a:latin typeface="Times New Roman" panose="02020603050405020304" pitchFamily="18" charset="0"/>
              <a:ea typeface="Times New Roman" panose="02020603050405020304" pitchFamily="18" charset="0"/>
            </a:endParaRPr>
          </a:p>
          <a:p>
            <a:pPr marL="0" marR="0" algn="r">
              <a:lnSpc>
                <a:spcPct val="115000"/>
              </a:lnSpc>
            </a:pPr>
            <a:r>
              <a:rPr lang="ar-IQ" sz="2000" kern="1200" dirty="0">
                <a:solidFill>
                  <a:srgbClr val="000000"/>
                </a:solidFill>
                <a:effectLst/>
                <a:latin typeface="Trebuchet MS" panose="020B0603020202020204" pitchFamily="34" charset="0"/>
                <a:ea typeface="+mn-ea"/>
                <a:cs typeface="Tahoma" panose="020B0604030504040204" pitchFamily="34" charset="0"/>
              </a:rPr>
              <a:t>3</a:t>
            </a:r>
            <a:r>
              <a:rPr lang="ar-IQ" sz="2000" kern="1200" dirty="0">
                <a:solidFill>
                  <a:srgbClr val="000000"/>
                </a:solidFill>
                <a:effectLst/>
                <a:latin typeface="Times New Roman" panose="02020603050405020304" pitchFamily="18" charset="0"/>
                <a:ea typeface="+mn-ea"/>
                <a:cs typeface="Times New Roman" panose="02020603050405020304" pitchFamily="18" charset="0"/>
              </a:rPr>
              <a:t>-الضغط الاجتماعي واحد من اكثر اسباب التنمر تعقيدا وهو البحث عن الانتماء حيث يعمد المتنمرون الى التنمر واساءة المعاملة كنوع من الاستجابة للضغط الاجتماعى وتعزيز انتمائهم للمجموعة لانهم يعتقدون ان الاساءة للاخرين تعزز قيمتهم بين الجماعة التي ينتمون اليها.</a:t>
            </a:r>
            <a:r>
              <a:rPr lang="en-US" sz="2000" kern="1200" dirty="0">
                <a:solidFill>
                  <a:srgbClr val="000000"/>
                </a:solidFill>
                <a:effectLst/>
                <a:latin typeface="Times New Roman" panose="02020603050405020304" pitchFamily="18" charset="0"/>
                <a:ea typeface="+mn-ea"/>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ECCE8AE0-2500-D72E-BB1E-4CA0D7977CCA}"/>
              </a:ext>
            </a:extLst>
          </p:cNvPr>
          <p:cNvPicPr>
            <a:picLocks noChangeAspect="1"/>
          </p:cNvPicPr>
          <p:nvPr/>
        </p:nvPicPr>
        <p:blipFill>
          <a:blip r:embed="rId2"/>
          <a:stretch>
            <a:fillRect/>
          </a:stretch>
        </p:blipFill>
        <p:spPr>
          <a:xfrm>
            <a:off x="0" y="98854"/>
            <a:ext cx="3052117" cy="3015049"/>
          </a:xfrm>
          <a:prstGeom prst="rect">
            <a:avLst/>
          </a:prstGeom>
        </p:spPr>
      </p:pic>
    </p:spTree>
    <p:extLst>
      <p:ext uri="{BB962C8B-B14F-4D97-AF65-F5344CB8AC3E}">
        <p14:creationId xmlns:p14="http://schemas.microsoft.com/office/powerpoint/2010/main" val="73961504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8B90B1-A8AC-205C-D8F1-33C6E6128AEA}"/>
              </a:ext>
            </a:extLst>
          </p:cNvPr>
          <p:cNvSpPr txBox="1"/>
          <p:nvPr/>
        </p:nvSpPr>
        <p:spPr>
          <a:xfrm>
            <a:off x="0" y="518984"/>
            <a:ext cx="9477632" cy="461665"/>
          </a:xfrm>
          <a:prstGeom prst="rect">
            <a:avLst/>
          </a:prstGeom>
          <a:noFill/>
        </p:spPr>
        <p:txBody>
          <a:bodyPr wrap="square">
            <a:spAutoFit/>
          </a:bodyPr>
          <a:lstStyle/>
          <a:p>
            <a:pPr algn="ctr"/>
            <a:r>
              <a:rPr lang="ar-IQ" sz="2400" dirty="0">
                <a:solidFill>
                  <a:schemeClr val="accent2"/>
                </a:solidFill>
                <a:highlight>
                  <a:srgbClr val="FFFF00"/>
                </a:highlight>
              </a:rPr>
              <a:t>عواقب التنمر الالكتروني</a:t>
            </a:r>
            <a:endParaRPr lang="en-US" sz="2400" dirty="0"/>
          </a:p>
        </p:txBody>
      </p:sp>
      <p:sp>
        <p:nvSpPr>
          <p:cNvPr id="8" name="TextBox 7">
            <a:extLst>
              <a:ext uri="{FF2B5EF4-FFF2-40B4-BE49-F238E27FC236}">
                <a16:creationId xmlns:a16="http://schemas.microsoft.com/office/drawing/2014/main" id="{F5A7456B-690A-FD61-026C-733937B527CF}"/>
              </a:ext>
            </a:extLst>
          </p:cNvPr>
          <p:cNvSpPr txBox="1"/>
          <p:nvPr/>
        </p:nvSpPr>
        <p:spPr>
          <a:xfrm>
            <a:off x="234779" y="980649"/>
            <a:ext cx="9366422" cy="3571747"/>
          </a:xfrm>
          <a:prstGeom prst="rect">
            <a:avLst/>
          </a:prstGeom>
          <a:noFill/>
        </p:spPr>
        <p:txBody>
          <a:bodyPr wrap="square">
            <a:spAutoFit/>
          </a:bodyPr>
          <a:lstStyle/>
          <a:p>
            <a:pPr marL="0" marR="0" algn="just">
              <a:lnSpc>
                <a:spcPct val="115000"/>
              </a:lnSpc>
              <a:spcAft>
                <a:spcPts val="800"/>
              </a:spcAft>
            </a:pPr>
            <a:r>
              <a:rPr lang="ar-IQ" sz="2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وخيمة والتي يكون سببها الهوس المرضي والمهني والبطالة والفشل فى الحياة المهنية،وفي الحياة العامة وفي الدراسة من قبل المعتدين مما يجعلهم يتخذون من منصة الانترنيت مساحة للنقاش والاساءة والتعصب وعدم الاحترام تجاه الاخرين لعدم تجانس الآراء والسخرية وتبادل الفيديوهات والصور والمعلومات المسيئة والمهينة م</a:t>
            </a:r>
            <a:r>
              <a:rPr lang="ar-IQ" sz="22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م</a:t>
            </a:r>
            <a:r>
              <a:rPr lang="ar-IQ" sz="2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ا يترتب على ذلك ضحايا كثيرون يصبح لديهم اقل تقدير لذاتهم وزيادة التفكير في الانتحار،وتعاطي المخدرات،وتنوع الاستجابات العاطفية كالخوف الدائم والاحباط والغضب والاكتئاب. وعليه يجب نشر الوعي بخطورة التنمرالالكتروني بين الافراد وخاصة الاطفال وأعداد البرامج التثقيفية،وتدريب الاطفال عن كيفية التعامل مع المتنمر وعدم التأثر بافعالة،كما يجب توعية الافراد عن كيفية استخدام الانترنيت وذلك عن طريق التحفظ على المعلومات والصور على مواقع التواصل الاجتماعي بعيدأ عن متناول الجميع ،كذلك معرفة الطرق القانونية التى يستطيع من خلالها مقاضاة المتنمر الالكترونيأ.</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635CCC73-F9A2-6658-0D9F-536C150EBE54}"/>
              </a:ext>
            </a:extLst>
          </p:cNvPr>
          <p:cNvPicPr>
            <a:picLocks noChangeAspect="1"/>
          </p:cNvPicPr>
          <p:nvPr/>
        </p:nvPicPr>
        <p:blipFill>
          <a:blip r:embed="rId2"/>
          <a:stretch>
            <a:fillRect/>
          </a:stretch>
        </p:blipFill>
        <p:spPr>
          <a:xfrm>
            <a:off x="3262184" y="4670854"/>
            <a:ext cx="3966519" cy="2187146"/>
          </a:xfrm>
          <a:prstGeom prst="rect">
            <a:avLst/>
          </a:prstGeom>
        </p:spPr>
      </p:pic>
    </p:spTree>
    <p:extLst>
      <p:ext uri="{BB962C8B-B14F-4D97-AF65-F5344CB8AC3E}">
        <p14:creationId xmlns:p14="http://schemas.microsoft.com/office/powerpoint/2010/main" val="35780352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6D2CEB-A965-194A-BD8A-0998AEF8FE62}"/>
              </a:ext>
            </a:extLst>
          </p:cNvPr>
          <p:cNvSpPr>
            <a:spLocks noGrp="1"/>
          </p:cNvSpPr>
          <p:nvPr>
            <p:ph idx="1"/>
          </p:nvPr>
        </p:nvSpPr>
        <p:spPr>
          <a:xfrm>
            <a:off x="677334" y="1603949"/>
            <a:ext cx="8596668" cy="4437414"/>
          </a:xfrm>
        </p:spPr>
        <p:txBody>
          <a:bodyPr>
            <a:normAutofit/>
          </a:bodyPr>
          <a:lstStyle/>
          <a:p>
            <a:pPr marL="0" marR="0" indent="0" algn="r">
              <a:lnSpc>
                <a:spcPct val="115000"/>
              </a:lnSpc>
              <a:spcBef>
                <a:spcPts val="1000"/>
              </a:spcBef>
              <a:buNone/>
            </a:pPr>
            <a:r>
              <a:rPr lang="ar-IQ" sz="2400" dirty="0">
                <a:solidFill>
                  <a:srgbClr val="404040"/>
                </a:solidFill>
                <a:effectLst/>
                <a:latin typeface="Times New Roman" panose="02020603050405020304" pitchFamily="18" charset="0"/>
                <a:ea typeface="Calibri" panose="020F0502020204030204" pitchFamily="34" charset="0"/>
                <a:cs typeface="Times New Roman" panose="02020603050405020304" pitchFamily="18" charset="0"/>
              </a:rPr>
              <a:t>دور المرأة في محاربة التنمر مهم وفعّال.حيث يمكن للمرأة أن تساهم في مواجهة هذه الظاهرة على مستويات مختلفة. </a:t>
            </a:r>
            <a:endParaRPr lang="en-US" sz="1200" dirty="0">
              <a:effectLst/>
              <a:latin typeface="Times New Roman" panose="02020603050405020304" pitchFamily="18" charset="0"/>
              <a:ea typeface="Times New Roman" panose="02020603050405020304" pitchFamily="18" charset="0"/>
            </a:endParaRPr>
          </a:p>
          <a:p>
            <a:pPr marL="0" marR="0" indent="0" algn="r">
              <a:lnSpc>
                <a:spcPct val="115000"/>
              </a:lnSpc>
              <a:spcBef>
                <a:spcPts val="1000"/>
              </a:spcBef>
              <a:spcAft>
                <a:spcPts val="800"/>
              </a:spcAft>
              <a:buNone/>
            </a:pPr>
            <a:r>
              <a:rPr lang="ar-IQ" sz="2400" kern="100" dirty="0">
                <a:solidFill>
                  <a:schemeClr val="accent2">
                    <a:alpha val="99000"/>
                  </a:schemeClr>
                </a:solidFill>
                <a:highlight>
                  <a:srgbClr val="00FF00"/>
                </a:highlight>
                <a:latin typeface="Calibri" panose="020F0502020204030204" pitchFamily="34" charset="0"/>
                <a:ea typeface="Calibri" panose="020F0502020204030204" pitchFamily="34" charset="0"/>
                <a:cs typeface="Times New Roman" panose="02020603050405020304" pitchFamily="18" charset="0"/>
              </a:rPr>
              <a:t>التوعية والتعليم</a:t>
            </a:r>
            <a:r>
              <a:rPr lang="ar-IQ" sz="2400" kern="100" dirty="0">
                <a:solidFill>
                  <a:schemeClr val="accent2">
                    <a:alpha val="99000"/>
                  </a:schemeClr>
                </a:solidFill>
                <a:latin typeface="Calibri" panose="020F0502020204030204" pitchFamily="34" charset="0"/>
                <a:ea typeface="Calibri" panose="020F0502020204030204" pitchFamily="34" charset="0"/>
                <a:cs typeface="Times New Roman" panose="02020603050405020304" pitchFamily="18" charset="0"/>
              </a:rPr>
              <a:t>:</a:t>
            </a:r>
            <a:r>
              <a:rPr lang="ar-IQ" sz="2800" dirty="0">
                <a:solidFill>
                  <a:srgbClr val="404040"/>
                </a:solidFill>
                <a:effectLst/>
                <a:latin typeface="Times New Roman" panose="02020603050405020304" pitchFamily="18" charset="0"/>
                <a:ea typeface="Calibri" panose="020F0502020204030204" pitchFamily="34" charset="0"/>
                <a:cs typeface="Times New Roman" panose="02020603050405020304" pitchFamily="18" charset="0"/>
              </a:rPr>
              <a:t>تلعب المرأة دورًا مهمًا في توعية الأفراد والمجتمعات حول آثار التنمر وأضراره النفسية والجسدية على الضحايا. يمكن للنساء أن يكونن ناشطات في حملات توعية في المدارس، والمجتمعات المحلية، والعمل على نشر الوعي داخل الاسرة حول أضرار التنمرعندما تكون المرأة أكثر إلماما بالقضايا المرتبطة بالتنمر تصبح أكثر قدرة على توجيه الآخرين وتوعية الأفراد في بيئاتهم.</a:t>
            </a:r>
            <a:endParaRPr lang="en-US" sz="2800" dirty="0">
              <a:effectLst/>
              <a:latin typeface="Times New Roman" panose="02020603050405020304" pitchFamily="18" charset="0"/>
              <a:ea typeface="Times New Roman" panose="02020603050405020304" pitchFamily="18" charset="0"/>
            </a:endParaRPr>
          </a:p>
          <a:p>
            <a:pPr marL="0" indent="0" algn="r">
              <a:lnSpc>
                <a:spcPct val="107000"/>
              </a:lnSpc>
              <a:spcAft>
                <a:spcPts val="800"/>
              </a:spcAft>
              <a:buNone/>
            </a:pPr>
            <a:endParaRPr lang="en-US" dirty="0"/>
          </a:p>
        </p:txBody>
      </p:sp>
      <p:sp>
        <p:nvSpPr>
          <p:cNvPr id="5" name="Oval 4">
            <a:extLst>
              <a:ext uri="{FF2B5EF4-FFF2-40B4-BE49-F238E27FC236}">
                <a16:creationId xmlns:a16="http://schemas.microsoft.com/office/drawing/2014/main" id="{5C26A62D-7001-F8B6-6AB7-DC22BF02ABD2}"/>
              </a:ext>
            </a:extLst>
          </p:cNvPr>
          <p:cNvSpPr/>
          <p:nvPr/>
        </p:nvSpPr>
        <p:spPr>
          <a:xfrm>
            <a:off x="1610376" y="239843"/>
            <a:ext cx="6589244" cy="113143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IQ" sz="2400" dirty="0"/>
              <a:t>مكافحة ظاهرة التنمر الالكتروني  </a:t>
            </a:r>
            <a:endParaRPr lang="en-US" sz="2400" dirty="0"/>
          </a:p>
        </p:txBody>
      </p:sp>
    </p:spTree>
    <p:extLst>
      <p:ext uri="{BB962C8B-B14F-4D97-AF65-F5344CB8AC3E}">
        <p14:creationId xmlns:p14="http://schemas.microsoft.com/office/powerpoint/2010/main" val="10206544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A181D-E73B-DCC4-5E80-D416A0C23B7F}"/>
              </a:ext>
            </a:extLst>
          </p:cNvPr>
          <p:cNvSpPr>
            <a:spLocks noGrp="1"/>
          </p:cNvSpPr>
          <p:nvPr>
            <p:ph type="title"/>
          </p:nvPr>
        </p:nvSpPr>
        <p:spPr>
          <a:xfrm>
            <a:off x="370702" y="667265"/>
            <a:ext cx="9119287" cy="4633784"/>
          </a:xfrm>
        </p:spPr>
        <p:txBody>
          <a:bodyPr>
            <a:noAutofit/>
          </a:bodyPr>
          <a:lstStyle/>
          <a:p>
            <a:pPr algn="r">
              <a:lnSpc>
                <a:spcPct val="107000"/>
              </a:lnSpc>
              <a:spcAft>
                <a:spcPts val="800"/>
              </a:spcAft>
            </a:pPr>
            <a:r>
              <a:rPr lang="ar-IQ" kern="100" dirty="0">
                <a:ln>
                  <a:solidFill>
                    <a:schemeClr val="accent1"/>
                  </a:solidFill>
                </a:ln>
                <a:highlight>
                  <a:srgbClr val="00FF00"/>
                </a:highlight>
                <a:latin typeface="Calibri" panose="020F0502020204030204" pitchFamily="34" charset="0"/>
                <a:ea typeface="Calibri" panose="020F0502020204030204" pitchFamily="34" charset="0"/>
                <a:cs typeface="Times New Roman" panose="02020603050405020304" pitchFamily="18" charset="0"/>
              </a:rPr>
              <a:t>تمكين المرأة من استخدام منصات القوة</a:t>
            </a:r>
            <a:br>
              <a:rPr lang="en-US" sz="2800" kern="100" dirty="0">
                <a:ln>
                  <a:solidFill>
                    <a:schemeClr val="accent1"/>
                  </a:solidFill>
                </a:ln>
                <a:latin typeface="Calibri" panose="020F0502020204030204" pitchFamily="34" charset="0"/>
                <a:ea typeface="Calibri" panose="020F0502020204030204" pitchFamily="34" charset="0"/>
                <a:cs typeface="Arial" panose="020B0604020202020204" pitchFamily="34" charset="0"/>
              </a:rPr>
            </a:br>
            <a:r>
              <a:rPr lang="ar-IQ" sz="2800" kern="100"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التفاعل في وسائل الإعلام:</a:t>
            </a:r>
            <a:r>
              <a:rPr lang="ar-IQ" sz="2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النساء في الاعلام العراقي يساهمن بشكل كبيرفي رفع الوعي عن التنمر الالكتروني من خلال برامج حوارية او مقاطع فيديو توعوية.الاعلام له دور فعال في تقديم القضايا الاجتماعية. </a:t>
            </a:r>
            <a:br>
              <a:rPr lang="en-US" sz="2800" kern="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br>
            <a:r>
              <a:rPr lang="ar-IQ" sz="2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الاستفادة من منصات وسائل التواصل الاجتماعي لرفع الوعي ومكافحة التنمرعبرالإنترنت.من خلال نشر قصص واقعية، أو حملات توعية،او رسائل تدعو إلى التسامح والاحترام، يمكن للمرأة تلعب دورًا رئيسيًا في دعم الأشخاص الذين يتعرضون للتنمروالتأثير بشكل كبير في المجتمع الرقمي ومواجهة التنمرالإلكتروني.</a:t>
            </a:r>
            <a:br>
              <a:rPr lang="en-US" sz="2800" kern="100" dirty="0">
                <a:effectLst/>
                <a:latin typeface="Calibri" panose="020F0502020204030204" pitchFamily="34" charset="0"/>
                <a:ea typeface="Calibri" panose="020F0502020204030204" pitchFamily="34" charset="0"/>
                <a:cs typeface="Arial" panose="020B0604020202020204" pitchFamily="34" charset="0"/>
              </a:rPr>
            </a:br>
            <a:endParaRPr lang="en-US" sz="2800" dirty="0">
              <a:solidFill>
                <a:schemeClr val="tx1"/>
              </a:solidFill>
            </a:endParaRPr>
          </a:p>
        </p:txBody>
      </p:sp>
    </p:spTree>
    <p:extLst>
      <p:ext uri="{BB962C8B-B14F-4D97-AF65-F5344CB8AC3E}">
        <p14:creationId xmlns:p14="http://schemas.microsoft.com/office/powerpoint/2010/main" val="39851797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B892C-736B-8BA8-D3EA-1C5A99E03FFB}"/>
              </a:ext>
            </a:extLst>
          </p:cNvPr>
          <p:cNvSpPr>
            <a:spLocks noGrp="1"/>
          </p:cNvSpPr>
          <p:nvPr>
            <p:ph type="title"/>
          </p:nvPr>
        </p:nvSpPr>
        <p:spPr>
          <a:xfrm>
            <a:off x="444842" y="185352"/>
            <a:ext cx="8995720" cy="4658497"/>
          </a:xfrm>
        </p:spPr>
        <p:txBody>
          <a:bodyPr>
            <a:noAutofit/>
          </a:bodyPr>
          <a:lstStyle/>
          <a:p>
            <a:pPr algn="r">
              <a:spcAft>
                <a:spcPts val="800"/>
              </a:spcAft>
            </a:pPr>
            <a:r>
              <a:rPr lang="ar-IQ" sz="2800" kern="100" dirty="0">
                <a:solidFill>
                  <a:schemeClr val="tx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دور المرأة في القيادة والتوجيه ضمن البينة التعليمية</a:t>
            </a:r>
            <a:br>
              <a:rPr lang="en-US" sz="2800" kern="100" dirty="0">
                <a:solidFill>
                  <a:schemeClr val="tx1"/>
                </a:solidFill>
                <a:highlight>
                  <a:srgbClr val="FFFF00"/>
                </a:highlight>
                <a:latin typeface="Calibri" panose="020F0502020204030204" pitchFamily="34" charset="0"/>
                <a:ea typeface="Calibri" panose="020F0502020204030204" pitchFamily="34" charset="0"/>
                <a:cs typeface="Arial" panose="020B0604020202020204" pitchFamily="34" charset="0"/>
              </a:rPr>
            </a:br>
            <a:r>
              <a:rPr lang="ar-IQ"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تعتبر المرأة في المناصب القيادية داخل المؤسسات التعليمية نموذجا يحتذى به في تعزيز التنوع والشمولية يمكن للمرأة أن تلعب دوزا حيويا في تشكيل السياسات التعليمية التي تركز على مكافحة التنمر او الابتزاز الالكتروني سواء في المدارس أو أماكن العمل أو في المجتمع بشكل عام. يمكن للمرأة القائدة أن تكون أكثر حساسية تجاه قضايا التنمر، وتقديم حلول ملموسة لإنشاء بيئة تعليمية تحترم جميع الطلاب بغض النظرعن خلفياتهم الاجتماعية أو الثقافية كذلك التأثيرفي التوجهات الثقافية وإحداث تغييرات إيجابية وتحقيق بيئة تعليمية أمنة.</a:t>
            </a:r>
            <a:br>
              <a:rPr lang="ar-IQ"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ar-IQ" sz="24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النساء اللواتي يشغلن أدوارًا قيادية في المجتمع،يمكنهن تعزيز بيئة خالية من التنمر من خلال تبني سياسات وتوجيهات تركز على احترام الآخرين. كذلك يمكن أن تلعب دوزا أساسيا في تعزيز بيئة قائمة على الاحترام المتبادل والمساواة بين الجنسين، وتوعوية تهدف إلى تعزيز قيم التسامح والاحترام وهو ما يقلل من فرص حدوث التنمر</a:t>
            </a:r>
            <a:br>
              <a:rPr lang="en-US" sz="2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br>
            <a:br>
              <a:rPr kumimoji="0" lang="en-US" sz="24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Arial" panose="020B0604020202020204" pitchFamily="34" charset="0"/>
              </a:rPr>
            </a:br>
            <a:br>
              <a:rPr lang="en-US" sz="2800" kern="100" dirty="0">
                <a:solidFill>
                  <a:schemeClr val="tx1"/>
                </a:solidFill>
                <a:latin typeface="Calibri" panose="020F0502020204030204" pitchFamily="34" charset="0"/>
                <a:ea typeface="Calibri" panose="020F0502020204030204" pitchFamily="34" charset="0"/>
                <a:cs typeface="Arial" panose="020B0604020202020204" pitchFamily="34" charset="0"/>
              </a:rPr>
            </a:br>
            <a:br>
              <a:rPr lang="en-US" sz="2800" kern="100" dirty="0">
                <a:solidFill>
                  <a:schemeClr val="tx1"/>
                </a:solidFill>
                <a:latin typeface="Calibri" panose="020F0502020204030204" pitchFamily="34" charset="0"/>
                <a:ea typeface="Calibri" panose="020F0502020204030204" pitchFamily="34" charset="0"/>
                <a:cs typeface="Arial" panose="020B0604020202020204" pitchFamily="34" charset="0"/>
              </a:rPr>
            </a:br>
            <a:br>
              <a:rPr lang="en-US" sz="2800" kern="100" dirty="0">
                <a:solidFill>
                  <a:schemeClr val="tx1"/>
                </a:solidFill>
                <a:latin typeface="Calibri" panose="020F0502020204030204" pitchFamily="34" charset="0"/>
                <a:ea typeface="Calibri" panose="020F0502020204030204" pitchFamily="34" charset="0"/>
                <a:cs typeface="Arial" panose="020B0604020202020204" pitchFamily="34" charset="0"/>
              </a:rPr>
            </a:br>
            <a:r>
              <a:rPr lang="en-AU" sz="2800" kern="100" dirty="0">
                <a:solidFill>
                  <a:schemeClr val="tx1"/>
                </a:solidFill>
                <a:latin typeface="Times New Roman" panose="02020603050405020304" pitchFamily="18" charset="0"/>
                <a:ea typeface="Calibri" panose="020F0502020204030204" pitchFamily="34" charset="0"/>
                <a:cs typeface="Arial" panose="020B0604020202020204" pitchFamily="34" charset="0"/>
              </a:rPr>
              <a:t> </a:t>
            </a:r>
            <a:br>
              <a:rPr lang="en-US" sz="2800" kern="100" dirty="0">
                <a:solidFill>
                  <a:schemeClr val="tx1"/>
                </a:solidFill>
                <a:latin typeface="Calibri" panose="020F0502020204030204" pitchFamily="34" charset="0"/>
                <a:ea typeface="Calibri" panose="020F0502020204030204" pitchFamily="34" charset="0"/>
                <a:cs typeface="Arial" panose="020B0604020202020204" pitchFamily="34" charset="0"/>
              </a:rPr>
            </a:br>
            <a:endParaRPr lang="en-US" sz="2800" dirty="0">
              <a:solidFill>
                <a:schemeClr val="tx1"/>
              </a:solidFill>
            </a:endParaRPr>
          </a:p>
        </p:txBody>
      </p:sp>
      <p:pic>
        <p:nvPicPr>
          <p:cNvPr id="3" name="Picture 2">
            <a:extLst>
              <a:ext uri="{FF2B5EF4-FFF2-40B4-BE49-F238E27FC236}">
                <a16:creationId xmlns:a16="http://schemas.microsoft.com/office/drawing/2014/main" id="{F1A34213-4624-15BE-8C68-3F686E311393}"/>
              </a:ext>
            </a:extLst>
          </p:cNvPr>
          <p:cNvPicPr>
            <a:picLocks noChangeAspect="1"/>
          </p:cNvPicPr>
          <p:nvPr/>
        </p:nvPicPr>
        <p:blipFill>
          <a:blip r:embed="rId2"/>
          <a:stretch>
            <a:fillRect/>
          </a:stretch>
        </p:blipFill>
        <p:spPr>
          <a:xfrm>
            <a:off x="444842" y="4065373"/>
            <a:ext cx="2669061" cy="2607275"/>
          </a:xfrm>
          <a:prstGeom prst="rect">
            <a:avLst/>
          </a:prstGeom>
        </p:spPr>
      </p:pic>
    </p:spTree>
    <p:extLst>
      <p:ext uri="{BB962C8B-B14F-4D97-AF65-F5344CB8AC3E}">
        <p14:creationId xmlns:p14="http://schemas.microsoft.com/office/powerpoint/2010/main" val="251745118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E530F-31AF-69B0-CE4D-DF4668F6EDC7}"/>
              </a:ext>
            </a:extLst>
          </p:cNvPr>
          <p:cNvSpPr>
            <a:spLocks noGrp="1"/>
          </p:cNvSpPr>
          <p:nvPr>
            <p:ph type="title"/>
          </p:nvPr>
        </p:nvSpPr>
        <p:spPr>
          <a:xfrm>
            <a:off x="209206" y="2204443"/>
            <a:ext cx="9330210" cy="2515837"/>
          </a:xfrm>
          <a:solidFill>
            <a:schemeClr val="bg1"/>
          </a:solidFill>
        </p:spPr>
        <p:txBody>
          <a:bodyPr>
            <a:noAutofit/>
          </a:bodyPr>
          <a:lstStyle/>
          <a:p>
            <a:pPr marL="0" marR="0" algn="r">
              <a:lnSpc>
                <a:spcPct val="115000"/>
              </a:lnSpc>
              <a:spcAft>
                <a:spcPts val="800"/>
              </a:spcAft>
            </a:pPr>
            <a:r>
              <a:rPr lang="ar-IQ" sz="2800" kern="100" dirty="0">
                <a:ln>
                  <a:solidFill>
                    <a:schemeClr val="accent1"/>
                  </a:solidFill>
                </a:ln>
                <a:solidFill>
                  <a:schemeClr val="accent2"/>
                </a:solidFill>
                <a:highlight>
                  <a:srgbClr val="00FF00"/>
                </a:highlight>
                <a:latin typeface="Calibri" panose="020F0502020204030204" pitchFamily="34" charset="0"/>
                <a:ea typeface="Calibri" panose="020F0502020204030204" pitchFamily="34" charset="0"/>
                <a:cs typeface="Times New Roman" panose="02020603050405020304" pitchFamily="18" charset="0"/>
              </a:rPr>
              <a:t>تقديم الدعم الاجتماعي</a:t>
            </a:r>
            <a:br>
              <a:rPr lang="en-US" sz="28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r>
              <a:rPr lang="ar-IQ" sz="2400" kern="1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الاستشارة والدعم النفسي والعاطفي للضحايا:النساء في مجال الصحة النفسية تقدم خدمات استشارية ومساعدة للضحايا،جلسات العلاج النفسي،والاسستشارات الجماعية التي تساعد الاشخاص المتاثرين بالتنمرعلى التعامل مع تجاربهم،</a:t>
            </a:r>
            <a:br>
              <a:rPr lang="ar-IQ" sz="2400" kern="1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br>
            <a:r>
              <a:rPr lang="ar-IQ" sz="2400" kern="1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الدعم العاطفي:يجب على النساء الذين يعانون من التنمر أن يشعرن بالدعم العاطفي من قبل المجتمع النسائي، بحيث تمكن المرأة من التعبيرعن مشاعرها دون خوف من الرفض أو الاستهزاء، سواء في المنزل أو في مكان العمل أو في البيئة التعليمية وذلك سوف يساعد في تقوية عزيمتهم ويساهم في تعزيز ثقتهم بأنفسهم..</a:t>
            </a:r>
            <a:br>
              <a:rPr lang="en-US" sz="2400" kern="100" dirty="0">
                <a:effectLst/>
                <a:latin typeface="Calibri" panose="020F0502020204030204" pitchFamily="34" charset="0"/>
                <a:ea typeface="Calibri" panose="020F0502020204030204" pitchFamily="34" charset="0"/>
                <a:cs typeface="Arial" panose="020B0604020202020204" pitchFamily="34" charset="0"/>
              </a:rPr>
            </a:br>
            <a:br>
              <a:rPr lang="en-US"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endParaRPr lang="en-US" sz="2400" dirty="0">
              <a:solidFill>
                <a:schemeClr val="tx1">
                  <a:lumMod val="75000"/>
                  <a:lumOff val="25000"/>
                </a:schemeClr>
              </a:solidFill>
            </a:endParaRPr>
          </a:p>
        </p:txBody>
      </p:sp>
      <p:sp>
        <p:nvSpPr>
          <p:cNvPr id="4" name="TextBox 3">
            <a:extLst>
              <a:ext uri="{FF2B5EF4-FFF2-40B4-BE49-F238E27FC236}">
                <a16:creationId xmlns:a16="http://schemas.microsoft.com/office/drawing/2014/main" id="{E6F8D2FF-8014-DB27-4466-D3F3D44983F7}"/>
              </a:ext>
            </a:extLst>
          </p:cNvPr>
          <p:cNvSpPr txBox="1"/>
          <p:nvPr/>
        </p:nvSpPr>
        <p:spPr>
          <a:xfrm>
            <a:off x="350875" y="951470"/>
            <a:ext cx="6173494" cy="45719"/>
          </a:xfrm>
          <a:prstGeom prst="rect">
            <a:avLst/>
          </a:prstGeom>
          <a:solidFill>
            <a:schemeClr val="bg1"/>
          </a:solidFill>
        </p:spPr>
        <p:txBody>
          <a:bodyPr wrap="square">
            <a:spAutoFit/>
          </a:bodyPr>
          <a:lstStyle/>
          <a:p>
            <a:pPr marL="0" algn="r">
              <a:spcAft>
                <a:spcPts val="800"/>
              </a:spcAft>
            </a:pPr>
            <a:endParaRPr lang="en-US" sz="2400" kern="100" dirty="0">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FBFE9E91-EBD8-DFD6-5E84-C07FAC792ED3}"/>
              </a:ext>
            </a:extLst>
          </p:cNvPr>
          <p:cNvPicPr>
            <a:picLocks noChangeAspect="1"/>
          </p:cNvPicPr>
          <p:nvPr/>
        </p:nvPicPr>
        <p:blipFill>
          <a:blip r:embed="rId2"/>
          <a:stretch>
            <a:fillRect/>
          </a:stretch>
        </p:blipFill>
        <p:spPr>
          <a:xfrm>
            <a:off x="3705225" y="45719"/>
            <a:ext cx="2917997" cy="2330487"/>
          </a:xfrm>
          <a:prstGeom prst="rect">
            <a:avLst/>
          </a:prstGeom>
        </p:spPr>
      </p:pic>
    </p:spTree>
    <p:extLst>
      <p:ext uri="{BB962C8B-B14F-4D97-AF65-F5344CB8AC3E}">
        <p14:creationId xmlns:p14="http://schemas.microsoft.com/office/powerpoint/2010/main" val="103153951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5585-6A1C-3870-9BF6-46CF25146F01}"/>
              </a:ext>
            </a:extLst>
          </p:cNvPr>
          <p:cNvSpPr>
            <a:spLocks noGrp="1"/>
          </p:cNvSpPr>
          <p:nvPr>
            <p:ph type="title"/>
          </p:nvPr>
        </p:nvSpPr>
        <p:spPr>
          <a:xfrm>
            <a:off x="1" y="0"/>
            <a:ext cx="9477631" cy="5894173"/>
          </a:xfrm>
        </p:spPr>
        <p:txBody>
          <a:bodyPr>
            <a:noAutofit/>
          </a:bodyPr>
          <a:lstStyle/>
          <a:p>
            <a:pPr algn="r"/>
            <a:br>
              <a:rPr lang="en-US" sz="28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r>
              <a:rPr lang="en-AU" sz="2800" kern="100" dirty="0">
                <a:solidFill>
                  <a:schemeClr val="tx1">
                    <a:lumMod val="75000"/>
                    <a:lumOff val="25000"/>
                  </a:schemeClr>
                </a:solidFill>
                <a:latin typeface="Times New Roman" panose="02020603050405020304" pitchFamily="18" charset="0"/>
                <a:ea typeface="Calibri" panose="020F0502020204030204" pitchFamily="34" charset="0"/>
                <a:cs typeface="Arial" panose="020B0604020202020204" pitchFamily="34" charset="0"/>
              </a:rPr>
              <a:t> </a:t>
            </a:r>
            <a:r>
              <a:rPr lang="ar-IQ" sz="2800" kern="100" dirty="0">
                <a:solidFill>
                  <a:schemeClr val="tx1">
                    <a:lumMod val="75000"/>
                    <a:lumOff val="25000"/>
                  </a:schemeClr>
                </a:solidFill>
                <a:highlight>
                  <a:srgbClr val="00FF00"/>
                </a:highlight>
                <a:latin typeface="Calibri" panose="020F0502020204030204" pitchFamily="34" charset="0"/>
                <a:ea typeface="Calibri" panose="020F0502020204030204" pitchFamily="34" charset="0"/>
                <a:cs typeface="Times New Roman" panose="02020603050405020304" pitchFamily="18" charset="0"/>
              </a:rPr>
              <a:t>التعاون مع الجمعيات والمنظمات الحقوقية</a:t>
            </a:r>
            <a:r>
              <a:rPr lang="ar-IQ" sz="2800"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t>
            </a:r>
            <a:br>
              <a:rPr lang="ar-IQ" sz="2800"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br>
            <a:r>
              <a:rPr lang="ar-IQ" sz="2800" kern="100" dirty="0">
                <a:solidFill>
                  <a:srgbClr val="ED7D31"/>
                </a:solidFill>
                <a:effectLst/>
                <a:latin typeface="Calibri" panose="020F0502020204030204" pitchFamily="34" charset="0"/>
                <a:ea typeface="Calibri" panose="020F0502020204030204" pitchFamily="34" charset="0"/>
                <a:cs typeface="Times New Roman" panose="02020603050405020304" pitchFamily="18" charset="0"/>
              </a:rPr>
              <a:t>العمل الجماعي</a:t>
            </a:r>
            <a:br>
              <a:rPr lang="ar-IQ" sz="2800" kern="1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br>
            <a:r>
              <a:rPr lang="ar-IQ" sz="2800" kern="1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ar-IQ" sz="2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من خلال التعاون مع منظمات غير حكومية أو حملات مجتمعية، يمكن للمرأة المشاركة في أنشطة تدعم الضحايا وتساعد في نشر رسالة مهمة حول كيفية مكافحة التنمر الالكتروني او الابتزاز </a:t>
            </a:r>
            <a:r>
              <a:rPr lang="ar-IQ" sz="2800" kern="1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من خلال المشاركة والتدريب على مهارات الدفاع عن النفس من خلال ورش عمل تدريبية، يمكن تعليم النساء مهارات التعامل مع المتنمرين والدفاع عن حقوقهن وحقوق الآخرين بشكل فعال أو توفير استشارات نفسية </a:t>
            </a:r>
            <a:r>
              <a:rPr lang="ar-IQ" sz="2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وقانونية تساعد في تقليل هذه الظاهرة ورفع الوعي حول كيفية معالجتها. </a:t>
            </a:r>
            <a:br>
              <a:rPr lang="ar-IQ" sz="2800" kern="1200" dirty="0">
                <a:solidFill>
                  <a:srgbClr val="ED7D31"/>
                </a:solidFill>
                <a:effectLst/>
                <a:latin typeface="Calibri" panose="020F0502020204030204" pitchFamily="34" charset="0"/>
                <a:ea typeface="Calibri" panose="020F0502020204030204" pitchFamily="34" charset="0"/>
                <a:cs typeface="Times New Roman" panose="02020603050405020304" pitchFamily="18" charset="0"/>
              </a:rPr>
            </a:br>
            <a:r>
              <a:rPr lang="ar-IQ" sz="2800" kern="1200" dirty="0">
                <a:solidFill>
                  <a:srgbClr val="ED7D31"/>
                </a:solidFill>
                <a:effectLst/>
                <a:latin typeface="Calibri" panose="020F0502020204030204" pitchFamily="34" charset="0"/>
                <a:ea typeface="Calibri" panose="020F0502020204030204" pitchFamily="34" charset="0"/>
                <a:cs typeface="Times New Roman" panose="02020603050405020304" pitchFamily="18" charset="0"/>
              </a:rPr>
              <a:t>الضغط على السياسات والقوانين: </a:t>
            </a:r>
            <a:r>
              <a:rPr lang="ar-IQ" sz="2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التأثير في السياسات العامة، النساء يمكن ان </a:t>
            </a:r>
            <a:r>
              <a:rPr lang="ar-IQ"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تكون </a:t>
            </a:r>
            <a:r>
              <a:rPr lang="ar-IQ" sz="2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قوة محورية في الدفع نحو قوانين وسياسات تحمي الافراد من التنمر الالكتروني او الابتزاز، سواء في المدارس أو أماكن العمل، النساء يمكنهن العمل كمناصرات للتشريعات التي تجرم التنمر وتعزز العقوبات ضد المتنمرين</a:t>
            </a:r>
            <a:br>
              <a:rPr lang="en-US" sz="2800" kern="100" dirty="0">
                <a:effectLst/>
                <a:latin typeface="Calibri" panose="020F0502020204030204" pitchFamily="34" charset="0"/>
                <a:ea typeface="Calibri" panose="020F0502020204030204" pitchFamily="34" charset="0"/>
                <a:cs typeface="Arial" panose="020B0604020202020204" pitchFamily="34" charset="0"/>
              </a:rPr>
            </a:br>
            <a:endParaRPr lang="en-US" sz="2800" dirty="0">
              <a:solidFill>
                <a:schemeClr val="tx1"/>
              </a:solidFill>
            </a:endParaRPr>
          </a:p>
        </p:txBody>
      </p:sp>
    </p:spTree>
    <p:extLst>
      <p:ext uri="{BB962C8B-B14F-4D97-AF65-F5344CB8AC3E}">
        <p14:creationId xmlns:p14="http://schemas.microsoft.com/office/powerpoint/2010/main" val="66695929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3DF6A-98A3-D0BB-3BC3-BCE7E8CC345A}"/>
              </a:ext>
            </a:extLst>
          </p:cNvPr>
          <p:cNvSpPr>
            <a:spLocks noGrp="1"/>
          </p:cNvSpPr>
          <p:nvPr>
            <p:ph type="title"/>
          </p:nvPr>
        </p:nvSpPr>
        <p:spPr/>
        <p:txBody>
          <a:bodyPr>
            <a:noAutofit/>
          </a:bodyPr>
          <a:lstStyle/>
          <a:p>
            <a:pPr algn="r">
              <a:lnSpc>
                <a:spcPct val="107000"/>
              </a:lnSpc>
              <a:spcAft>
                <a:spcPts val="800"/>
              </a:spcAft>
            </a:pPr>
            <a:br>
              <a:rPr lang="en-US"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r>
              <a:rPr lang="en-AU" sz="2400" kern="100" dirty="0">
                <a:solidFill>
                  <a:schemeClr val="tx1">
                    <a:lumMod val="75000"/>
                    <a:lumOff val="25000"/>
                  </a:schemeClr>
                </a:solidFill>
                <a:latin typeface="Times New Roman" panose="02020603050405020304" pitchFamily="18" charset="0"/>
                <a:ea typeface="Calibri" panose="020F0502020204030204" pitchFamily="34" charset="0"/>
                <a:cs typeface="Arial" panose="020B0604020202020204" pitchFamily="34" charset="0"/>
              </a:rPr>
              <a:t> </a:t>
            </a:r>
            <a:br>
              <a:rPr lang="en-US"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endParaRPr lang="en-US" sz="2400" dirty="0">
              <a:solidFill>
                <a:schemeClr val="tx1">
                  <a:lumMod val="75000"/>
                  <a:lumOff val="25000"/>
                </a:schemeClr>
              </a:solidFill>
            </a:endParaRPr>
          </a:p>
        </p:txBody>
      </p:sp>
    </p:spTree>
    <p:extLst>
      <p:ext uri="{BB962C8B-B14F-4D97-AF65-F5344CB8AC3E}">
        <p14:creationId xmlns:p14="http://schemas.microsoft.com/office/powerpoint/2010/main" val="6232362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heme/theme1.xml><?xml version="1.0" encoding="utf-8"?>
<a:theme xmlns:a="http://schemas.openxmlformats.org/drawingml/2006/main" name="Facet">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1911</TotalTime>
  <Words>1169</Words>
  <Application>Microsoft Office PowerPoint</Application>
  <PresentationFormat>Widescreen</PresentationFormat>
  <Paragraphs>27</Paragraphs>
  <Slides>14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Times New Roman</vt:lpstr>
      <vt:lpstr>Trebuchet MS</vt:lpstr>
      <vt:lpstr>Wingdings 3</vt:lpstr>
      <vt:lpstr>Facet</vt:lpstr>
      <vt:lpstr>الآثارالنفسية والاجتماعية للتنمر الالكتروني ضد المراة   </vt:lpstr>
      <vt:lpstr>PowerPoint Presentation</vt:lpstr>
      <vt:lpstr>PowerPoint Presentation</vt:lpstr>
      <vt:lpstr>PowerPoint Presentation</vt:lpstr>
      <vt:lpstr>التنمر الالكتروني     اما التنمر الالكتروني يعتبر شكلا من اشكال العنف واساءة المعاملة او المضايقة بتوظيف اداوت التكنلوجيا وشبكة الانترنيت او اجهزة الاتصال،في التهديد والابتزاز والاحراج ورسائل الكراهية والعنصرية ونشر المعلومات الشخصية والصور والفيديوهات الشخصية او المسربة. ولايخفى ان عصرنا هذا شهد توسعا في البيئة الرقمية، ومع انتشار وتزايد في استخدام مواقع التواصل الاجتماعي بمختلف التطبيقات الالكترونية،اصبحت المراة تعاني شكلا اخرا من التنمر الالكتروني لابتزازها ومضايقتها وتهديدها،ليشمل جميع الفئات العمرية والاجتماعية من مختلف المستويات التعليمية والثقافية.  </vt:lpstr>
      <vt:lpstr>PowerPoint Presentation</vt:lpstr>
      <vt:lpstr>PowerPoint Presentation</vt:lpstr>
      <vt:lpstr>PowerPoint Presentation</vt:lpstr>
      <vt:lpstr>PowerPoint Presentation</vt:lpstr>
      <vt:lpstr>تمكين المرأة من استخدام منصات القوة التفاعل في وسائل الإعلام:النساء في الاعلام العراقي يساهمن بشكل كبيرفي رفع الوعي عن التنمر الالكتروني من خلال برامج حوارية او مقاطع فيديو توعوية.الاعلام له دور فعال في تقديم القضايا الاجتماعية.  الاستفادة من منصات وسائل التواصل الاجتماعي لرفع الوعي ومكافحة التنمرعبرالإنترنت.من خلال نشر قصص واقعية، أو حملات توعية،او رسائل تدعو إلى التسامح والاحترام، يمكن للمرأة تلعب دورًا رئيسيًا في دعم الأشخاص الذين يتعرضون للتنمروالتأثير بشكل كبير في المجتمع الرقمي ومواجهة التنمرالإلكتروني. </vt:lpstr>
      <vt:lpstr>دور المرأة في القيادة والتوجيه ضمن البينة التعليمية تعتبر المرأة في المناصب القيادية داخل المؤسسات التعليمية نموذجا يحتذى به في تعزيز التنوع والشمولية يمكن للمرأة أن تلعب دوزا حيويا في تشكيل السياسات التعليمية التي تركز على مكافحة التنمر او الابتزاز الالكتروني سواء في المدارس أو أماكن العمل أو في المجتمع بشكل عام. يمكن للمرأة القائدة أن تكون أكثر حساسية تجاه قضايا التنمر، وتقديم حلول ملموسة لإنشاء بيئة تعليمية تحترم جميع الطلاب بغض النظرعن خلفياتهم الاجتماعية أو الثقافية كذلك التأثيرفي التوجهات الثقافية وإحداث تغييرات إيجابية وتحقيق بيئة تعليمية أمنة. النساء اللواتي يشغلن أدوارًا قيادية في المجتمع،يمكنهن تعزيز بيئة خالية من التنمر من خلال تبني سياسات وتوجيهات تركز على احترام الآخرين. كذلك يمكن أن تلعب دوزا أساسيا في تعزيز بيئة قائمة على الاحترام المتبادل والمساواة بين الجنسين، وتوعوية تهدف إلى تعزيز قيم التسامح والاحترام وهو ما يقلل من فرص حدوث التنمر       </vt:lpstr>
      <vt:lpstr>تقديم الدعم الاجتماعي الاستشارة والدعم النفسي والعاطفي للضحايا:النساء في مجال الصحة النفسية تقدم خدمات استشارية ومساعدة للضحايا،جلسات العلاج النفسي،والاسستشارات الجماعية التي تساعد الاشخاص المتاثرين بالتنمرعلى التعامل مع تجاربهم، الدعم العاطفي:يجب على النساء الذين يعانون من التنمر أن يشعرن بالدعم العاطفي من قبل المجتمع النسائي، بحيث تمكن المرأة من التعبيرعن مشاعرها دون خوف من الرفض أو الاستهزاء، سواء في المنزل أو في مكان العمل أو في البيئة التعليمية وذلك سوف يساعد في تقوية عزيمتهم ويساهم في تعزيز ثقتهم بأنفسهم..  </vt:lpstr>
      <vt:lpstr>  التعاون مع الجمعيات والمنظمات الحقوقية. العمل الجماعي  من خلال التعاون مع منظمات غير حكومية أو حملات مجتمعية، يمكن للمرأة المشاركة في أنشطة تدعم الضحايا وتساعد في نشر رسالة مهمة حول كيفية مكافحة التنمر الالكتروني او الابتزاز من خلال المشاركة والتدريب على مهارات الدفاع عن النفس من خلال ورش عمل تدريبية، يمكن تعليم النساء مهارات التعامل مع المتنمرين والدفاع عن حقوقهن وحقوق الآخرين بشكل فعال أو توفير استشارات نفسية وقانونية تساعد في تقليل هذه الظاهرة ورفع الوعي حول كيفية معالجتها.  الضغط على السياسات والقوانين: التأثير في السياسات العامة، النساء يمكن ان تكون قوة محورية في الدفع نحو قوانين وسياسات تحمي الافراد من التنمر الالكتروني او الابتزاز، سواء في المدارس أو أماكن العمل، النساء يمكنهن العمل كمناصرات للتشريعات التي تجرم التنمر وتعزز العقوبات ضد المتنمرين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17</cp:revision>
  <dcterms:created xsi:type="dcterms:W3CDTF">2025-01-22T06:40:23Z</dcterms:created>
  <dcterms:modified xsi:type="dcterms:W3CDTF">2026-02-23T22:21:40Z</dcterms:modified>
</cp:coreProperties>
</file>