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6" r:id="rId2"/>
    <p:sldId id="279" r:id="rId3"/>
    <p:sldId id="262" r:id="rId4"/>
    <p:sldId id="263" r:id="rId5"/>
    <p:sldId id="280" r:id="rId6"/>
    <p:sldId id="293" r:id="rId7"/>
    <p:sldId id="303" r:id="rId8"/>
    <p:sldId id="294" r:id="rId9"/>
    <p:sldId id="304" r:id="rId10"/>
    <p:sldId id="305" r:id="rId11"/>
    <p:sldId id="289" r:id="rId12"/>
    <p:sldId id="295" r:id="rId13"/>
    <p:sldId id="308" r:id="rId14"/>
    <p:sldId id="309" r:id="rId15"/>
    <p:sldId id="310" r:id="rId16"/>
    <p:sldId id="311" r:id="rId17"/>
    <p:sldId id="313" r:id="rId18"/>
    <p:sldId id="314" r:id="rId19"/>
    <p:sldId id="324" r:id="rId20"/>
    <p:sldId id="325" r:id="rId21"/>
    <p:sldId id="316" r:id="rId22"/>
    <p:sldId id="317" r:id="rId23"/>
    <p:sldId id="326" r:id="rId24"/>
    <p:sldId id="318" r:id="rId25"/>
    <p:sldId id="319" r:id="rId26"/>
    <p:sldId id="320" r:id="rId27"/>
    <p:sldId id="328" r:id="rId28"/>
    <p:sldId id="270" r:id="rId29"/>
    <p:sldId id="329" r:id="rId30"/>
    <p:sldId id="283" r:id="rId3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EF1903"/>
    <a:srgbClr val="7CCBFC"/>
    <a:srgbClr val="4850F2"/>
    <a:srgbClr val="33CCFF"/>
    <a:srgbClr val="F20EC7"/>
    <a:srgbClr val="D48106"/>
    <a:srgbClr val="CCFFCC"/>
    <a:srgbClr val="FFFF99"/>
    <a:srgbClr val="824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191" autoAdjust="0"/>
    <p:restoredTop sz="94638"/>
  </p:normalViewPr>
  <p:slideViewPr>
    <p:cSldViewPr>
      <p:cViewPr varScale="1">
        <p:scale>
          <a:sx n="50" d="100"/>
          <a:sy n="50" d="100"/>
        </p:scale>
        <p:origin x="894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1B8ABB09-4A1D-463E-8065-109CC2B7EFAA}" type="datetimeFigureOut">
              <a:rPr lang="ar-SA" smtClean="0"/>
              <a:pPr/>
              <a:t>10/04/1448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10/04/1448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10/04/1448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10/04/1448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10/04/1448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10/04/1448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10/04/1448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10/04/1448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10/04/1448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10/04/1448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10/04/1448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10/04/1448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366428" y="910822"/>
            <a:ext cx="6411144" cy="1828800"/>
          </a:xfrm>
        </p:spPr>
        <p:txBody>
          <a:bodyPr/>
          <a:lstStyle/>
          <a:p>
            <a:r>
              <a:rPr lang="ar-SA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فحص </a:t>
            </a:r>
            <a:r>
              <a:rPr lang="ar-SA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الادرار</a:t>
            </a:r>
            <a:r>
              <a:rPr lang="ar-SA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العام في الكشف المبكر للسرطان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عنوان فرعي 2"/>
          <p:cNvSpPr txBox="1">
            <a:spLocks/>
          </p:cNvSpPr>
          <p:nvPr/>
        </p:nvSpPr>
        <p:spPr>
          <a:xfrm>
            <a:off x="5572132" y="3357562"/>
            <a:ext cx="2843210" cy="160972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عنوان فرعي 2"/>
          <p:cNvSpPr txBox="1">
            <a:spLocks/>
          </p:cNvSpPr>
          <p:nvPr/>
        </p:nvSpPr>
        <p:spPr>
          <a:xfrm>
            <a:off x="3600175" y="4129767"/>
            <a:ext cx="1944217" cy="160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Font typeface="Wingdings" pitchFamily="2" charset="2"/>
              <a:buNone/>
              <a:defRPr sz="2000" i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i="0" dirty="0"/>
              <a:t>م.د علياء جبار قاسم</a:t>
            </a:r>
            <a:endParaRPr lang="ar-IQ" i="0" dirty="0"/>
          </a:p>
          <a:p>
            <a:r>
              <a:rPr lang="ar-SA" i="0" dirty="0"/>
              <a:t>م.م بسمة حسن محمد</a:t>
            </a:r>
          </a:p>
          <a:p>
            <a:r>
              <a:rPr lang="ar-SA" i="0" dirty="0"/>
              <a:t>م.م شمس الملوك محمد</a:t>
            </a:r>
            <a:endParaRPr lang="en-US" i="0" dirty="0"/>
          </a:p>
        </p:txBody>
      </p:sp>
      <p:sp>
        <p:nvSpPr>
          <p:cNvPr id="7" name="عنوان فرعي 2"/>
          <p:cNvSpPr txBox="1">
            <a:spLocks/>
          </p:cNvSpPr>
          <p:nvPr/>
        </p:nvSpPr>
        <p:spPr>
          <a:xfrm>
            <a:off x="874222" y="3751534"/>
            <a:ext cx="2592288" cy="181645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Font typeface="Wingdings" pitchFamily="2" charset="2"/>
              <a:buNone/>
              <a:defRPr sz="2000" i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ar-SA" b="1" i="0" dirty="0"/>
          </a:p>
          <a:p>
            <a:pPr>
              <a:defRPr/>
            </a:pPr>
            <a:r>
              <a:rPr lang="ar-SA" i="0" dirty="0" err="1"/>
              <a:t>م.م</a:t>
            </a:r>
            <a:r>
              <a:rPr lang="ar-SA" i="0" dirty="0"/>
              <a:t> رابية مؤيد</a:t>
            </a:r>
          </a:p>
          <a:p>
            <a:pPr>
              <a:defRPr/>
            </a:pPr>
            <a:r>
              <a:rPr lang="ar-SA" i="0" dirty="0"/>
              <a:t>م.</a:t>
            </a:r>
            <a:r>
              <a:rPr lang="ar-SA" i="0" dirty="0" err="1"/>
              <a:t>م</a:t>
            </a:r>
            <a:r>
              <a:rPr lang="ar-SA" i="0" dirty="0"/>
              <a:t> رسل وليد</a:t>
            </a:r>
          </a:p>
          <a:p>
            <a:pPr>
              <a:defRPr/>
            </a:pPr>
            <a:r>
              <a:rPr lang="ar-SA" i="0" dirty="0"/>
              <a:t>م.م هبة قاسم </a:t>
            </a:r>
            <a:endParaRPr lang="en-US" i="0" dirty="0"/>
          </a:p>
          <a:p>
            <a:endParaRPr lang="en-US" i="0" dirty="0"/>
          </a:p>
        </p:txBody>
      </p:sp>
      <p:sp>
        <p:nvSpPr>
          <p:cNvPr id="8" name="عنوان فرعي 2"/>
          <p:cNvSpPr txBox="1">
            <a:spLocks/>
          </p:cNvSpPr>
          <p:nvPr/>
        </p:nvSpPr>
        <p:spPr>
          <a:xfrm>
            <a:off x="5795278" y="4129767"/>
            <a:ext cx="2304255" cy="1851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Font typeface="Wingdings" pitchFamily="2" charset="2"/>
              <a:buNone/>
              <a:defRPr sz="2000" i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1800" i="0" dirty="0"/>
              <a:t>م.</a:t>
            </a:r>
            <a:r>
              <a:rPr lang="ar-SA" sz="1800" i="0" dirty="0" err="1"/>
              <a:t>م</a:t>
            </a:r>
            <a:r>
              <a:rPr lang="ar-SA" sz="1800" i="0" dirty="0"/>
              <a:t> </a:t>
            </a:r>
            <a:r>
              <a:rPr lang="ar-SA" sz="1800" i="0" dirty="0" err="1"/>
              <a:t>اشجان</a:t>
            </a:r>
            <a:r>
              <a:rPr lang="ar-SA" sz="1800" i="0" dirty="0"/>
              <a:t> محمد حسن</a:t>
            </a:r>
            <a:endParaRPr lang="ar-IQ" sz="1800" i="0" dirty="0"/>
          </a:p>
          <a:p>
            <a:r>
              <a:rPr lang="ar-SA" sz="1800" i="0" dirty="0"/>
              <a:t>م.</a:t>
            </a:r>
            <a:r>
              <a:rPr lang="ar-SA" sz="1800" i="0" dirty="0" err="1"/>
              <a:t>م</a:t>
            </a:r>
            <a:r>
              <a:rPr lang="ar-SA" sz="1800" i="0" dirty="0"/>
              <a:t> رؤى </a:t>
            </a:r>
            <a:r>
              <a:rPr lang="ar-IQ" sz="1800" i="0" dirty="0"/>
              <a:t>نعيم </a:t>
            </a:r>
            <a:r>
              <a:rPr lang="ar-IQ" sz="1800" i="0"/>
              <a:t>شمخي</a:t>
            </a:r>
            <a:endParaRPr lang="ar-IQ" sz="1800" i="0" dirty="0"/>
          </a:p>
          <a:p>
            <a:pPr>
              <a:defRPr/>
            </a:pPr>
            <a:r>
              <a:rPr lang="ar-SA" sz="1800" i="0" dirty="0"/>
              <a:t>م.</a:t>
            </a:r>
            <a:r>
              <a:rPr lang="ar-SA" sz="1800" i="0" dirty="0" err="1"/>
              <a:t>م</a:t>
            </a:r>
            <a:r>
              <a:rPr lang="ar-SA" sz="1800" i="0" dirty="0"/>
              <a:t> مريم علي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5887266" y="3561507"/>
            <a:ext cx="2120280" cy="504056"/>
          </a:xfrm>
        </p:spPr>
        <p:txBody>
          <a:bodyPr>
            <a:normAutofit fontScale="92500" lnSpcReduction="10000"/>
          </a:bodyPr>
          <a:lstStyle/>
          <a:p>
            <a:r>
              <a:rPr lang="ar-IQ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العمل المختبري</a:t>
            </a:r>
            <a:endParaRPr lang="en-US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Subtitle 3"/>
          <p:cNvSpPr txBox="1">
            <a:spLocks/>
          </p:cNvSpPr>
          <p:nvPr/>
        </p:nvSpPr>
        <p:spPr>
          <a:xfrm>
            <a:off x="3511860" y="3532163"/>
            <a:ext cx="2120280" cy="50405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Font typeface="Wingdings" pitchFamily="2" charset="2"/>
              <a:buNone/>
              <a:defRPr sz="2000" i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IQ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ت</a:t>
            </a:r>
            <a:r>
              <a:rPr lang="ar-SA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ــ</a:t>
            </a:r>
            <a:r>
              <a:rPr lang="ar-IQ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ق</a:t>
            </a:r>
            <a:r>
              <a:rPr lang="ar-SA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ـ</a:t>
            </a:r>
            <a:r>
              <a:rPr lang="ar-IQ" b="1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ديـــــــم</a:t>
            </a:r>
            <a:endParaRPr lang="en-US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Subtitle 3"/>
          <p:cNvSpPr txBox="1">
            <a:spLocks/>
          </p:cNvSpPr>
          <p:nvPr/>
        </p:nvSpPr>
        <p:spPr>
          <a:xfrm>
            <a:off x="1136454" y="3561507"/>
            <a:ext cx="2120280" cy="50405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Font typeface="Wingdings" pitchFamily="2" charset="2"/>
              <a:buNone/>
              <a:defRPr sz="2000" i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IQ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اعــداد و </a:t>
            </a:r>
            <a:r>
              <a:rPr lang="ar-SA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تنسيـــق</a:t>
            </a:r>
            <a:endParaRPr lang="en-US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81400" y="1066800"/>
            <a:ext cx="4284712" cy="792088"/>
          </a:xfrm>
        </p:spPr>
        <p:txBody>
          <a:bodyPr>
            <a:normAutofit/>
          </a:bodyPr>
          <a:lstStyle/>
          <a:p>
            <a:pPr algn="r"/>
            <a:r>
              <a:rPr lang="ar-IQ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فحص الادرار العام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1752600"/>
            <a:ext cx="7010400" cy="3429000"/>
          </a:xfrm>
        </p:spPr>
        <p:txBody>
          <a:bodyPr>
            <a:normAutofit lnSpcReduction="10000"/>
          </a:bodyPr>
          <a:lstStyle/>
          <a:p>
            <a:pPr algn="r" rtl="1"/>
            <a:r>
              <a:rPr lang="ar-SA" i="0" dirty="0"/>
              <a:t>تحليل الادرار</a:t>
            </a:r>
            <a:r>
              <a:rPr lang="en-US" i="0" dirty="0"/>
              <a:t> </a:t>
            </a:r>
            <a:r>
              <a:rPr lang="ar-SA" i="0" dirty="0"/>
              <a:t>هو اختبار يفحص الادرار  ويُستخَدم عادة في الكشف عن مجموعة من الاضطرابات وعلاجها، مثل التهاب المسالك البولية وأمراض الكلى وداء السكري.</a:t>
            </a:r>
          </a:p>
          <a:p>
            <a:pPr algn="r" rtl="1"/>
            <a:r>
              <a:rPr lang="ar-SA" i="0" dirty="0"/>
              <a:t>ويتضمن تحليل البول التحقق من  المظهر الذي يتضمن العكرة واللون وتركيز بعض</a:t>
            </a:r>
            <a:endParaRPr lang="en-US" i="0" dirty="0"/>
          </a:p>
          <a:p>
            <a:pPr algn="r" rtl="1"/>
            <a:endParaRPr lang="en-US" i="0" dirty="0"/>
          </a:p>
          <a:p>
            <a:pPr algn="r" rtl="1"/>
            <a:r>
              <a:rPr lang="ar-SA" i="0" dirty="0"/>
              <a:t> المؤشرات الحيوية والكيمياوية مثل مستوى السكر</a:t>
            </a:r>
            <a:endParaRPr lang="en-US" i="0" dirty="0"/>
          </a:p>
          <a:p>
            <a:pPr algn="r" rtl="1"/>
            <a:r>
              <a:rPr lang="ar-SA" i="0" dirty="0"/>
              <a:t> والبيليروبين وكريات الدم البيضاء ودرجة الدالة</a:t>
            </a:r>
            <a:endParaRPr lang="en-US" i="0" dirty="0"/>
          </a:p>
          <a:p>
            <a:pPr algn="r" rtl="1"/>
            <a:r>
              <a:rPr lang="ar-SA" i="0" dirty="0"/>
              <a:t> الحامضية وغيرها من المؤشرات</a:t>
            </a:r>
          </a:p>
          <a:p>
            <a:pPr algn="r"/>
            <a:endParaRPr lang="en-US" dirty="0"/>
          </a:p>
        </p:txBody>
      </p:sp>
      <p:pic>
        <p:nvPicPr>
          <p:cNvPr id="4" name="Picture 3" descr="A close-up of a test tube&#10;&#10;AI-generated content may be incorrect.">
            <a:extLst>
              <a:ext uri="{FF2B5EF4-FFF2-40B4-BE49-F238E27FC236}">
                <a16:creationId xmlns:a16="http://schemas.microsoft.com/office/drawing/2014/main" id="{A386AEAC-D6E6-510D-96BA-D3A4474EAB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3467100"/>
            <a:ext cx="2667000" cy="224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561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7014714"/>
              </p:ext>
            </p:extLst>
          </p:nvPr>
        </p:nvGraphicFramePr>
        <p:xfrm>
          <a:off x="1219200" y="1397000"/>
          <a:ext cx="6400800" cy="408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56733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Mechanical</a:t>
                      </a:r>
                      <a:r>
                        <a:rPr lang="en-US" b="1" baseline="0" dirty="0"/>
                        <a:t> Exam</a:t>
                      </a:r>
                    </a:p>
                    <a:p>
                      <a:pPr algn="ctr"/>
                      <a:r>
                        <a:rPr lang="en-US" b="1" baseline="0" dirty="0"/>
                        <a:t>(by </a:t>
                      </a:r>
                      <a:r>
                        <a:rPr lang="en-US" b="1" baseline="0" dirty="0">
                          <a:solidFill>
                            <a:srgbClr val="FFFF00"/>
                          </a:solidFill>
                        </a:rPr>
                        <a:t>Strip</a:t>
                      </a:r>
                      <a:r>
                        <a:rPr lang="en-US" b="1" baseline="0" dirty="0"/>
                        <a:t>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Micro-Exam</a:t>
                      </a:r>
                    </a:p>
                    <a:p>
                      <a:pPr algn="ctr"/>
                      <a:r>
                        <a:rPr lang="en-US" b="1" dirty="0"/>
                        <a:t>(by </a:t>
                      </a:r>
                      <a:r>
                        <a:rPr lang="en-US" b="1" dirty="0">
                          <a:solidFill>
                            <a:srgbClr val="FFFF00"/>
                          </a:solidFill>
                        </a:rPr>
                        <a:t>microscope</a:t>
                      </a:r>
                      <a:r>
                        <a:rPr lang="en-US" b="1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Macro-Exam</a:t>
                      </a:r>
                    </a:p>
                    <a:p>
                      <a:pPr algn="ctr"/>
                      <a:r>
                        <a:rPr lang="en-US" b="1" dirty="0"/>
                        <a:t>(by </a:t>
                      </a:r>
                      <a:r>
                        <a:rPr lang="en-US" b="1" dirty="0">
                          <a:solidFill>
                            <a:srgbClr val="FFFF00"/>
                          </a:solidFill>
                        </a:rPr>
                        <a:t>eye</a:t>
                      </a:r>
                      <a:r>
                        <a:rPr lang="en-US" b="1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32667">
                <a:tc>
                  <a:txBody>
                    <a:bodyPr/>
                    <a:lstStyle/>
                    <a:p>
                      <a:pPr algn="l"/>
                      <a:r>
                        <a:rPr lang="en-US" b="1" dirty="0"/>
                        <a:t>Glucose</a:t>
                      </a:r>
                    </a:p>
                    <a:p>
                      <a:pPr algn="l"/>
                      <a:r>
                        <a:rPr lang="en-US" b="1" dirty="0"/>
                        <a:t>Protein</a:t>
                      </a:r>
                    </a:p>
                    <a:p>
                      <a:pPr algn="l"/>
                      <a:r>
                        <a:rPr lang="en-US" b="1" dirty="0"/>
                        <a:t>Bilirubin</a:t>
                      </a:r>
                    </a:p>
                    <a:p>
                      <a:pPr algn="l"/>
                      <a:r>
                        <a:rPr lang="en-US" b="1" dirty="0"/>
                        <a:t>Urobilinogen</a:t>
                      </a:r>
                      <a:r>
                        <a:rPr lang="en-US" b="1" baseline="0" dirty="0"/>
                        <a:t> </a:t>
                      </a:r>
                    </a:p>
                    <a:p>
                      <a:pPr algn="l"/>
                      <a:r>
                        <a:rPr lang="en-US" b="1" dirty="0" err="1"/>
                        <a:t>Kentone</a:t>
                      </a:r>
                      <a:endParaRPr lang="en-US" b="1" dirty="0"/>
                    </a:p>
                    <a:p>
                      <a:pPr algn="l"/>
                      <a:r>
                        <a:rPr lang="en-US" b="1" dirty="0"/>
                        <a:t>PH</a:t>
                      </a:r>
                    </a:p>
                    <a:p>
                      <a:pPr algn="l"/>
                      <a:r>
                        <a:rPr lang="en-US" b="1" dirty="0"/>
                        <a:t>Pus</a:t>
                      </a:r>
                    </a:p>
                    <a:p>
                      <a:pPr algn="l"/>
                      <a:r>
                        <a:rPr lang="en-US" b="1" dirty="0"/>
                        <a:t>RBS</a:t>
                      </a:r>
                    </a:p>
                    <a:p>
                      <a:pPr algn="l"/>
                      <a:r>
                        <a:rPr lang="en-US" b="1" dirty="0"/>
                        <a:t>Nitrite</a:t>
                      </a:r>
                    </a:p>
                    <a:p>
                      <a:pPr algn="l"/>
                      <a:r>
                        <a:rPr lang="en-US" b="1" dirty="0"/>
                        <a:t>Specific Gravity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/>
                        <a:t>Microbe</a:t>
                      </a:r>
                    </a:p>
                    <a:p>
                      <a:pPr algn="l"/>
                      <a:endParaRPr lang="en-US" b="1" dirty="0"/>
                    </a:p>
                    <a:p>
                      <a:pPr algn="l"/>
                      <a:endParaRPr lang="en-US" b="1" dirty="0"/>
                    </a:p>
                    <a:p>
                      <a:pPr algn="l"/>
                      <a:endParaRPr lang="en-US" b="1" dirty="0"/>
                    </a:p>
                    <a:p>
                      <a:pPr algn="l"/>
                      <a:endParaRPr lang="en-US" b="1" dirty="0"/>
                    </a:p>
                    <a:p>
                      <a:pPr algn="l"/>
                      <a:endParaRPr lang="en-US" b="1" dirty="0"/>
                    </a:p>
                    <a:p>
                      <a:pPr algn="l"/>
                      <a:r>
                        <a:rPr lang="en-US" b="1" dirty="0"/>
                        <a:t>Mucous</a:t>
                      </a:r>
                    </a:p>
                    <a:p>
                      <a:pPr algn="l"/>
                      <a:endParaRPr lang="en-US" b="1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Crystals</a:t>
                      </a:r>
                    </a:p>
                    <a:p>
                      <a:pPr algn="l"/>
                      <a:r>
                        <a:rPr lang="en-US" b="1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/>
                        <a:t>Color</a:t>
                      </a:r>
                    </a:p>
                    <a:p>
                      <a:pPr algn="l"/>
                      <a:endParaRPr lang="en-US" b="1" dirty="0"/>
                    </a:p>
                    <a:p>
                      <a:pPr algn="l"/>
                      <a:endParaRPr lang="ar-IQ" b="1" dirty="0"/>
                    </a:p>
                    <a:p>
                      <a:pPr algn="l"/>
                      <a:r>
                        <a:rPr lang="en-US" b="1" dirty="0"/>
                        <a:t>Turbidity</a:t>
                      </a:r>
                    </a:p>
                    <a:p>
                      <a:pPr algn="l"/>
                      <a:endParaRPr lang="en-US" b="1" dirty="0"/>
                    </a:p>
                    <a:p>
                      <a:pPr algn="l"/>
                      <a:endParaRPr lang="en-US" b="1" dirty="0"/>
                    </a:p>
                    <a:p>
                      <a:pPr algn="l"/>
                      <a:r>
                        <a:rPr lang="en-US" b="1" dirty="0"/>
                        <a:t>Odor</a:t>
                      </a:r>
                      <a:r>
                        <a:rPr lang="en-US" b="1" baseline="0" dirty="0"/>
                        <a:t> </a:t>
                      </a:r>
                    </a:p>
                    <a:p>
                      <a:pPr algn="ctr"/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" name="مربع نص 21"/>
          <p:cNvSpPr txBox="1"/>
          <p:nvPr/>
        </p:nvSpPr>
        <p:spPr>
          <a:xfrm>
            <a:off x="3429000" y="3212068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/>
              <a:t>Cells</a:t>
            </a:r>
            <a:endParaRPr lang="en-US" sz="1600" b="1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4572000" y="3071336"/>
            <a:ext cx="85472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/>
              <a:t>WBC</a:t>
            </a:r>
          </a:p>
          <a:p>
            <a:pPr algn="l"/>
            <a:r>
              <a:rPr lang="en-US" sz="1400" dirty="0"/>
              <a:t>RBS</a:t>
            </a:r>
          </a:p>
          <a:p>
            <a:pPr algn="l"/>
            <a:r>
              <a:rPr lang="en-US" sz="1400" dirty="0"/>
              <a:t>Epithelial</a:t>
            </a:r>
          </a:p>
        </p:txBody>
      </p:sp>
      <p:cxnSp>
        <p:nvCxnSpPr>
          <p:cNvPr id="26" name="رابط كسهم مستقيم 25"/>
          <p:cNvCxnSpPr/>
          <p:nvPr/>
        </p:nvCxnSpPr>
        <p:spPr>
          <a:xfrm>
            <a:off x="4267200" y="2362200"/>
            <a:ext cx="2286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مربع نص 27"/>
          <p:cNvSpPr txBox="1"/>
          <p:nvPr/>
        </p:nvSpPr>
        <p:spPr>
          <a:xfrm>
            <a:off x="4511275" y="2099846"/>
            <a:ext cx="8226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/>
              <a:t>Bacteria</a:t>
            </a:r>
          </a:p>
          <a:p>
            <a:pPr algn="l"/>
            <a:r>
              <a:rPr lang="en-US" sz="1600" dirty="0"/>
              <a:t>Fungi</a:t>
            </a:r>
          </a:p>
          <a:p>
            <a:pPr algn="l"/>
            <a:r>
              <a:rPr lang="en-US" sz="1600" dirty="0"/>
              <a:t>Parasite</a:t>
            </a:r>
          </a:p>
        </p:txBody>
      </p:sp>
      <p:cxnSp>
        <p:nvCxnSpPr>
          <p:cNvPr id="33" name="رابط كسهم مستقيم 32"/>
          <p:cNvCxnSpPr/>
          <p:nvPr/>
        </p:nvCxnSpPr>
        <p:spPr>
          <a:xfrm>
            <a:off x="4267200" y="3427412"/>
            <a:ext cx="2286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16531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514600" y="1189112"/>
            <a:ext cx="4284712" cy="79208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30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Macro-exam</a:t>
            </a:r>
          </a:p>
        </p:txBody>
      </p:sp>
      <p:sp>
        <p:nvSpPr>
          <p:cNvPr id="5" name="مربع نص 4"/>
          <p:cNvSpPr txBox="1"/>
          <p:nvPr/>
        </p:nvSpPr>
        <p:spPr>
          <a:xfrm>
            <a:off x="6781800" y="1981200"/>
            <a:ext cx="9906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Color</a:t>
            </a:r>
          </a:p>
        </p:txBody>
      </p:sp>
      <p:sp>
        <p:nvSpPr>
          <p:cNvPr id="6" name="مربع نص 5"/>
          <p:cNvSpPr txBox="1"/>
          <p:nvPr/>
        </p:nvSpPr>
        <p:spPr>
          <a:xfrm>
            <a:off x="3962400" y="2133600"/>
            <a:ext cx="1447799" cy="46166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Turbidity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1447800" y="1981200"/>
            <a:ext cx="990600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Oder</a:t>
            </a:r>
            <a:endParaRPr lang="en-US" sz="2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0" name="رابط كسهم مستقيم 9"/>
          <p:cNvCxnSpPr/>
          <p:nvPr/>
        </p:nvCxnSpPr>
        <p:spPr>
          <a:xfrm>
            <a:off x="4724400" y="2667000"/>
            <a:ext cx="533400" cy="4587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كسهم مستقيم 10"/>
          <p:cNvCxnSpPr/>
          <p:nvPr/>
        </p:nvCxnSpPr>
        <p:spPr>
          <a:xfrm>
            <a:off x="7239000" y="2514600"/>
            <a:ext cx="533400" cy="4587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كسهم مستقيم 11"/>
          <p:cNvCxnSpPr/>
          <p:nvPr/>
        </p:nvCxnSpPr>
        <p:spPr>
          <a:xfrm>
            <a:off x="1905000" y="2514600"/>
            <a:ext cx="381000" cy="35147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كسهم مستقيم 12"/>
          <p:cNvCxnSpPr/>
          <p:nvPr/>
        </p:nvCxnSpPr>
        <p:spPr>
          <a:xfrm rot="5400000">
            <a:off x="6629400" y="2514600"/>
            <a:ext cx="457200" cy="457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رابط كسهم مستقيم 15"/>
          <p:cNvCxnSpPr/>
          <p:nvPr/>
        </p:nvCxnSpPr>
        <p:spPr>
          <a:xfrm rot="5400000">
            <a:off x="4114800" y="2667000"/>
            <a:ext cx="457200" cy="457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كسهم مستقيم 16"/>
          <p:cNvCxnSpPr/>
          <p:nvPr/>
        </p:nvCxnSpPr>
        <p:spPr>
          <a:xfrm flipH="1">
            <a:off x="1524000" y="2514600"/>
            <a:ext cx="304800" cy="35147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مربع نص 17"/>
          <p:cNvSpPr txBox="1"/>
          <p:nvPr/>
        </p:nvSpPr>
        <p:spPr>
          <a:xfrm>
            <a:off x="990600" y="2952691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err="1"/>
              <a:t>Nornal</a:t>
            </a:r>
            <a:endParaRPr lang="en-US" b="1" dirty="0"/>
          </a:p>
        </p:txBody>
      </p:sp>
      <p:sp>
        <p:nvSpPr>
          <p:cNvPr id="19" name="مربع نص 18"/>
          <p:cNvSpPr txBox="1"/>
          <p:nvPr/>
        </p:nvSpPr>
        <p:spPr>
          <a:xfrm>
            <a:off x="2133600" y="2866072"/>
            <a:ext cx="990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>
                <a:solidFill>
                  <a:srgbClr val="FF0000"/>
                </a:solidFill>
              </a:rPr>
              <a:t>Bacteria</a:t>
            </a:r>
          </a:p>
          <a:p>
            <a:pPr algn="l"/>
            <a:r>
              <a:rPr lang="en-US" b="1" dirty="0">
                <a:solidFill>
                  <a:srgbClr val="FF0000"/>
                </a:solidFill>
              </a:rPr>
              <a:t>Fungi</a:t>
            </a:r>
          </a:p>
          <a:p>
            <a:pPr algn="l"/>
            <a:r>
              <a:rPr lang="en-US" b="1" dirty="0">
                <a:solidFill>
                  <a:srgbClr val="FF0000"/>
                </a:solidFill>
              </a:rPr>
              <a:t>Drugs</a:t>
            </a:r>
          </a:p>
          <a:p>
            <a:pPr algn="l"/>
            <a:r>
              <a:rPr lang="en-US" b="1" dirty="0">
                <a:solidFill>
                  <a:srgbClr val="FF0000"/>
                </a:solidFill>
              </a:rPr>
              <a:t>Food</a:t>
            </a:r>
          </a:p>
          <a:p>
            <a:pPr algn="l"/>
            <a:endParaRPr lang="en-US" b="1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3657600" y="310509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/>
              <a:t>Clear</a:t>
            </a:r>
          </a:p>
        </p:txBody>
      </p:sp>
      <p:sp>
        <p:nvSpPr>
          <p:cNvPr id="21" name="مربع نص 20"/>
          <p:cNvSpPr txBox="1"/>
          <p:nvPr/>
        </p:nvSpPr>
        <p:spPr>
          <a:xfrm>
            <a:off x="4572000" y="3135868"/>
            <a:ext cx="1752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>
                <a:solidFill>
                  <a:srgbClr val="FF0000"/>
                </a:solidFill>
              </a:rPr>
              <a:t>Turbid</a:t>
            </a:r>
          </a:p>
          <a:p>
            <a:pPr algn="l"/>
            <a:r>
              <a:rPr lang="en-US" b="1" dirty="0">
                <a:solidFill>
                  <a:srgbClr val="FF0000"/>
                </a:solidFill>
              </a:rPr>
              <a:t>Lightly Turbid</a:t>
            </a:r>
          </a:p>
          <a:p>
            <a:pPr algn="l"/>
            <a:r>
              <a:rPr lang="en-US" b="1" dirty="0" err="1">
                <a:solidFill>
                  <a:srgbClr val="FF0000"/>
                </a:solidFill>
              </a:rPr>
              <a:t>Mucoid</a:t>
            </a:r>
            <a:r>
              <a:rPr lang="en-US" b="1" dirty="0">
                <a:solidFill>
                  <a:srgbClr val="FF0000"/>
                </a:solidFill>
              </a:rPr>
              <a:t> Turbid</a:t>
            </a:r>
          </a:p>
        </p:txBody>
      </p:sp>
      <p:sp>
        <p:nvSpPr>
          <p:cNvPr id="22" name="مربع نص 21"/>
          <p:cNvSpPr txBox="1"/>
          <p:nvPr/>
        </p:nvSpPr>
        <p:spPr>
          <a:xfrm>
            <a:off x="6019800" y="30480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/>
              <a:t>Yellow</a:t>
            </a:r>
          </a:p>
        </p:txBody>
      </p:sp>
      <p:sp>
        <p:nvSpPr>
          <p:cNvPr id="23" name="مربع نص 22"/>
          <p:cNvSpPr txBox="1"/>
          <p:nvPr/>
        </p:nvSpPr>
        <p:spPr>
          <a:xfrm>
            <a:off x="7239000" y="3059668"/>
            <a:ext cx="990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>
                <a:solidFill>
                  <a:srgbClr val="FF0000"/>
                </a:solidFill>
              </a:rPr>
              <a:t>Red</a:t>
            </a:r>
          </a:p>
          <a:p>
            <a:pPr algn="l"/>
            <a:r>
              <a:rPr lang="en-US" b="1" dirty="0">
                <a:solidFill>
                  <a:srgbClr val="FF0000"/>
                </a:solidFill>
              </a:rPr>
              <a:t>Brown</a:t>
            </a:r>
          </a:p>
          <a:p>
            <a:pPr algn="l"/>
            <a:r>
              <a:rPr lang="en-US" b="1" dirty="0">
                <a:solidFill>
                  <a:srgbClr val="FF0000"/>
                </a:solidFill>
              </a:rPr>
              <a:t>Orange</a:t>
            </a:r>
          </a:p>
          <a:p>
            <a:pPr algn="l"/>
            <a:r>
              <a:rPr lang="en-US" b="1" dirty="0">
                <a:solidFill>
                  <a:srgbClr val="FF0000"/>
                </a:solidFill>
              </a:rPr>
              <a:t>Black</a:t>
            </a:r>
          </a:p>
          <a:p>
            <a:pPr algn="l"/>
            <a:r>
              <a:rPr lang="en-US" b="1" dirty="0">
                <a:solidFill>
                  <a:srgbClr val="FF0000"/>
                </a:solidFill>
              </a:rPr>
              <a:t>Purple</a:t>
            </a:r>
          </a:p>
          <a:p>
            <a:pPr algn="l"/>
            <a:r>
              <a:rPr lang="en-US" b="1" dirty="0">
                <a:solidFill>
                  <a:srgbClr val="FF0000"/>
                </a:solidFill>
              </a:rPr>
              <a:t>Green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9025" y="4038600"/>
            <a:ext cx="4498975" cy="164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5736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enovo\Desktop\Dr.Alyaa\صورة واتساب بتاريخ 1446-11-17 في 16.26.18_a56195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8" y="1617876"/>
            <a:ext cx="4396262" cy="4097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9040A5F7-76F7-95D7-DBF1-E36C72FCD66B}"/>
              </a:ext>
            </a:extLst>
          </p:cNvPr>
          <p:cNvSpPr txBox="1">
            <a:spLocks/>
          </p:cNvSpPr>
          <p:nvPr/>
        </p:nvSpPr>
        <p:spPr>
          <a:xfrm>
            <a:off x="990600" y="990600"/>
            <a:ext cx="731520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cap="all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Geeza Pro" panose="02000400000000000000" pitchFamily="2" charset="-78"/>
              </a:rPr>
              <a:t>Mechanical Exam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all" spc="30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Geeza Pro" panose="02000400000000000000" pitchFamily="2" charset="-78"/>
              </a:rPr>
              <a:t>With</a:t>
            </a:r>
            <a:r>
              <a:rPr kumimoji="0" lang="en-US" sz="1600" b="1" i="0" u="none" strike="noStrike" kern="1200" cap="all" spc="300" normalizeH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Geeza Pro" panose="02000400000000000000" pitchFamily="2" charset="-78"/>
              </a:rPr>
              <a:t> </a:t>
            </a:r>
            <a:r>
              <a:rPr kumimoji="0" lang="en-US" sz="1600" b="1" i="0" u="none" strike="noStrike" kern="1200" cap="all" spc="30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Geeza Pro" panose="02000400000000000000" pitchFamily="2" charset="-78"/>
              </a:rPr>
              <a:t>Urine strips</a:t>
            </a:r>
            <a:endParaRPr kumimoji="0" lang="x-none" sz="1600" b="1" i="0" u="none" strike="noStrike" kern="1200" cap="all" spc="30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8E6F5A7-A74A-AC9F-6A64-7B43593423B1}"/>
              </a:ext>
            </a:extLst>
          </p:cNvPr>
          <p:cNvSpPr txBox="1">
            <a:spLocks/>
          </p:cNvSpPr>
          <p:nvPr/>
        </p:nvSpPr>
        <p:spPr>
          <a:xfrm>
            <a:off x="4648200" y="1905000"/>
            <a:ext cx="3581400" cy="3733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IQ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Geeza Pro" panose="02000400000000000000" pitchFamily="2" charset="-78"/>
              </a:rPr>
              <a:t>تعتبر </a:t>
            </a:r>
            <a:r>
              <a:rPr kumimoji="0" lang="ar-IQ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Geeza Pro" panose="02000400000000000000" pitchFamily="2" charset="-78"/>
              </a:rPr>
              <a:t>اشرطة</a:t>
            </a:r>
            <a:r>
              <a:rPr kumimoji="0" lang="ar-IQ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Geeza Pro" panose="02000400000000000000" pitchFamily="2" charset="-78"/>
              </a:rPr>
              <a:t> فحص </a:t>
            </a:r>
            <a:r>
              <a:rPr kumimoji="0" lang="ar-IQ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Geeza Pro" panose="02000400000000000000" pitchFamily="2" charset="-78"/>
              </a:rPr>
              <a:t>الادرار</a:t>
            </a:r>
            <a:r>
              <a:rPr kumimoji="0" lang="ar-IQ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Geeza Pro" panose="02000400000000000000" pitchFamily="2" charset="-78"/>
              </a:rPr>
              <a:t> أداة بسيطة وغير جراحية تُستخدم</a:t>
            </a:r>
            <a:r>
              <a:rPr kumimoji="0" lang="ar-SA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Geeza Pro" panose="02000400000000000000" pitchFamily="2" charset="-78"/>
              </a:rPr>
              <a:t> في فحص </a:t>
            </a:r>
            <a:r>
              <a:rPr kumimoji="0" lang="ar-SA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Geeza Pro" panose="02000400000000000000" pitchFamily="2" charset="-78"/>
              </a:rPr>
              <a:t>الادرار</a:t>
            </a:r>
            <a:r>
              <a:rPr kumimoji="0" lang="ar-SA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Geeza Pro" panose="02000400000000000000" pitchFamily="2" charset="-78"/>
              </a:rPr>
              <a:t> العام للتحري عن مستوى العديد من المؤشرات </a:t>
            </a:r>
            <a:r>
              <a:rPr kumimoji="0" lang="ar-SA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Geeza Pro" panose="02000400000000000000" pitchFamily="2" charset="-78"/>
              </a:rPr>
              <a:t>البايولوجية</a:t>
            </a:r>
            <a:r>
              <a:rPr kumimoji="0" lang="ar-SA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Geeza Pro" panose="02000400000000000000" pitchFamily="2" charset="-78"/>
              </a:rPr>
              <a:t> و الكيميائية في </a:t>
            </a:r>
            <a:r>
              <a:rPr kumimoji="0" lang="ar-SA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Geeza Pro" panose="02000400000000000000" pitchFamily="2" charset="-78"/>
              </a:rPr>
              <a:t>الادرار</a:t>
            </a:r>
            <a:r>
              <a:rPr kumimoji="0" lang="ar-SA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Geeza Pro" panose="02000400000000000000" pitchFamily="2" charset="-78"/>
              </a:rPr>
              <a:t> وتمتاز هذه </a:t>
            </a:r>
            <a:r>
              <a:rPr kumimoji="0" lang="ar-SA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Geeza Pro" panose="02000400000000000000" pitchFamily="2" charset="-78"/>
              </a:rPr>
              <a:t>الاشرطة</a:t>
            </a:r>
            <a:r>
              <a:rPr kumimoji="0" lang="ar-SA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Geeza Pro" panose="02000400000000000000" pitchFamily="2" charset="-78"/>
              </a:rPr>
              <a:t> </a:t>
            </a:r>
            <a:r>
              <a:rPr kumimoji="0" lang="ar-SA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Geeza Pro" panose="02000400000000000000" pitchFamily="2" charset="-78"/>
              </a:rPr>
              <a:t>بانها</a:t>
            </a:r>
            <a:r>
              <a:rPr kumimoji="0" lang="ar-SA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Geeza Pro" panose="02000400000000000000" pitchFamily="2" charset="-78"/>
              </a:rPr>
              <a:t>: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IQ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Geeza Pro" panose="02000400000000000000" pitchFamily="2" charset="-78"/>
              </a:rPr>
              <a:t>1-وسيلة فحص سريعة وغير مكلفة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IQ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Geeza Pro" panose="02000400000000000000" pitchFamily="2" charset="-78"/>
              </a:rPr>
              <a:t>2-يمكن استخدامها بسهولة من دون الحاجة </a:t>
            </a:r>
            <a:r>
              <a:rPr kumimoji="0" lang="ar-IQ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Geeza Pro" panose="02000400000000000000" pitchFamily="2" charset="-78"/>
              </a:rPr>
              <a:t>الى</a:t>
            </a:r>
            <a:r>
              <a:rPr kumimoji="0" lang="ar-IQ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Geeza Pro" panose="02000400000000000000" pitchFamily="2" charset="-78"/>
              </a:rPr>
              <a:t> معدات </a:t>
            </a:r>
            <a:r>
              <a:rPr kumimoji="0" lang="ar-IQ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Geeza Pro" panose="02000400000000000000" pitchFamily="2" charset="-78"/>
              </a:rPr>
              <a:t>او</a:t>
            </a:r>
            <a:r>
              <a:rPr kumimoji="0" lang="ar-IQ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Geeza Pro" panose="02000400000000000000" pitchFamily="2" charset="-78"/>
              </a:rPr>
              <a:t> تدريب خاص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IQ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Geeza Pro" panose="02000400000000000000" pitchFamily="2" charset="-78"/>
              </a:rPr>
              <a:t>3-تعطي النتائج خلال دقائق مما يساعد على اتخاذ قرار سريع بخصوص مراجعة الطبيب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/>
          <p:cNvSpPr txBox="1"/>
          <p:nvPr/>
        </p:nvSpPr>
        <p:spPr>
          <a:xfrm>
            <a:off x="6096000" y="4114800"/>
            <a:ext cx="1686231" cy="369332"/>
          </a:xfrm>
          <a:prstGeom prst="rect">
            <a:avLst/>
          </a:prstGeom>
          <a:solidFill>
            <a:srgbClr val="06B634"/>
          </a:solidFill>
          <a:ln>
            <a:solidFill>
              <a:srgbClr val="00FF00"/>
            </a:solidFill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b="1" dirty="0"/>
              <a:t>Specific gravity</a:t>
            </a:r>
          </a:p>
        </p:txBody>
      </p:sp>
      <p:sp>
        <p:nvSpPr>
          <p:cNvPr id="5" name="TextBox 6"/>
          <p:cNvSpPr txBox="1"/>
          <p:nvPr/>
        </p:nvSpPr>
        <p:spPr>
          <a:xfrm>
            <a:off x="6019800" y="2438400"/>
            <a:ext cx="1059906" cy="461665"/>
          </a:xfrm>
          <a:prstGeom prst="rect">
            <a:avLst/>
          </a:prstGeom>
          <a:solidFill>
            <a:srgbClr val="FA2672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sz="2400" b="1" dirty="0"/>
              <a:t>Nitrite</a:t>
            </a:r>
            <a:endParaRPr lang="en-US" b="1" dirty="0"/>
          </a:p>
        </p:txBody>
      </p:sp>
      <p:sp>
        <p:nvSpPr>
          <p:cNvPr id="6" name="TextBox 7"/>
          <p:cNvSpPr txBox="1"/>
          <p:nvPr/>
        </p:nvSpPr>
        <p:spPr>
          <a:xfrm>
            <a:off x="6172200" y="3200400"/>
            <a:ext cx="832279" cy="40011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 rtl="0"/>
            <a:r>
              <a:rPr lang="en-US" sz="2000" b="1" dirty="0"/>
              <a:t>Blood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066800" y="1219200"/>
            <a:ext cx="6629400" cy="792088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rtl="0">
              <a:spcBef>
                <a:spcPct val="0"/>
              </a:spcBef>
              <a:defRPr/>
            </a:pPr>
            <a:r>
              <a:rPr lang="en-US" sz="4000" b="1" cap="all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Biological </a:t>
            </a:r>
            <a:r>
              <a:rPr kumimoji="0" lang="en-US" sz="4000" b="1" i="0" u="none" strike="noStrike" kern="1200" cap="all" spc="30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parameters</a:t>
            </a:r>
          </a:p>
        </p:txBody>
      </p:sp>
      <p:pic>
        <p:nvPicPr>
          <p:cNvPr id="13" name="Picture 2" descr="C:\Users\lenovo\Desktop\Dr.Alyaa\صورة واتساب بتاريخ 1446-11-17 في 16.26.18_a56195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057400"/>
            <a:ext cx="3581400" cy="3337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رابط كسهم مستقيم 17"/>
          <p:cNvCxnSpPr>
            <a:stCxn id="17" idx="1"/>
          </p:cNvCxnSpPr>
          <p:nvPr/>
        </p:nvCxnSpPr>
        <p:spPr>
          <a:xfrm rot="10800000" flipV="1">
            <a:off x="4724400" y="2059632"/>
            <a:ext cx="1219200" cy="302567"/>
          </a:xfrm>
          <a:prstGeom prst="straightConnector1">
            <a:avLst/>
          </a:prstGeom>
          <a:ln w="38100">
            <a:solidFill>
              <a:srgbClr val="CC66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رابط كسهم مستقيم 30"/>
          <p:cNvCxnSpPr>
            <a:stCxn id="5" idx="1"/>
          </p:cNvCxnSpPr>
          <p:nvPr/>
        </p:nvCxnSpPr>
        <p:spPr>
          <a:xfrm rot="10800000">
            <a:off x="4724400" y="2590799"/>
            <a:ext cx="1295400" cy="78434"/>
          </a:xfrm>
          <a:prstGeom prst="straightConnector1">
            <a:avLst/>
          </a:prstGeom>
          <a:ln w="38100">
            <a:solidFill>
              <a:srgbClr val="F52BD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رابط كسهم مستقيم 36"/>
          <p:cNvCxnSpPr/>
          <p:nvPr/>
        </p:nvCxnSpPr>
        <p:spPr>
          <a:xfrm rot="10800000">
            <a:off x="4724400" y="3200400"/>
            <a:ext cx="1447800" cy="22860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2"/>
          <p:cNvSpPr txBox="1"/>
          <p:nvPr/>
        </p:nvSpPr>
        <p:spPr>
          <a:xfrm>
            <a:off x="5943600" y="1828800"/>
            <a:ext cx="1541961" cy="461665"/>
          </a:xfrm>
          <a:prstGeom prst="rect">
            <a:avLst/>
          </a:prstGeom>
          <a:solidFill>
            <a:srgbClr val="CC66FF"/>
          </a:solidFill>
          <a:ln>
            <a:solidFill>
              <a:srgbClr val="CC66FF"/>
            </a:solidFill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sz="2400" b="1" dirty="0"/>
              <a:t>Leukocyte</a:t>
            </a:r>
          </a:p>
        </p:txBody>
      </p:sp>
      <p:cxnSp>
        <p:nvCxnSpPr>
          <p:cNvPr id="28" name="رابط كسهم مستقيم 27"/>
          <p:cNvCxnSpPr/>
          <p:nvPr/>
        </p:nvCxnSpPr>
        <p:spPr>
          <a:xfrm rot="10800000">
            <a:off x="4724402" y="3429000"/>
            <a:ext cx="1371598" cy="838200"/>
          </a:xfrm>
          <a:prstGeom prst="straightConnector1">
            <a:avLst/>
          </a:prstGeom>
          <a:ln w="38100">
            <a:solidFill>
              <a:srgbClr val="06B63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1447800" y="1189112"/>
            <a:ext cx="6248400" cy="792088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Biological </a:t>
            </a:r>
            <a:r>
              <a:rPr kumimoji="0" lang="en-US" sz="4000" b="1" i="0" u="none" strike="noStrike" kern="1200" cap="all" spc="30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parameters</a:t>
            </a:r>
          </a:p>
        </p:txBody>
      </p:sp>
      <p:sp>
        <p:nvSpPr>
          <p:cNvPr id="6" name="TextBox 12"/>
          <p:cNvSpPr txBox="1"/>
          <p:nvPr/>
        </p:nvSpPr>
        <p:spPr>
          <a:xfrm>
            <a:off x="1066800" y="1676400"/>
            <a:ext cx="1315232" cy="400110"/>
          </a:xfrm>
          <a:prstGeom prst="rect">
            <a:avLst/>
          </a:prstGeom>
          <a:solidFill>
            <a:srgbClr val="CC66FF"/>
          </a:solidFill>
          <a:ln>
            <a:solidFill>
              <a:srgbClr val="CC66FF"/>
            </a:solidFill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sz="2000" b="1" dirty="0"/>
              <a:t>Leukocyte</a:t>
            </a:r>
            <a:endParaRPr lang="en-US" sz="2400" b="1" dirty="0"/>
          </a:p>
        </p:txBody>
      </p:sp>
      <p:pic>
        <p:nvPicPr>
          <p:cNvPr id="10" name="Picture 2" descr="C:\Users\lenovo\Desktop\Dr.Alyaa\صورة واتساب بتاريخ 1446-11-17 في 16.26.18_a56195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124200"/>
            <a:ext cx="2436711" cy="2270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رابط كسهم مستقيم 10"/>
          <p:cNvCxnSpPr/>
          <p:nvPr/>
        </p:nvCxnSpPr>
        <p:spPr>
          <a:xfrm rot="10800000" flipV="1">
            <a:off x="2743200" y="3276600"/>
            <a:ext cx="914400" cy="28544"/>
          </a:xfrm>
          <a:prstGeom prst="straightConnector1">
            <a:avLst/>
          </a:prstGeom>
          <a:ln w="19050">
            <a:solidFill>
              <a:srgbClr val="CC66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657600" y="3048000"/>
            <a:ext cx="1315232" cy="400110"/>
          </a:xfrm>
          <a:prstGeom prst="rect">
            <a:avLst/>
          </a:prstGeom>
          <a:solidFill>
            <a:srgbClr val="CC66FF"/>
          </a:solidFill>
          <a:ln>
            <a:solidFill>
              <a:srgbClr val="CC66FF"/>
            </a:solidFill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sz="2000" b="1" dirty="0"/>
              <a:t>Leukocyte</a:t>
            </a:r>
          </a:p>
        </p:txBody>
      </p:sp>
      <p:sp>
        <p:nvSpPr>
          <p:cNvPr id="15" name="TextBox 12"/>
          <p:cNvSpPr txBox="1"/>
          <p:nvPr/>
        </p:nvSpPr>
        <p:spPr>
          <a:xfrm>
            <a:off x="4704568" y="3562290"/>
            <a:ext cx="400832" cy="400110"/>
          </a:xfrm>
          <a:prstGeom prst="rect">
            <a:avLst/>
          </a:prstGeom>
          <a:solidFill>
            <a:srgbClr val="CC66FF"/>
          </a:solidFill>
          <a:ln>
            <a:solidFill>
              <a:srgbClr val="CC66FF"/>
            </a:solidFill>
          </a:ln>
        </p:spPr>
        <p:txBody>
          <a:bodyPr wrap="square" rtlCol="0">
            <a:spAutoFit/>
          </a:bodyPr>
          <a:lstStyle/>
          <a:p>
            <a:pPr algn="l" rtl="0"/>
            <a:r>
              <a:rPr lang="ar-SA" sz="2000" b="1" dirty="0">
                <a:solidFill>
                  <a:srgbClr val="CC66FF"/>
                </a:solidFill>
              </a:rPr>
              <a:t>م</a:t>
            </a:r>
            <a:endParaRPr lang="en-US" sz="2400" b="1" dirty="0">
              <a:solidFill>
                <a:srgbClr val="CC66FF"/>
              </a:solidFill>
            </a:endParaRPr>
          </a:p>
        </p:txBody>
      </p:sp>
      <p:sp>
        <p:nvSpPr>
          <p:cNvPr id="16" name="TextBox 12"/>
          <p:cNvSpPr txBox="1"/>
          <p:nvPr/>
        </p:nvSpPr>
        <p:spPr>
          <a:xfrm>
            <a:off x="4171168" y="3562290"/>
            <a:ext cx="400832" cy="400110"/>
          </a:xfrm>
          <a:prstGeom prst="rect">
            <a:avLst/>
          </a:prstGeom>
          <a:solidFill>
            <a:srgbClr val="FF66FF"/>
          </a:solidFill>
          <a:ln>
            <a:solidFill>
              <a:srgbClr val="CC66FF"/>
            </a:solidFill>
          </a:ln>
        </p:spPr>
        <p:txBody>
          <a:bodyPr wrap="square" rtlCol="0">
            <a:spAutoFit/>
          </a:bodyPr>
          <a:lstStyle/>
          <a:p>
            <a:pPr algn="l" rtl="0"/>
            <a:r>
              <a:rPr lang="ar-SA" sz="2000" b="1" dirty="0">
                <a:solidFill>
                  <a:srgbClr val="FF66FF"/>
                </a:solidFill>
              </a:rPr>
              <a:t>م</a:t>
            </a:r>
            <a:endParaRPr lang="en-US" sz="2400" b="1" dirty="0">
              <a:solidFill>
                <a:srgbClr val="FF66FF"/>
              </a:solidFill>
            </a:endParaRPr>
          </a:p>
        </p:txBody>
      </p:sp>
      <p:sp>
        <p:nvSpPr>
          <p:cNvPr id="17" name="TextBox 12"/>
          <p:cNvSpPr txBox="1"/>
          <p:nvPr/>
        </p:nvSpPr>
        <p:spPr>
          <a:xfrm>
            <a:off x="3657600" y="3562290"/>
            <a:ext cx="400832" cy="400110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r>
              <a:rPr lang="ar-SA" sz="2000" b="1" dirty="0">
                <a:solidFill>
                  <a:srgbClr val="FFCCFF"/>
                </a:solidFill>
              </a:rPr>
              <a:t>م</a:t>
            </a:r>
            <a:endParaRPr lang="en-US" sz="2400" b="1" dirty="0">
              <a:solidFill>
                <a:srgbClr val="FFCCFF"/>
              </a:solidFill>
            </a:endParaRPr>
          </a:p>
        </p:txBody>
      </p:sp>
      <p:sp>
        <p:nvSpPr>
          <p:cNvPr id="18" name="TextBox 12"/>
          <p:cNvSpPr txBox="1"/>
          <p:nvPr/>
        </p:nvSpPr>
        <p:spPr>
          <a:xfrm>
            <a:off x="5181600" y="3562290"/>
            <a:ext cx="400832" cy="400110"/>
          </a:xfrm>
          <a:prstGeom prst="rect">
            <a:avLst/>
          </a:prstGeom>
          <a:solidFill>
            <a:srgbClr val="7030A0"/>
          </a:solidFill>
          <a:ln>
            <a:solidFill>
              <a:srgbClr val="CC66FF"/>
            </a:solidFill>
          </a:ln>
        </p:spPr>
        <p:txBody>
          <a:bodyPr wrap="square" rtlCol="0">
            <a:spAutoFit/>
          </a:bodyPr>
          <a:lstStyle/>
          <a:p>
            <a:pPr algn="l" rtl="0"/>
            <a:r>
              <a:rPr lang="ar-SA" sz="2000" b="1" dirty="0">
                <a:solidFill>
                  <a:srgbClr val="7030A0"/>
                </a:solidFill>
              </a:rPr>
              <a:t>م</a:t>
            </a:r>
            <a:endParaRPr lang="en-US" sz="2400" b="1" dirty="0">
              <a:solidFill>
                <a:srgbClr val="7030A0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3733800" y="3962400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4124442" y="3962400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مربع نص 21"/>
          <p:cNvSpPr txBox="1"/>
          <p:nvPr/>
        </p:nvSpPr>
        <p:spPr>
          <a:xfrm>
            <a:off x="4602595" y="3962400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مربع نص 22"/>
          <p:cNvSpPr txBox="1"/>
          <p:nvPr/>
        </p:nvSpPr>
        <p:spPr>
          <a:xfrm>
            <a:off x="5105400" y="3962400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Subtitle 2"/>
          <p:cNvSpPr txBox="1">
            <a:spLocks/>
          </p:cNvSpPr>
          <p:nvPr/>
        </p:nvSpPr>
        <p:spPr>
          <a:xfrm>
            <a:off x="762000" y="1981200"/>
            <a:ext cx="7391400" cy="914400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SA" sz="1600" b="1" dirty="0">
                <a:solidFill>
                  <a:srgbClr val="FF0000"/>
                </a:solidFill>
              </a:rPr>
              <a:t>الخلايا البيضاء الالتهابية:</a:t>
            </a:r>
            <a:endParaRPr lang="en-US" sz="1600" b="1" dirty="0">
              <a:solidFill>
                <a:srgbClr val="002060"/>
              </a:solidFill>
            </a:endParaRPr>
          </a:p>
          <a:p>
            <a:pPr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SA" sz="1400" dirty="0">
                <a:solidFill>
                  <a:srgbClr val="002060"/>
                </a:solidFill>
              </a:rPr>
              <a:t>هي خلايا دفاعية يدل وجودها في </a:t>
            </a:r>
            <a:r>
              <a:rPr lang="ar-SA" sz="1400" dirty="0" err="1">
                <a:solidFill>
                  <a:srgbClr val="002060"/>
                </a:solidFill>
              </a:rPr>
              <a:t>الادرار</a:t>
            </a:r>
            <a:r>
              <a:rPr lang="ar-SA" sz="1400" dirty="0">
                <a:solidFill>
                  <a:srgbClr val="002060"/>
                </a:solidFill>
              </a:rPr>
              <a:t> على </a:t>
            </a:r>
            <a:r>
              <a:rPr lang="ar-SA" sz="1400" dirty="0" err="1">
                <a:solidFill>
                  <a:srgbClr val="002060"/>
                </a:solidFill>
              </a:rPr>
              <a:t>الاصابة</a:t>
            </a:r>
            <a:r>
              <a:rPr lang="ar-SA" sz="1400" dirty="0">
                <a:solidFill>
                  <a:srgbClr val="002060"/>
                </a:solidFill>
              </a:rPr>
              <a:t> بعدوى المسالك البولية ويشير عددها </a:t>
            </a:r>
            <a:r>
              <a:rPr lang="ar-SA" sz="1400" dirty="0" err="1">
                <a:solidFill>
                  <a:srgbClr val="002060"/>
                </a:solidFill>
              </a:rPr>
              <a:t>الى</a:t>
            </a:r>
            <a:r>
              <a:rPr lang="ar-SA" sz="1400" dirty="0">
                <a:solidFill>
                  <a:srgbClr val="002060"/>
                </a:solidFill>
              </a:rPr>
              <a:t> شدة تلك </a:t>
            </a:r>
            <a:r>
              <a:rPr lang="ar-SA" sz="1400" dirty="0" err="1">
                <a:solidFill>
                  <a:srgbClr val="002060"/>
                </a:solidFill>
              </a:rPr>
              <a:t>الاصابة</a:t>
            </a:r>
            <a:endParaRPr lang="ar-IQ" sz="1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1447800" y="1189112"/>
            <a:ext cx="6248400" cy="792088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Biological </a:t>
            </a:r>
            <a:r>
              <a:rPr kumimoji="0" lang="en-US" sz="4000" b="1" i="0" u="none" strike="noStrike" kern="1200" cap="all" spc="30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parameters</a:t>
            </a:r>
          </a:p>
        </p:txBody>
      </p:sp>
      <p:sp>
        <p:nvSpPr>
          <p:cNvPr id="4" name="TextBox 6"/>
          <p:cNvSpPr txBox="1"/>
          <p:nvPr/>
        </p:nvSpPr>
        <p:spPr>
          <a:xfrm>
            <a:off x="1524000" y="1676400"/>
            <a:ext cx="914033" cy="400110"/>
          </a:xfrm>
          <a:prstGeom prst="rect">
            <a:avLst/>
          </a:prstGeom>
          <a:solidFill>
            <a:srgbClr val="FA2672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sz="2000" b="1" dirty="0"/>
              <a:t>Nitrite</a:t>
            </a:r>
            <a:endParaRPr lang="en-US" b="1" dirty="0"/>
          </a:p>
        </p:txBody>
      </p:sp>
      <p:pic>
        <p:nvPicPr>
          <p:cNvPr id="10" name="Picture 2" descr="C:\Users\lenovo\Desktop\Dr.Alyaa\صورة واتساب بتاريخ 1446-11-17 في 16.26.18_a56195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124200"/>
            <a:ext cx="2436711" cy="2270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رابط كسهم مستقيم 10"/>
          <p:cNvCxnSpPr/>
          <p:nvPr/>
        </p:nvCxnSpPr>
        <p:spPr>
          <a:xfrm rot="10800000" flipV="1">
            <a:off x="2743200" y="3276600"/>
            <a:ext cx="914400" cy="228600"/>
          </a:xfrm>
          <a:prstGeom prst="straightConnector1">
            <a:avLst/>
          </a:prstGeom>
          <a:ln w="19050">
            <a:solidFill>
              <a:srgbClr val="FF66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657600" y="3048000"/>
            <a:ext cx="914033" cy="400110"/>
          </a:xfrm>
          <a:prstGeom prst="rect">
            <a:avLst/>
          </a:prstGeom>
          <a:solidFill>
            <a:srgbClr val="FF33CC"/>
          </a:solidFill>
          <a:ln>
            <a:solidFill>
              <a:srgbClr val="CC66FF"/>
            </a:solidFill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sz="2000" b="1" dirty="0"/>
              <a:t>Nitrite</a:t>
            </a:r>
          </a:p>
        </p:txBody>
      </p:sp>
      <p:sp>
        <p:nvSpPr>
          <p:cNvPr id="16" name="TextBox 12"/>
          <p:cNvSpPr txBox="1"/>
          <p:nvPr/>
        </p:nvSpPr>
        <p:spPr>
          <a:xfrm>
            <a:off x="4171168" y="3562290"/>
            <a:ext cx="400832" cy="400110"/>
          </a:xfrm>
          <a:prstGeom prst="rect">
            <a:avLst/>
          </a:prstGeom>
          <a:solidFill>
            <a:srgbClr val="FF99CC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17" name="TextBox 12"/>
          <p:cNvSpPr txBox="1"/>
          <p:nvPr/>
        </p:nvSpPr>
        <p:spPr>
          <a:xfrm>
            <a:off x="3657600" y="3562290"/>
            <a:ext cx="400832" cy="369332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b="1" dirty="0">
              <a:solidFill>
                <a:srgbClr val="FFCCFF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3733800" y="3962400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4124442" y="3962400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مربع نص 21"/>
          <p:cNvSpPr txBox="1"/>
          <p:nvPr/>
        </p:nvSpPr>
        <p:spPr>
          <a:xfrm>
            <a:off x="4602595" y="3962400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مربع نص 22"/>
          <p:cNvSpPr txBox="1"/>
          <p:nvPr/>
        </p:nvSpPr>
        <p:spPr>
          <a:xfrm>
            <a:off x="5105400" y="3962400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TextBox 12"/>
          <p:cNvSpPr txBox="1"/>
          <p:nvPr/>
        </p:nvSpPr>
        <p:spPr>
          <a:xfrm>
            <a:off x="4648200" y="3562290"/>
            <a:ext cx="400832" cy="400110"/>
          </a:xfrm>
          <a:prstGeom prst="rect">
            <a:avLst/>
          </a:prstGeom>
          <a:solidFill>
            <a:srgbClr val="FF6699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25" name="TextBox 12"/>
          <p:cNvSpPr txBox="1"/>
          <p:nvPr/>
        </p:nvSpPr>
        <p:spPr>
          <a:xfrm>
            <a:off x="5161768" y="3562290"/>
            <a:ext cx="400832" cy="400110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27" name="Subtitle 2"/>
          <p:cNvSpPr txBox="1">
            <a:spLocks/>
          </p:cNvSpPr>
          <p:nvPr/>
        </p:nvSpPr>
        <p:spPr>
          <a:xfrm>
            <a:off x="1143000" y="2133600"/>
            <a:ext cx="7239000" cy="12954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-274320" defTabSz="914400" rtl="1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IQ" b="1" dirty="0" err="1">
                <a:solidFill>
                  <a:srgbClr val="FF0000"/>
                </a:solidFill>
              </a:rPr>
              <a:t>النتريت</a:t>
            </a:r>
            <a:r>
              <a:rPr lang="ar-IQ" sz="1600" dirty="0">
                <a:solidFill>
                  <a:srgbClr val="FF0000"/>
                </a:solidFill>
              </a:rPr>
              <a:t>: </a:t>
            </a:r>
            <a:r>
              <a:rPr lang="ar-IQ" sz="1600" dirty="0">
                <a:solidFill>
                  <a:srgbClr val="002060"/>
                </a:solidFill>
              </a:rPr>
              <a:t>وجوده يشير </a:t>
            </a:r>
            <a:r>
              <a:rPr lang="ar-IQ" sz="1600" dirty="0" err="1">
                <a:solidFill>
                  <a:srgbClr val="002060"/>
                </a:solidFill>
              </a:rPr>
              <a:t>الى</a:t>
            </a:r>
            <a:r>
              <a:rPr lang="ar-IQ" sz="1600" dirty="0">
                <a:solidFill>
                  <a:srgbClr val="002060"/>
                </a:solidFill>
              </a:rPr>
              <a:t> وجود بكتريا تعمل على تحويل </a:t>
            </a:r>
            <a:r>
              <a:rPr lang="ar-IQ" sz="1600" dirty="0" err="1">
                <a:solidFill>
                  <a:srgbClr val="002060"/>
                </a:solidFill>
              </a:rPr>
              <a:t>النترات</a:t>
            </a:r>
            <a:r>
              <a:rPr lang="ar-IQ" sz="1600" dirty="0">
                <a:solidFill>
                  <a:srgbClr val="002060"/>
                </a:solidFill>
              </a:rPr>
              <a:t> </a:t>
            </a:r>
            <a:r>
              <a:rPr lang="ar-IQ" sz="1600" dirty="0" err="1">
                <a:solidFill>
                  <a:srgbClr val="002060"/>
                </a:solidFill>
              </a:rPr>
              <a:t>الى</a:t>
            </a:r>
            <a:r>
              <a:rPr lang="ar-IQ" sz="1600" dirty="0">
                <a:solidFill>
                  <a:srgbClr val="002060"/>
                </a:solidFill>
              </a:rPr>
              <a:t> </a:t>
            </a:r>
            <a:r>
              <a:rPr lang="ar-IQ" sz="1600" dirty="0" err="1">
                <a:solidFill>
                  <a:srgbClr val="002060"/>
                </a:solidFill>
              </a:rPr>
              <a:t>نتريت</a:t>
            </a:r>
            <a:r>
              <a:rPr lang="ar-IQ" sz="1600" dirty="0">
                <a:solidFill>
                  <a:srgbClr val="002060"/>
                </a:solidFill>
              </a:rPr>
              <a:t> وهذا </a:t>
            </a:r>
            <a:r>
              <a:rPr lang="ar-IQ" sz="1600" dirty="0" err="1">
                <a:solidFill>
                  <a:srgbClr val="002060"/>
                </a:solidFill>
              </a:rPr>
              <a:t>الامر</a:t>
            </a:r>
            <a:r>
              <a:rPr lang="ar-IQ" sz="1600" dirty="0">
                <a:solidFill>
                  <a:srgbClr val="002060"/>
                </a:solidFill>
              </a:rPr>
              <a:t> يحدث غالبا عند </a:t>
            </a:r>
            <a:r>
              <a:rPr lang="ar-IQ" sz="1600" dirty="0" err="1">
                <a:solidFill>
                  <a:srgbClr val="002060"/>
                </a:solidFill>
              </a:rPr>
              <a:t>الاصابة</a:t>
            </a:r>
            <a:r>
              <a:rPr lang="ar-IQ" sz="1600" dirty="0">
                <a:solidFill>
                  <a:srgbClr val="002060"/>
                </a:solidFill>
              </a:rPr>
              <a:t> بعدوى المسالك البولية البكتيرية وعامة يكون مرتبط بالبكتريا السالبة لصبغة كرام</a:t>
            </a:r>
            <a:endParaRPr kumimoji="0" lang="ar-SA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1447800" y="1189112"/>
            <a:ext cx="6248400" cy="792088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Biological </a:t>
            </a:r>
            <a:r>
              <a:rPr kumimoji="0" lang="en-US" sz="4000" b="1" i="0" u="none" strike="noStrike" kern="1200" cap="all" spc="30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parameters</a:t>
            </a:r>
          </a:p>
        </p:txBody>
      </p:sp>
      <p:sp>
        <p:nvSpPr>
          <p:cNvPr id="5" name="TextBox 7"/>
          <p:cNvSpPr txBox="1"/>
          <p:nvPr/>
        </p:nvSpPr>
        <p:spPr>
          <a:xfrm>
            <a:off x="1905000" y="1676400"/>
            <a:ext cx="832279" cy="40011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 rtl="0"/>
            <a:r>
              <a:rPr lang="en-US" sz="2000" b="1" dirty="0"/>
              <a:t>Blood</a:t>
            </a:r>
          </a:p>
        </p:txBody>
      </p:sp>
      <p:pic>
        <p:nvPicPr>
          <p:cNvPr id="10" name="Picture 2" descr="C:\Users\lenovo\Desktop\Dr.Alyaa\صورة واتساب بتاريخ 1446-11-17 في 16.26.18_a56195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124200"/>
            <a:ext cx="2436711" cy="2270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رابط كسهم مستقيم 10"/>
          <p:cNvCxnSpPr/>
          <p:nvPr/>
        </p:nvCxnSpPr>
        <p:spPr>
          <a:xfrm rot="10800000" flipV="1">
            <a:off x="2743200" y="3276600"/>
            <a:ext cx="914400" cy="609600"/>
          </a:xfrm>
          <a:prstGeom prst="straightConnector1">
            <a:avLst/>
          </a:prstGeom>
          <a:ln w="19050">
            <a:solidFill>
              <a:srgbClr val="06B63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657600" y="3048000"/>
            <a:ext cx="832279" cy="400110"/>
          </a:xfrm>
          <a:prstGeom prst="rect">
            <a:avLst/>
          </a:prstGeom>
          <a:solidFill>
            <a:srgbClr val="06B634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 rtl="0"/>
            <a:r>
              <a:rPr lang="en-US" sz="2000" b="1" dirty="0"/>
              <a:t>Blood</a:t>
            </a:r>
          </a:p>
        </p:txBody>
      </p:sp>
      <p:sp>
        <p:nvSpPr>
          <p:cNvPr id="17" name="TextBox 12"/>
          <p:cNvSpPr txBox="1"/>
          <p:nvPr/>
        </p:nvSpPr>
        <p:spPr>
          <a:xfrm>
            <a:off x="3657600" y="3562290"/>
            <a:ext cx="400832" cy="400110"/>
          </a:xfrm>
          <a:prstGeom prst="rect">
            <a:avLst/>
          </a:prstGeom>
          <a:solidFill>
            <a:srgbClr val="CCFF99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r>
              <a:rPr lang="ar-SA" sz="2000" b="1" dirty="0">
                <a:solidFill>
                  <a:srgbClr val="FFCCFF"/>
                </a:solidFill>
              </a:rPr>
              <a:t>م</a:t>
            </a:r>
            <a:endParaRPr lang="en-US" sz="2400" b="1" dirty="0">
              <a:solidFill>
                <a:srgbClr val="FFCCFF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3733800" y="3962400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4124442" y="3962400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مربع نص 21"/>
          <p:cNvSpPr txBox="1"/>
          <p:nvPr/>
        </p:nvSpPr>
        <p:spPr>
          <a:xfrm>
            <a:off x="4602595" y="3962400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مربع نص 22"/>
          <p:cNvSpPr txBox="1"/>
          <p:nvPr/>
        </p:nvSpPr>
        <p:spPr>
          <a:xfrm>
            <a:off x="5105400" y="3962400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12"/>
          <p:cNvSpPr txBox="1"/>
          <p:nvPr/>
        </p:nvSpPr>
        <p:spPr>
          <a:xfrm>
            <a:off x="4171168" y="3581400"/>
            <a:ext cx="400832" cy="40011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24" name="TextBox 12"/>
          <p:cNvSpPr txBox="1"/>
          <p:nvPr/>
        </p:nvSpPr>
        <p:spPr>
          <a:xfrm>
            <a:off x="4648200" y="3581400"/>
            <a:ext cx="400832" cy="400110"/>
          </a:xfrm>
          <a:prstGeom prst="rect">
            <a:avLst/>
          </a:prstGeom>
          <a:solidFill>
            <a:srgbClr val="517D2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25" name="TextBox 12"/>
          <p:cNvSpPr txBox="1"/>
          <p:nvPr/>
        </p:nvSpPr>
        <p:spPr>
          <a:xfrm>
            <a:off x="5161768" y="3581400"/>
            <a:ext cx="400832" cy="400110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28" name="مخطط انسيابي: رابط 27"/>
          <p:cNvSpPr/>
          <p:nvPr/>
        </p:nvSpPr>
        <p:spPr>
          <a:xfrm>
            <a:off x="4876800" y="3810000"/>
            <a:ext cx="76200" cy="76200"/>
          </a:xfrm>
          <a:prstGeom prst="flowChartConnector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مخطط انسيابي: رابط 28"/>
          <p:cNvSpPr/>
          <p:nvPr/>
        </p:nvSpPr>
        <p:spPr>
          <a:xfrm>
            <a:off x="4876800" y="3810000"/>
            <a:ext cx="76200" cy="76200"/>
          </a:xfrm>
          <a:prstGeom prst="flowChartConnector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مخطط انسيابي: رابط 29"/>
          <p:cNvSpPr/>
          <p:nvPr/>
        </p:nvSpPr>
        <p:spPr>
          <a:xfrm>
            <a:off x="4800600" y="3733800"/>
            <a:ext cx="76200" cy="76200"/>
          </a:xfrm>
          <a:prstGeom prst="flowChartConnector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مخطط انسيابي: رابط 30"/>
          <p:cNvSpPr/>
          <p:nvPr/>
        </p:nvSpPr>
        <p:spPr>
          <a:xfrm>
            <a:off x="4800600" y="3810000"/>
            <a:ext cx="76200" cy="76200"/>
          </a:xfrm>
          <a:prstGeom prst="flowChartConnector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مخطط انسيابي: رابط 31"/>
          <p:cNvSpPr/>
          <p:nvPr/>
        </p:nvSpPr>
        <p:spPr>
          <a:xfrm>
            <a:off x="4800600" y="3657600"/>
            <a:ext cx="76200" cy="76200"/>
          </a:xfrm>
          <a:prstGeom prst="flowChartConnector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مخطط انسيابي: رابط 32"/>
          <p:cNvSpPr/>
          <p:nvPr/>
        </p:nvSpPr>
        <p:spPr>
          <a:xfrm>
            <a:off x="4267200" y="3657600"/>
            <a:ext cx="76200" cy="76200"/>
          </a:xfrm>
          <a:prstGeom prst="flowChartConnector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مخطط انسيابي: رابط 33"/>
          <p:cNvSpPr/>
          <p:nvPr/>
        </p:nvSpPr>
        <p:spPr>
          <a:xfrm>
            <a:off x="4724400" y="3657600"/>
            <a:ext cx="76200" cy="76200"/>
          </a:xfrm>
          <a:prstGeom prst="flowChartConnector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مخطط انسيابي: رابط 34"/>
          <p:cNvSpPr/>
          <p:nvPr/>
        </p:nvSpPr>
        <p:spPr>
          <a:xfrm>
            <a:off x="4343400" y="3733800"/>
            <a:ext cx="76200" cy="76200"/>
          </a:xfrm>
          <a:prstGeom prst="flowChartConnector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مخطط انسيابي: رابط 35"/>
          <p:cNvSpPr/>
          <p:nvPr/>
        </p:nvSpPr>
        <p:spPr>
          <a:xfrm>
            <a:off x="4343400" y="3810000"/>
            <a:ext cx="76200" cy="76200"/>
          </a:xfrm>
          <a:prstGeom prst="flowChartConnector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Subtitle 2"/>
          <p:cNvSpPr txBox="1">
            <a:spLocks/>
          </p:cNvSpPr>
          <p:nvPr/>
        </p:nvSpPr>
        <p:spPr>
          <a:xfrm>
            <a:off x="2514600" y="1676400"/>
            <a:ext cx="5715000" cy="1981200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SA" sz="1600" b="1" dirty="0">
                <a:solidFill>
                  <a:srgbClr val="FF0000"/>
                </a:solidFill>
              </a:rPr>
              <a:t>كريات الدم الحمراء:</a:t>
            </a:r>
            <a:endParaRPr lang="en-US" sz="1600" b="1" dirty="0">
              <a:solidFill>
                <a:srgbClr val="002060"/>
              </a:solidFill>
            </a:endParaRPr>
          </a:p>
          <a:p>
            <a:pPr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SA" sz="1400" dirty="0">
                <a:solidFill>
                  <a:srgbClr val="002060"/>
                </a:solidFill>
              </a:rPr>
              <a:t>يستدل على وجود كريات الدم الحمراء في عينة </a:t>
            </a:r>
            <a:r>
              <a:rPr lang="ar-SA" sz="1400" dirty="0" err="1">
                <a:solidFill>
                  <a:srgbClr val="002060"/>
                </a:solidFill>
              </a:rPr>
              <a:t>الادرار</a:t>
            </a:r>
            <a:r>
              <a:rPr lang="ar-SA" sz="1400" dirty="0">
                <a:solidFill>
                  <a:srgbClr val="002060"/>
                </a:solidFill>
              </a:rPr>
              <a:t> من خلال ملاحظتها سواء في </a:t>
            </a:r>
            <a:r>
              <a:rPr lang="ar-SA" sz="1400" dirty="0" err="1">
                <a:solidFill>
                  <a:srgbClr val="002060"/>
                </a:solidFill>
              </a:rPr>
              <a:t>اشرطه</a:t>
            </a:r>
            <a:r>
              <a:rPr lang="ar-SA" sz="1400" dirty="0">
                <a:solidFill>
                  <a:srgbClr val="002060"/>
                </a:solidFill>
              </a:rPr>
              <a:t> الفحص </a:t>
            </a:r>
            <a:r>
              <a:rPr lang="ar-SA" sz="1400" dirty="0" err="1">
                <a:solidFill>
                  <a:srgbClr val="002060"/>
                </a:solidFill>
              </a:rPr>
              <a:t>او</a:t>
            </a:r>
            <a:r>
              <a:rPr lang="ar-SA" sz="1400" dirty="0">
                <a:solidFill>
                  <a:srgbClr val="002060"/>
                </a:solidFill>
              </a:rPr>
              <a:t> تحت المجهر ويشير وجودها في بعض الحالات </a:t>
            </a:r>
            <a:r>
              <a:rPr lang="ar-SA" sz="1400" dirty="0" err="1">
                <a:solidFill>
                  <a:srgbClr val="002060"/>
                </a:solidFill>
              </a:rPr>
              <a:t>الى</a:t>
            </a:r>
            <a:r>
              <a:rPr lang="ar-SA" sz="1400" dirty="0">
                <a:solidFill>
                  <a:srgbClr val="002060"/>
                </a:solidFill>
              </a:rPr>
              <a:t> </a:t>
            </a:r>
            <a:r>
              <a:rPr lang="ar-SA" sz="1400" dirty="0" err="1">
                <a:solidFill>
                  <a:srgbClr val="002060"/>
                </a:solidFill>
              </a:rPr>
              <a:t>امراض</a:t>
            </a:r>
            <a:r>
              <a:rPr lang="ar-SA" sz="1400" dirty="0">
                <a:solidFill>
                  <a:srgbClr val="002060"/>
                </a:solidFill>
              </a:rPr>
              <a:t> معينة في الكلى </a:t>
            </a:r>
            <a:r>
              <a:rPr lang="ar-SA" sz="1400" dirty="0" err="1">
                <a:solidFill>
                  <a:srgbClr val="002060"/>
                </a:solidFill>
              </a:rPr>
              <a:t>او</a:t>
            </a:r>
            <a:r>
              <a:rPr lang="ar-SA" sz="1400" dirty="0">
                <a:solidFill>
                  <a:srgbClr val="002060"/>
                </a:solidFill>
              </a:rPr>
              <a:t> المثانة </a:t>
            </a:r>
            <a:r>
              <a:rPr lang="ar-SA" sz="1400" dirty="0" err="1">
                <a:solidFill>
                  <a:srgbClr val="002060"/>
                </a:solidFill>
              </a:rPr>
              <a:t>او</a:t>
            </a:r>
            <a:r>
              <a:rPr lang="ar-SA" sz="1400" dirty="0">
                <a:solidFill>
                  <a:srgbClr val="002060"/>
                </a:solidFill>
              </a:rPr>
              <a:t> الحالب</a:t>
            </a:r>
            <a:endParaRPr lang="ar-IQ" sz="1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1447800" y="1189112"/>
            <a:ext cx="6248400" cy="792088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Biological </a:t>
            </a:r>
            <a:r>
              <a:rPr kumimoji="0" lang="en-US" sz="4000" b="1" i="0" u="none" strike="noStrike" kern="1200" cap="all" spc="30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parameters</a:t>
            </a:r>
          </a:p>
        </p:txBody>
      </p:sp>
      <p:sp>
        <p:nvSpPr>
          <p:cNvPr id="3" name="TextBox 5"/>
          <p:cNvSpPr txBox="1"/>
          <p:nvPr/>
        </p:nvSpPr>
        <p:spPr>
          <a:xfrm>
            <a:off x="1524000" y="1676400"/>
            <a:ext cx="1686231" cy="369332"/>
          </a:xfrm>
          <a:prstGeom prst="rect">
            <a:avLst/>
          </a:prstGeom>
          <a:solidFill>
            <a:srgbClr val="F20EC7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b="1" dirty="0"/>
              <a:t>Specific gravity</a:t>
            </a:r>
          </a:p>
        </p:txBody>
      </p:sp>
      <p:pic>
        <p:nvPicPr>
          <p:cNvPr id="10" name="Picture 2" descr="C:\Users\lenovo\Desktop\Dr.Alyaa\صورة واتساب بتاريخ 1446-11-17 في 16.26.18_a56195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124200"/>
            <a:ext cx="2436711" cy="2270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Subtitle 2"/>
          <p:cNvSpPr txBox="1">
            <a:spLocks/>
          </p:cNvSpPr>
          <p:nvPr/>
        </p:nvSpPr>
        <p:spPr>
          <a:xfrm>
            <a:off x="5410200" y="1600200"/>
            <a:ext cx="2819400" cy="3657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-274320" defTabSz="914400" rtl="1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IQ" sz="2000" b="1" dirty="0">
                <a:solidFill>
                  <a:srgbClr val="FF0000"/>
                </a:solidFill>
              </a:rPr>
              <a:t>الكثافة النوعية</a:t>
            </a:r>
            <a:r>
              <a:rPr lang="ar-IQ" dirty="0">
                <a:solidFill>
                  <a:srgbClr val="FF0000"/>
                </a:solidFill>
              </a:rPr>
              <a:t>: </a:t>
            </a:r>
            <a:r>
              <a:rPr lang="ar-IQ" dirty="0">
                <a:solidFill>
                  <a:srgbClr val="002060"/>
                </a:solidFill>
              </a:rPr>
              <a:t>هي مقياس لتركيز </a:t>
            </a:r>
            <a:r>
              <a:rPr lang="ar-IQ" dirty="0" err="1">
                <a:solidFill>
                  <a:srgbClr val="002060"/>
                </a:solidFill>
              </a:rPr>
              <a:t>الادرار</a:t>
            </a:r>
            <a:r>
              <a:rPr lang="ar-IQ" dirty="0">
                <a:solidFill>
                  <a:srgbClr val="002060"/>
                </a:solidFill>
              </a:rPr>
              <a:t> </a:t>
            </a:r>
            <a:r>
              <a:rPr lang="ar-IQ" dirty="0" err="1">
                <a:solidFill>
                  <a:srgbClr val="002060"/>
                </a:solidFill>
              </a:rPr>
              <a:t>او</a:t>
            </a:r>
            <a:r>
              <a:rPr lang="ar-IQ" dirty="0">
                <a:solidFill>
                  <a:srgbClr val="002060"/>
                </a:solidFill>
              </a:rPr>
              <a:t> نسبة الماء فيه حيث يكون ارتفاعها دليل على الجفاف </a:t>
            </a:r>
            <a:r>
              <a:rPr lang="ar-IQ" dirty="0" err="1">
                <a:solidFill>
                  <a:srgbClr val="002060"/>
                </a:solidFill>
              </a:rPr>
              <a:t>واحيانا</a:t>
            </a:r>
            <a:r>
              <a:rPr lang="ar-IQ" dirty="0">
                <a:solidFill>
                  <a:srgbClr val="002060"/>
                </a:solidFill>
              </a:rPr>
              <a:t> على </a:t>
            </a:r>
            <a:r>
              <a:rPr lang="ar-IQ" dirty="0" err="1">
                <a:solidFill>
                  <a:srgbClr val="002060"/>
                </a:solidFill>
              </a:rPr>
              <a:t>الاصابة</a:t>
            </a:r>
            <a:r>
              <a:rPr lang="ar-IQ" dirty="0">
                <a:solidFill>
                  <a:srgbClr val="002060"/>
                </a:solidFill>
              </a:rPr>
              <a:t> بالسكري بينما يشير انخفاضها </a:t>
            </a:r>
            <a:r>
              <a:rPr lang="ar-IQ" dirty="0" err="1">
                <a:solidFill>
                  <a:srgbClr val="002060"/>
                </a:solidFill>
              </a:rPr>
              <a:t>الى</a:t>
            </a:r>
            <a:r>
              <a:rPr lang="ar-IQ" dirty="0">
                <a:solidFill>
                  <a:srgbClr val="002060"/>
                </a:solidFill>
              </a:rPr>
              <a:t> وجود </a:t>
            </a:r>
            <a:r>
              <a:rPr lang="ar-IQ" dirty="0" err="1">
                <a:solidFill>
                  <a:srgbClr val="002060"/>
                </a:solidFill>
              </a:rPr>
              <a:t>امراض</a:t>
            </a:r>
            <a:r>
              <a:rPr lang="ar-IQ" dirty="0">
                <a:solidFill>
                  <a:srgbClr val="002060"/>
                </a:solidFill>
              </a:rPr>
              <a:t> معينه في الكلى </a:t>
            </a:r>
            <a:r>
              <a:rPr lang="ar-IQ" dirty="0" err="1">
                <a:solidFill>
                  <a:srgbClr val="002060"/>
                </a:solidFill>
              </a:rPr>
              <a:t>او</a:t>
            </a:r>
            <a:r>
              <a:rPr lang="ar-IQ" dirty="0">
                <a:solidFill>
                  <a:srgbClr val="002060"/>
                </a:solidFill>
              </a:rPr>
              <a:t> </a:t>
            </a:r>
            <a:r>
              <a:rPr lang="ar-IQ" dirty="0" err="1">
                <a:solidFill>
                  <a:srgbClr val="002060"/>
                </a:solidFill>
              </a:rPr>
              <a:t>ان</a:t>
            </a:r>
            <a:r>
              <a:rPr lang="ar-IQ" dirty="0">
                <a:solidFill>
                  <a:srgbClr val="002060"/>
                </a:solidFill>
              </a:rPr>
              <a:t> الشخص يشرب ماء بكميات كبيرة جدا قد تؤدي </a:t>
            </a:r>
            <a:r>
              <a:rPr lang="ar-IQ" dirty="0" err="1">
                <a:solidFill>
                  <a:srgbClr val="002060"/>
                </a:solidFill>
              </a:rPr>
              <a:t>الى</a:t>
            </a:r>
            <a:r>
              <a:rPr lang="ar-IQ" dirty="0">
                <a:solidFill>
                  <a:srgbClr val="002060"/>
                </a:solidFill>
              </a:rPr>
              <a:t> </a:t>
            </a:r>
            <a:r>
              <a:rPr lang="ar-IQ" dirty="0" err="1">
                <a:solidFill>
                  <a:srgbClr val="002060"/>
                </a:solidFill>
              </a:rPr>
              <a:t>اجهاد</a:t>
            </a:r>
            <a:r>
              <a:rPr lang="ar-IQ" dirty="0">
                <a:solidFill>
                  <a:srgbClr val="002060"/>
                </a:solidFill>
              </a:rPr>
              <a:t> الكلى</a:t>
            </a:r>
            <a:endParaRPr kumimoji="0" lang="ar-SA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6" name="رابط كسهم مستقيم 15"/>
          <p:cNvCxnSpPr/>
          <p:nvPr/>
        </p:nvCxnSpPr>
        <p:spPr>
          <a:xfrm rot="10800000" flipV="1">
            <a:off x="2743201" y="3124200"/>
            <a:ext cx="990601" cy="914400"/>
          </a:xfrm>
          <a:prstGeom prst="straightConnector1">
            <a:avLst/>
          </a:prstGeom>
          <a:ln w="19050">
            <a:solidFill>
              <a:srgbClr val="F20EC7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2"/>
          <p:cNvSpPr txBox="1"/>
          <p:nvPr/>
        </p:nvSpPr>
        <p:spPr>
          <a:xfrm>
            <a:off x="3561568" y="3562290"/>
            <a:ext cx="400832" cy="40011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CCFF"/>
              </a:solidFill>
            </a:endParaRPr>
          </a:p>
        </p:txBody>
      </p:sp>
      <p:sp>
        <p:nvSpPr>
          <p:cNvPr id="27" name="مربع نص 26"/>
          <p:cNvSpPr txBox="1"/>
          <p:nvPr/>
        </p:nvSpPr>
        <p:spPr>
          <a:xfrm>
            <a:off x="3385953" y="3962400"/>
            <a:ext cx="662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0.010</a:t>
            </a:r>
          </a:p>
        </p:txBody>
      </p:sp>
      <p:sp>
        <p:nvSpPr>
          <p:cNvPr id="28" name="مربع نص 27"/>
          <p:cNvSpPr txBox="1"/>
          <p:nvPr/>
        </p:nvSpPr>
        <p:spPr>
          <a:xfrm>
            <a:off x="3892008" y="3962400"/>
            <a:ext cx="67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0.020</a:t>
            </a:r>
          </a:p>
        </p:txBody>
      </p:sp>
      <p:sp>
        <p:nvSpPr>
          <p:cNvPr id="29" name="مربع نص 28"/>
          <p:cNvSpPr txBox="1"/>
          <p:nvPr/>
        </p:nvSpPr>
        <p:spPr>
          <a:xfrm>
            <a:off x="4501608" y="3962400"/>
            <a:ext cx="67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0.025</a:t>
            </a:r>
          </a:p>
        </p:txBody>
      </p:sp>
      <p:sp>
        <p:nvSpPr>
          <p:cNvPr id="31" name="مربع نص 30"/>
          <p:cNvSpPr txBox="1"/>
          <p:nvPr/>
        </p:nvSpPr>
        <p:spPr>
          <a:xfrm>
            <a:off x="5004413" y="3962400"/>
            <a:ext cx="67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0.030</a:t>
            </a:r>
          </a:p>
        </p:txBody>
      </p:sp>
      <p:sp>
        <p:nvSpPr>
          <p:cNvPr id="32" name="TextBox 12"/>
          <p:cNvSpPr txBox="1"/>
          <p:nvPr/>
        </p:nvSpPr>
        <p:spPr>
          <a:xfrm>
            <a:off x="4114800" y="3562290"/>
            <a:ext cx="400832" cy="400110"/>
          </a:xfrm>
          <a:prstGeom prst="rect">
            <a:avLst/>
          </a:prstGeom>
          <a:solidFill>
            <a:srgbClr val="CCFFCC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33" name="TextBox 12"/>
          <p:cNvSpPr txBox="1"/>
          <p:nvPr/>
        </p:nvSpPr>
        <p:spPr>
          <a:xfrm>
            <a:off x="4648200" y="3562290"/>
            <a:ext cx="400832" cy="40011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34" name="TextBox 12"/>
          <p:cNvSpPr txBox="1"/>
          <p:nvPr/>
        </p:nvSpPr>
        <p:spPr>
          <a:xfrm>
            <a:off x="5161768" y="3562290"/>
            <a:ext cx="400832" cy="40011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35" name="TextBox 5"/>
          <p:cNvSpPr txBox="1"/>
          <p:nvPr/>
        </p:nvSpPr>
        <p:spPr>
          <a:xfrm>
            <a:off x="3647769" y="2971800"/>
            <a:ext cx="1686231" cy="369332"/>
          </a:xfrm>
          <a:prstGeom prst="rect">
            <a:avLst/>
          </a:prstGeom>
          <a:solidFill>
            <a:srgbClr val="F20EC7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b="1" dirty="0"/>
              <a:t>Specific gravity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/>
          <p:cNvSpPr txBox="1"/>
          <p:nvPr/>
        </p:nvSpPr>
        <p:spPr>
          <a:xfrm>
            <a:off x="6248400" y="1981200"/>
            <a:ext cx="1839863" cy="46166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sz="2400" b="1" dirty="0" err="1"/>
              <a:t>Urobilinogen</a:t>
            </a:r>
            <a:endParaRPr lang="en-US" b="1" dirty="0"/>
          </a:p>
        </p:txBody>
      </p:sp>
      <p:sp>
        <p:nvSpPr>
          <p:cNvPr id="5" name="TextBox 6"/>
          <p:cNvSpPr txBox="1"/>
          <p:nvPr/>
        </p:nvSpPr>
        <p:spPr>
          <a:xfrm>
            <a:off x="6324600" y="2514600"/>
            <a:ext cx="1118063" cy="46166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sz="2400" b="1" dirty="0"/>
              <a:t>Protein</a:t>
            </a:r>
            <a:endParaRPr lang="en-US" b="1" dirty="0"/>
          </a:p>
        </p:txBody>
      </p:sp>
      <p:sp>
        <p:nvSpPr>
          <p:cNvPr id="6" name="TextBox 7"/>
          <p:cNvSpPr txBox="1"/>
          <p:nvPr/>
        </p:nvSpPr>
        <p:spPr>
          <a:xfrm>
            <a:off x="6324600" y="3043535"/>
            <a:ext cx="562975" cy="40011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 rtl="0"/>
            <a:r>
              <a:rPr lang="en-US" sz="2000" b="1" dirty="0"/>
              <a:t>PH</a:t>
            </a:r>
            <a:endParaRPr lang="en-US" b="1" dirty="0"/>
          </a:p>
        </p:txBody>
      </p:sp>
      <p:sp>
        <p:nvSpPr>
          <p:cNvPr id="8" name="TextBox 9"/>
          <p:cNvSpPr txBox="1"/>
          <p:nvPr/>
        </p:nvSpPr>
        <p:spPr>
          <a:xfrm>
            <a:off x="6096000" y="3505200"/>
            <a:ext cx="1090876" cy="46166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sz="2400" b="1" dirty="0"/>
              <a:t>Ketone</a:t>
            </a:r>
            <a:endParaRPr lang="en-US" b="1" dirty="0"/>
          </a:p>
        </p:txBody>
      </p:sp>
      <p:sp>
        <p:nvSpPr>
          <p:cNvPr id="10" name="TextBox 11"/>
          <p:cNvSpPr txBox="1"/>
          <p:nvPr/>
        </p:nvSpPr>
        <p:spPr>
          <a:xfrm>
            <a:off x="6248400" y="4191000"/>
            <a:ext cx="1263487" cy="46166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sz="2400" b="1" dirty="0"/>
              <a:t>Bilirubin</a:t>
            </a:r>
            <a:endParaRPr lang="en-US" b="1" dirty="0"/>
          </a:p>
        </p:txBody>
      </p:sp>
      <p:sp>
        <p:nvSpPr>
          <p:cNvPr id="11" name="TextBox 12"/>
          <p:cNvSpPr txBox="1"/>
          <p:nvPr/>
        </p:nvSpPr>
        <p:spPr>
          <a:xfrm>
            <a:off x="6324600" y="4724400"/>
            <a:ext cx="1191480" cy="461665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sz="2400" b="1" dirty="0"/>
              <a:t>Glucose</a:t>
            </a:r>
            <a:endParaRPr lang="en-US" b="1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295400" y="1417712"/>
            <a:ext cx="6248400" cy="792088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30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Chemical parameters</a:t>
            </a:r>
          </a:p>
        </p:txBody>
      </p:sp>
      <p:pic>
        <p:nvPicPr>
          <p:cNvPr id="13" name="Picture 2" descr="C:\Users\lenovo\Desktop\Dr.Alyaa\صورة واتساب بتاريخ 1446-11-17 في 16.26.18_a56195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057400"/>
            <a:ext cx="3581400" cy="3337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رابط كسهم مستقيم 13"/>
          <p:cNvCxnSpPr>
            <a:stCxn id="10" idx="1"/>
          </p:cNvCxnSpPr>
          <p:nvPr/>
        </p:nvCxnSpPr>
        <p:spPr>
          <a:xfrm rot="10800000">
            <a:off x="4724400" y="3886201"/>
            <a:ext cx="1524000" cy="535633"/>
          </a:xfrm>
          <a:prstGeom prst="straightConnector1">
            <a:avLst/>
          </a:prstGeom>
          <a:ln w="285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رابط كسهم مستقيم 17"/>
          <p:cNvCxnSpPr/>
          <p:nvPr/>
        </p:nvCxnSpPr>
        <p:spPr>
          <a:xfrm rot="10800000">
            <a:off x="4724400" y="4038600"/>
            <a:ext cx="1600202" cy="838202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رابط كسهم مستقيم 22"/>
          <p:cNvCxnSpPr>
            <a:stCxn id="8" idx="1"/>
          </p:cNvCxnSpPr>
          <p:nvPr/>
        </p:nvCxnSpPr>
        <p:spPr>
          <a:xfrm rot="10800000">
            <a:off x="4724400" y="3657601"/>
            <a:ext cx="1371600" cy="78433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رابط كسهم مستقيم 25"/>
          <p:cNvCxnSpPr/>
          <p:nvPr/>
        </p:nvCxnSpPr>
        <p:spPr>
          <a:xfrm rot="10800000" flipV="1">
            <a:off x="4724400" y="2209800"/>
            <a:ext cx="1524000" cy="609600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رابط كسهم مستقيم 30"/>
          <p:cNvCxnSpPr>
            <a:stCxn id="5" idx="1"/>
          </p:cNvCxnSpPr>
          <p:nvPr/>
        </p:nvCxnSpPr>
        <p:spPr>
          <a:xfrm rot="10800000" flipV="1">
            <a:off x="4724400" y="2745432"/>
            <a:ext cx="1600200" cy="226367"/>
          </a:xfrm>
          <a:prstGeom prst="straightConnector1">
            <a:avLst/>
          </a:prstGeom>
          <a:ln w="381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رابط كسهم مستقيم 36"/>
          <p:cNvCxnSpPr>
            <a:stCxn id="6" idx="1"/>
          </p:cNvCxnSpPr>
          <p:nvPr/>
        </p:nvCxnSpPr>
        <p:spPr>
          <a:xfrm rot="10800000">
            <a:off x="4724400" y="3200400"/>
            <a:ext cx="1600200" cy="4319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1447800" y="1189112"/>
            <a:ext cx="6248400" cy="792088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30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Chemical</a:t>
            </a:r>
            <a:r>
              <a:rPr kumimoji="0" lang="en-US" sz="4000" b="1" i="0" u="none" strike="noStrike" kern="1200" cap="all" spc="300" normalizeH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all" spc="30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parameters</a:t>
            </a:r>
          </a:p>
        </p:txBody>
      </p:sp>
      <p:sp>
        <p:nvSpPr>
          <p:cNvPr id="8" name="TextBox 12"/>
          <p:cNvSpPr txBox="1"/>
          <p:nvPr/>
        </p:nvSpPr>
        <p:spPr>
          <a:xfrm>
            <a:off x="1295400" y="1676400"/>
            <a:ext cx="1061509" cy="40011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sz="2000" b="1" dirty="0"/>
              <a:t>Glucose</a:t>
            </a:r>
            <a:endParaRPr lang="en-US" b="1" dirty="0"/>
          </a:p>
        </p:txBody>
      </p:sp>
      <p:pic>
        <p:nvPicPr>
          <p:cNvPr id="11" name="Picture 2" descr="C:\Users\lenovo\Desktop\Dr.Alyaa\صورة واتساب بتاريخ 1446-11-17 في 16.26.18_a56195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124200"/>
            <a:ext cx="2436711" cy="2270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رابط كسهم مستقيم 12"/>
          <p:cNvCxnSpPr>
            <a:stCxn id="22" idx="1"/>
          </p:cNvCxnSpPr>
          <p:nvPr/>
        </p:nvCxnSpPr>
        <p:spPr>
          <a:xfrm rot="10800000" flipV="1">
            <a:off x="2743200" y="3168134"/>
            <a:ext cx="838200" cy="1339334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2"/>
          <p:cNvSpPr txBox="1"/>
          <p:nvPr/>
        </p:nvSpPr>
        <p:spPr>
          <a:xfrm>
            <a:off x="3657600" y="3562290"/>
            <a:ext cx="400832" cy="40011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CCFF"/>
              </a:solidFill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3733800" y="3962400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4124442" y="3962400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4602595" y="3962400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5105400" y="3962400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2"/>
          <p:cNvSpPr txBox="1"/>
          <p:nvPr/>
        </p:nvSpPr>
        <p:spPr>
          <a:xfrm>
            <a:off x="4171168" y="3562290"/>
            <a:ext cx="400832" cy="400110"/>
          </a:xfrm>
          <a:prstGeom prst="rect">
            <a:avLst/>
          </a:prstGeom>
          <a:solidFill>
            <a:srgbClr val="D48106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20" name="TextBox 12"/>
          <p:cNvSpPr txBox="1"/>
          <p:nvPr/>
        </p:nvSpPr>
        <p:spPr>
          <a:xfrm>
            <a:off x="4648200" y="3562290"/>
            <a:ext cx="400832" cy="400110"/>
          </a:xfrm>
          <a:prstGeom prst="rect">
            <a:avLst/>
          </a:prstGeom>
          <a:solidFill>
            <a:srgbClr val="824A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21" name="TextBox 12"/>
          <p:cNvSpPr txBox="1"/>
          <p:nvPr/>
        </p:nvSpPr>
        <p:spPr>
          <a:xfrm>
            <a:off x="5161768" y="3562290"/>
            <a:ext cx="400832" cy="400110"/>
          </a:xfrm>
          <a:prstGeom prst="rect">
            <a:avLst/>
          </a:prstGeom>
          <a:solidFill>
            <a:srgbClr val="3E23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22" name="TextBox 5"/>
          <p:cNvSpPr txBox="1"/>
          <p:nvPr/>
        </p:nvSpPr>
        <p:spPr>
          <a:xfrm>
            <a:off x="3581400" y="2983468"/>
            <a:ext cx="974947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b="1" dirty="0"/>
              <a:t>Glucose</a:t>
            </a:r>
          </a:p>
        </p:txBody>
      </p:sp>
      <p:sp>
        <p:nvSpPr>
          <p:cNvPr id="24" name="مستطيل 23"/>
          <p:cNvSpPr/>
          <p:nvPr/>
        </p:nvSpPr>
        <p:spPr>
          <a:xfrm>
            <a:off x="2286000" y="1676400"/>
            <a:ext cx="5867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IQ" dirty="0" err="1">
                <a:solidFill>
                  <a:srgbClr val="FF0000"/>
                </a:solidFill>
                <a:cs typeface="Geeza Pro" panose="02000400000000000000" pitchFamily="2" charset="-78"/>
              </a:rPr>
              <a:t>الكلوكوز</a:t>
            </a:r>
            <a:r>
              <a:rPr lang="ar-IQ" dirty="0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: سكر بسيط </a:t>
            </a:r>
            <a:r>
              <a:rPr lang="ar-IQ" dirty="0" err="1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لايظهر</a:t>
            </a:r>
            <a:r>
              <a:rPr lang="ar-IQ" dirty="0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 عادة في </a:t>
            </a:r>
            <a:r>
              <a:rPr lang="ar-IQ" dirty="0" err="1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الادرار</a:t>
            </a:r>
            <a:r>
              <a:rPr lang="ar-IQ" dirty="0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 </a:t>
            </a:r>
            <a:r>
              <a:rPr lang="ar-IQ" dirty="0" err="1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الا</a:t>
            </a:r>
            <a:r>
              <a:rPr lang="ar-IQ" dirty="0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 في حالات مرضية معينه ومنها داء السكري الذي يحدث غالبا عند ارتفاع مستوى السكر في الدم لدرجة تفوق قدرة الكلى على </a:t>
            </a:r>
            <a:r>
              <a:rPr lang="ar-IQ" dirty="0" err="1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اعادة</a:t>
            </a:r>
            <a:r>
              <a:rPr lang="ar-IQ" dirty="0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 امتصاصه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1447800" y="1143000"/>
            <a:ext cx="6248400" cy="792088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30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Chemical</a:t>
            </a:r>
            <a:r>
              <a:rPr kumimoji="0" lang="en-US" sz="4000" b="1" i="0" u="none" strike="noStrike" kern="1200" cap="all" spc="300" normalizeH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all" spc="30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parameters</a:t>
            </a:r>
          </a:p>
        </p:txBody>
      </p:sp>
      <p:sp>
        <p:nvSpPr>
          <p:cNvPr id="6" name="TextBox 9"/>
          <p:cNvSpPr txBox="1"/>
          <p:nvPr/>
        </p:nvSpPr>
        <p:spPr>
          <a:xfrm>
            <a:off x="1143000" y="1524000"/>
            <a:ext cx="957121" cy="40011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sz="2000" b="1" dirty="0"/>
              <a:t>Ketone</a:t>
            </a:r>
            <a:endParaRPr lang="en-US" b="1" dirty="0"/>
          </a:p>
        </p:txBody>
      </p:sp>
      <p:pic>
        <p:nvPicPr>
          <p:cNvPr id="11" name="Picture 2" descr="C:\Users\lenovo\Desktop\Dr.Alyaa\صورة واتساب بتاريخ 1446-11-17 في 16.26.18_a56195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124200"/>
            <a:ext cx="2436711" cy="2270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رابط كسهم مستقيم 12"/>
          <p:cNvCxnSpPr/>
          <p:nvPr/>
        </p:nvCxnSpPr>
        <p:spPr>
          <a:xfrm rot="10800000" flipV="1">
            <a:off x="2667000" y="3352800"/>
            <a:ext cx="914400" cy="838199"/>
          </a:xfrm>
          <a:prstGeom prst="straightConnector1">
            <a:avLst/>
          </a:prstGeom>
          <a:ln w="190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2"/>
          <p:cNvSpPr txBox="1"/>
          <p:nvPr/>
        </p:nvSpPr>
        <p:spPr>
          <a:xfrm>
            <a:off x="3657600" y="3562290"/>
            <a:ext cx="400832" cy="40011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CCFF"/>
              </a:solidFill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3733800" y="3962400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4124442" y="3962400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4602595" y="3962400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5105400" y="3962400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2"/>
          <p:cNvSpPr txBox="1"/>
          <p:nvPr/>
        </p:nvSpPr>
        <p:spPr>
          <a:xfrm>
            <a:off x="4171168" y="3562290"/>
            <a:ext cx="400832" cy="400110"/>
          </a:xfrm>
          <a:prstGeom prst="rect">
            <a:avLst/>
          </a:prstGeom>
          <a:solidFill>
            <a:srgbClr val="FFCC66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20" name="TextBox 12"/>
          <p:cNvSpPr txBox="1"/>
          <p:nvPr/>
        </p:nvSpPr>
        <p:spPr>
          <a:xfrm>
            <a:off x="4648200" y="3562290"/>
            <a:ext cx="400832" cy="40011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21" name="TextBox 12"/>
          <p:cNvSpPr txBox="1"/>
          <p:nvPr/>
        </p:nvSpPr>
        <p:spPr>
          <a:xfrm>
            <a:off x="5161768" y="3562290"/>
            <a:ext cx="400832" cy="400110"/>
          </a:xfrm>
          <a:prstGeom prst="rect">
            <a:avLst/>
          </a:prstGeom>
          <a:solidFill>
            <a:srgbClr val="CC66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22" name="TextBox 5"/>
          <p:cNvSpPr txBox="1"/>
          <p:nvPr/>
        </p:nvSpPr>
        <p:spPr>
          <a:xfrm>
            <a:off x="3581400" y="3059668"/>
            <a:ext cx="884538" cy="36933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b="1" dirty="0" err="1"/>
              <a:t>Ketone</a:t>
            </a:r>
            <a:endParaRPr lang="en-US" b="1" dirty="0"/>
          </a:p>
        </p:txBody>
      </p:sp>
      <p:sp>
        <p:nvSpPr>
          <p:cNvPr id="24" name="مستطيل 23"/>
          <p:cNvSpPr/>
          <p:nvPr/>
        </p:nvSpPr>
        <p:spPr>
          <a:xfrm>
            <a:off x="1371600" y="1785372"/>
            <a:ext cx="685800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IQ" dirty="0" err="1">
                <a:solidFill>
                  <a:srgbClr val="FF0000"/>
                </a:solidFill>
                <a:cs typeface="Geeza Pro" panose="02000400000000000000" pitchFamily="2" charset="-78"/>
              </a:rPr>
              <a:t>الكيتون</a:t>
            </a:r>
            <a:r>
              <a:rPr lang="ar-IQ" dirty="0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: نواتج </a:t>
            </a:r>
            <a:r>
              <a:rPr lang="ar-IQ" dirty="0" err="1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ايض</a:t>
            </a:r>
            <a:r>
              <a:rPr lang="ar-IQ" dirty="0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 ثانوية لتحلل الدهون, وجودها في </a:t>
            </a:r>
            <a:r>
              <a:rPr lang="ar-IQ" dirty="0" err="1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الادرار</a:t>
            </a:r>
            <a:r>
              <a:rPr lang="ar-IQ" dirty="0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 يشير </a:t>
            </a:r>
            <a:r>
              <a:rPr lang="ar-IQ" dirty="0" err="1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الى</a:t>
            </a:r>
            <a:r>
              <a:rPr lang="ar-IQ" dirty="0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 </a:t>
            </a:r>
            <a:r>
              <a:rPr lang="ar-IQ" dirty="0" err="1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ان</a:t>
            </a:r>
            <a:r>
              <a:rPr lang="ar-IQ" dirty="0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 الجسم يستخدم الدهون كمصدر للطاقة بدل </a:t>
            </a:r>
            <a:r>
              <a:rPr lang="ar-IQ" dirty="0" err="1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الكلوكوز</a:t>
            </a:r>
            <a:r>
              <a:rPr lang="ar-IQ" dirty="0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 (يلاحظ عادة عن الرياضيين وعند </a:t>
            </a:r>
            <a:r>
              <a:rPr lang="ar-IQ" dirty="0" err="1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الاشخاص</a:t>
            </a:r>
            <a:r>
              <a:rPr lang="ar-IQ" dirty="0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 الذين يتبعون الحمية الغذائية) </a:t>
            </a:r>
            <a:r>
              <a:rPr lang="ar-IQ" dirty="0" err="1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او</a:t>
            </a:r>
            <a:r>
              <a:rPr lang="ar-IQ" dirty="0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 </a:t>
            </a:r>
            <a:r>
              <a:rPr lang="ar-IQ" dirty="0" err="1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اثناء</a:t>
            </a:r>
            <a:r>
              <a:rPr lang="ar-IQ" dirty="0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 الصيام الطويل </a:t>
            </a:r>
            <a:r>
              <a:rPr lang="ar-IQ" dirty="0" err="1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او</a:t>
            </a:r>
            <a:r>
              <a:rPr lang="ar-IQ" dirty="0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 في حال وجود قيء مستمر </a:t>
            </a:r>
            <a:r>
              <a:rPr lang="ar-IQ" dirty="0" err="1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واحيانا</a:t>
            </a:r>
            <a:r>
              <a:rPr lang="ar-IQ" dirty="0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 عند بعض المصابين بالسكر غير المنضبط خصوصا النمط </a:t>
            </a:r>
            <a:r>
              <a:rPr lang="ar-IQ" dirty="0" err="1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الاول</a:t>
            </a:r>
            <a:endParaRPr lang="ar-IQ" dirty="0">
              <a:solidFill>
                <a:schemeClr val="tx1">
                  <a:lumMod val="65000"/>
                  <a:lumOff val="35000"/>
                </a:schemeClr>
              </a:solidFill>
              <a:cs typeface="Geeza Pro" panose="02000400000000000000" pitchFamily="2" charset="-7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1447800" y="1189112"/>
            <a:ext cx="6248400" cy="792088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30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Chemical</a:t>
            </a:r>
            <a:r>
              <a:rPr kumimoji="0" lang="en-US" sz="4000" b="1" i="0" u="none" strike="noStrike" kern="1200" cap="all" spc="300" normalizeH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all" spc="30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parameters</a:t>
            </a:r>
          </a:p>
        </p:txBody>
      </p:sp>
      <p:sp>
        <p:nvSpPr>
          <p:cNvPr id="4" name="TextBox 6"/>
          <p:cNvSpPr txBox="1"/>
          <p:nvPr/>
        </p:nvSpPr>
        <p:spPr>
          <a:xfrm>
            <a:off x="1066800" y="1600200"/>
            <a:ext cx="1118063" cy="461665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sz="2400" b="1" dirty="0"/>
              <a:t>Protein</a:t>
            </a:r>
            <a:endParaRPr lang="en-US" b="1" dirty="0"/>
          </a:p>
        </p:txBody>
      </p:sp>
      <p:pic>
        <p:nvPicPr>
          <p:cNvPr id="11" name="Picture 2" descr="C:\Users\lenovo\Desktop\Dr.Alyaa\صورة واتساب بتاريخ 1446-11-17 في 16.26.18_a56195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124200"/>
            <a:ext cx="2436711" cy="2270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رابط كسهم مستقيم 12"/>
          <p:cNvCxnSpPr/>
          <p:nvPr/>
        </p:nvCxnSpPr>
        <p:spPr>
          <a:xfrm rot="5400000">
            <a:off x="2743200" y="3200400"/>
            <a:ext cx="838200" cy="838200"/>
          </a:xfrm>
          <a:prstGeom prst="straightConnector1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2"/>
          <p:cNvSpPr txBox="1"/>
          <p:nvPr/>
        </p:nvSpPr>
        <p:spPr>
          <a:xfrm>
            <a:off x="3657600" y="3562290"/>
            <a:ext cx="400832" cy="40011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CCFF"/>
              </a:solidFill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3733800" y="3962400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4124442" y="3962400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4602595" y="3962400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5105400" y="3962400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2"/>
          <p:cNvSpPr txBox="1"/>
          <p:nvPr/>
        </p:nvSpPr>
        <p:spPr>
          <a:xfrm>
            <a:off x="4171168" y="3562290"/>
            <a:ext cx="400832" cy="40011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20" name="TextBox 12"/>
          <p:cNvSpPr txBox="1"/>
          <p:nvPr/>
        </p:nvSpPr>
        <p:spPr>
          <a:xfrm>
            <a:off x="4648200" y="3562290"/>
            <a:ext cx="400832" cy="40011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21" name="TextBox 12"/>
          <p:cNvSpPr txBox="1"/>
          <p:nvPr/>
        </p:nvSpPr>
        <p:spPr>
          <a:xfrm>
            <a:off x="5161768" y="3562290"/>
            <a:ext cx="400832" cy="40011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22" name="TextBox 5"/>
          <p:cNvSpPr txBox="1"/>
          <p:nvPr/>
        </p:nvSpPr>
        <p:spPr>
          <a:xfrm>
            <a:off x="3581400" y="2971800"/>
            <a:ext cx="905056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b="1"/>
              <a:t>Protein</a:t>
            </a:r>
            <a:endParaRPr lang="en-US" b="1" dirty="0"/>
          </a:p>
        </p:txBody>
      </p:sp>
      <p:sp>
        <p:nvSpPr>
          <p:cNvPr id="23" name="مستطيل 22"/>
          <p:cNvSpPr/>
          <p:nvPr/>
        </p:nvSpPr>
        <p:spPr>
          <a:xfrm>
            <a:off x="2286000" y="1676400"/>
            <a:ext cx="5715000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IQ" sz="2000" b="1" dirty="0">
                <a:solidFill>
                  <a:srgbClr val="FF0000"/>
                </a:solidFill>
              </a:rPr>
              <a:t>البروتين</a:t>
            </a:r>
            <a:r>
              <a:rPr lang="ar-IQ" dirty="0">
                <a:solidFill>
                  <a:srgbClr val="FF0000"/>
                </a:solidFill>
              </a:rPr>
              <a:t>: </a:t>
            </a:r>
            <a:r>
              <a:rPr lang="ar-IQ" dirty="0">
                <a:solidFill>
                  <a:srgbClr val="002060"/>
                </a:solidFill>
              </a:rPr>
              <a:t>يشير وجود </a:t>
            </a:r>
            <a:r>
              <a:rPr lang="ar-IQ" dirty="0" err="1">
                <a:solidFill>
                  <a:srgbClr val="002060"/>
                </a:solidFill>
              </a:rPr>
              <a:t>البوتين</a:t>
            </a:r>
            <a:r>
              <a:rPr lang="ar-IQ" dirty="0">
                <a:solidFill>
                  <a:srgbClr val="002060"/>
                </a:solidFill>
              </a:rPr>
              <a:t> </a:t>
            </a:r>
            <a:r>
              <a:rPr lang="ar-IQ" dirty="0" err="1">
                <a:solidFill>
                  <a:srgbClr val="002060"/>
                </a:solidFill>
              </a:rPr>
              <a:t>او</a:t>
            </a:r>
            <a:r>
              <a:rPr lang="ar-IQ" dirty="0">
                <a:solidFill>
                  <a:srgbClr val="002060"/>
                </a:solidFill>
              </a:rPr>
              <a:t> الزلال في </a:t>
            </a:r>
            <a:r>
              <a:rPr lang="ar-IQ" dirty="0" err="1">
                <a:solidFill>
                  <a:srgbClr val="002060"/>
                </a:solidFill>
              </a:rPr>
              <a:t>الادرار</a:t>
            </a:r>
            <a:r>
              <a:rPr lang="ar-IQ" dirty="0">
                <a:solidFill>
                  <a:srgbClr val="002060"/>
                </a:solidFill>
              </a:rPr>
              <a:t> </a:t>
            </a:r>
            <a:r>
              <a:rPr lang="ar-IQ" dirty="0" err="1">
                <a:solidFill>
                  <a:srgbClr val="002060"/>
                </a:solidFill>
              </a:rPr>
              <a:t>الى</a:t>
            </a:r>
            <a:r>
              <a:rPr lang="ar-IQ" dirty="0">
                <a:solidFill>
                  <a:srgbClr val="002060"/>
                </a:solidFill>
              </a:rPr>
              <a:t> خلل في الكلى </a:t>
            </a:r>
            <a:r>
              <a:rPr lang="ar-IQ" dirty="0" err="1">
                <a:solidFill>
                  <a:srgbClr val="002060"/>
                </a:solidFill>
              </a:rPr>
              <a:t>او</a:t>
            </a:r>
            <a:r>
              <a:rPr lang="ar-IQ" dirty="0">
                <a:solidFill>
                  <a:srgbClr val="002060"/>
                </a:solidFill>
              </a:rPr>
              <a:t> </a:t>
            </a:r>
            <a:r>
              <a:rPr lang="ar-IQ" dirty="0" err="1">
                <a:solidFill>
                  <a:srgbClr val="002060"/>
                </a:solidFill>
              </a:rPr>
              <a:t>الى</a:t>
            </a:r>
            <a:r>
              <a:rPr lang="ar-IQ" dirty="0">
                <a:solidFill>
                  <a:srgbClr val="002060"/>
                </a:solidFill>
              </a:rPr>
              <a:t> ضغط الدم المرتفع </a:t>
            </a:r>
            <a:r>
              <a:rPr lang="ar-IQ" dirty="0" err="1">
                <a:solidFill>
                  <a:srgbClr val="002060"/>
                </a:solidFill>
              </a:rPr>
              <a:t>واحيانا</a:t>
            </a:r>
            <a:r>
              <a:rPr lang="ar-IQ" dirty="0">
                <a:solidFill>
                  <a:srgbClr val="002060"/>
                </a:solidFill>
              </a:rPr>
              <a:t> يرتبط وجوده بالحمى </a:t>
            </a:r>
            <a:r>
              <a:rPr lang="ar-IQ" dirty="0" err="1">
                <a:solidFill>
                  <a:srgbClr val="002060"/>
                </a:solidFill>
              </a:rPr>
              <a:t>او</a:t>
            </a:r>
            <a:r>
              <a:rPr lang="ar-IQ" dirty="0">
                <a:solidFill>
                  <a:srgbClr val="002060"/>
                </a:solidFill>
              </a:rPr>
              <a:t> </a:t>
            </a:r>
            <a:r>
              <a:rPr lang="ar-IQ" dirty="0" err="1">
                <a:solidFill>
                  <a:srgbClr val="002060"/>
                </a:solidFill>
              </a:rPr>
              <a:t>بالاجهاد</a:t>
            </a:r>
            <a:r>
              <a:rPr lang="ar-IQ" dirty="0">
                <a:solidFill>
                  <a:srgbClr val="002060"/>
                </a:solidFill>
              </a:rPr>
              <a:t> البدني</a:t>
            </a:r>
            <a:endParaRPr lang="ar-SA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1447800" y="1189112"/>
            <a:ext cx="6248400" cy="792088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30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Chemical</a:t>
            </a:r>
            <a:r>
              <a:rPr kumimoji="0" lang="en-US" sz="4000" b="1" i="0" u="none" strike="noStrike" kern="1200" cap="all" spc="300" normalizeH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all" spc="30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parameters</a:t>
            </a:r>
          </a:p>
        </p:txBody>
      </p:sp>
      <p:sp>
        <p:nvSpPr>
          <p:cNvPr id="3" name="TextBox 5"/>
          <p:cNvSpPr txBox="1"/>
          <p:nvPr/>
        </p:nvSpPr>
        <p:spPr>
          <a:xfrm>
            <a:off x="1066800" y="1676400"/>
            <a:ext cx="1839863" cy="46166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sz="2400" b="1" dirty="0" err="1"/>
              <a:t>Urobilinogen</a:t>
            </a:r>
            <a:endParaRPr lang="en-US" b="1" dirty="0"/>
          </a:p>
        </p:txBody>
      </p:sp>
      <p:pic>
        <p:nvPicPr>
          <p:cNvPr id="11" name="Picture 2" descr="C:\Users\lenovo\Desktop\Dr.Alyaa\صورة واتساب بتاريخ 1446-11-17 في 16.26.18_a56195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124200"/>
            <a:ext cx="2436711" cy="2270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رابط كسهم مستقيم 12"/>
          <p:cNvCxnSpPr>
            <a:stCxn id="24" idx="1"/>
          </p:cNvCxnSpPr>
          <p:nvPr/>
        </p:nvCxnSpPr>
        <p:spPr>
          <a:xfrm rot="10800000" flipV="1">
            <a:off x="2743201" y="3045768"/>
            <a:ext cx="979537" cy="535632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2"/>
          <p:cNvSpPr txBox="1"/>
          <p:nvPr/>
        </p:nvSpPr>
        <p:spPr>
          <a:xfrm>
            <a:off x="3561568" y="3562290"/>
            <a:ext cx="400832" cy="40011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CCFF"/>
              </a:solidFill>
            </a:endParaRPr>
          </a:p>
        </p:txBody>
      </p:sp>
      <p:sp>
        <p:nvSpPr>
          <p:cNvPr id="19" name="TextBox 12"/>
          <p:cNvSpPr txBox="1"/>
          <p:nvPr/>
        </p:nvSpPr>
        <p:spPr>
          <a:xfrm>
            <a:off x="4114800" y="3562290"/>
            <a:ext cx="400832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20" name="TextBox 12"/>
          <p:cNvSpPr txBox="1"/>
          <p:nvPr/>
        </p:nvSpPr>
        <p:spPr>
          <a:xfrm>
            <a:off x="4648200" y="3562290"/>
            <a:ext cx="400832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21" name="TextBox 12"/>
          <p:cNvSpPr txBox="1"/>
          <p:nvPr/>
        </p:nvSpPr>
        <p:spPr>
          <a:xfrm>
            <a:off x="5161768" y="3562290"/>
            <a:ext cx="400832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24" name="TextBox 5"/>
          <p:cNvSpPr txBox="1"/>
          <p:nvPr/>
        </p:nvSpPr>
        <p:spPr>
          <a:xfrm>
            <a:off x="3722737" y="2814935"/>
            <a:ext cx="1839863" cy="46166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sz="2400" b="1" dirty="0" err="1"/>
              <a:t>Urobilinogen</a:t>
            </a:r>
            <a:endParaRPr lang="en-US" b="1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3657600" y="3962400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مربع نص 27"/>
          <p:cNvSpPr txBox="1"/>
          <p:nvPr/>
        </p:nvSpPr>
        <p:spPr>
          <a:xfrm>
            <a:off x="4114800" y="3962400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مربع نص 28"/>
          <p:cNvSpPr txBox="1"/>
          <p:nvPr/>
        </p:nvSpPr>
        <p:spPr>
          <a:xfrm>
            <a:off x="4526395" y="3962400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مربع نص 29"/>
          <p:cNvSpPr txBox="1"/>
          <p:nvPr/>
        </p:nvSpPr>
        <p:spPr>
          <a:xfrm>
            <a:off x="5059795" y="3962400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مستطيل 30"/>
          <p:cNvSpPr/>
          <p:nvPr/>
        </p:nvSpPr>
        <p:spPr>
          <a:xfrm>
            <a:off x="2895600" y="1600200"/>
            <a:ext cx="5257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IQ" sz="2000" b="1" dirty="0" err="1">
                <a:solidFill>
                  <a:srgbClr val="FF0000"/>
                </a:solidFill>
              </a:rPr>
              <a:t>اليوروبيلينوجين</a:t>
            </a:r>
            <a:r>
              <a:rPr lang="ar-IQ" dirty="0">
                <a:solidFill>
                  <a:srgbClr val="FF0000"/>
                </a:solidFill>
              </a:rPr>
              <a:t>: </a:t>
            </a:r>
            <a:r>
              <a:rPr lang="ar-IQ" dirty="0">
                <a:solidFill>
                  <a:srgbClr val="002060"/>
                </a:solidFill>
              </a:rPr>
              <a:t>ينتج من تحلل </a:t>
            </a:r>
            <a:r>
              <a:rPr lang="ar-IQ" dirty="0" err="1">
                <a:solidFill>
                  <a:srgbClr val="002060"/>
                </a:solidFill>
              </a:rPr>
              <a:t>البيليروبين</a:t>
            </a:r>
            <a:r>
              <a:rPr lang="ar-IQ" dirty="0">
                <a:solidFill>
                  <a:srgbClr val="002060"/>
                </a:solidFill>
              </a:rPr>
              <a:t> ويكون وجوده </a:t>
            </a:r>
            <a:r>
              <a:rPr lang="ar-IQ" dirty="0" err="1">
                <a:solidFill>
                  <a:srgbClr val="002060"/>
                </a:solidFill>
              </a:rPr>
              <a:t>بتراكيز</a:t>
            </a:r>
            <a:r>
              <a:rPr lang="ar-IQ" dirty="0">
                <a:solidFill>
                  <a:srgbClr val="002060"/>
                </a:solidFill>
              </a:rPr>
              <a:t> قليله </a:t>
            </a:r>
            <a:r>
              <a:rPr lang="ar-IQ" dirty="0" err="1">
                <a:solidFill>
                  <a:srgbClr val="002060"/>
                </a:solidFill>
              </a:rPr>
              <a:t>امر</a:t>
            </a:r>
            <a:r>
              <a:rPr lang="ar-IQ" dirty="0">
                <a:solidFill>
                  <a:srgbClr val="002060"/>
                </a:solidFill>
              </a:rPr>
              <a:t> طبيعي لكن ارتفاعه يشير </a:t>
            </a:r>
            <a:r>
              <a:rPr lang="ar-IQ" dirty="0" err="1">
                <a:solidFill>
                  <a:srgbClr val="002060"/>
                </a:solidFill>
              </a:rPr>
              <a:t>الى</a:t>
            </a:r>
            <a:r>
              <a:rPr lang="ar-IQ" dirty="0">
                <a:solidFill>
                  <a:srgbClr val="002060"/>
                </a:solidFill>
              </a:rPr>
              <a:t> </a:t>
            </a:r>
            <a:r>
              <a:rPr lang="ar-IQ" dirty="0" err="1">
                <a:solidFill>
                  <a:srgbClr val="002060"/>
                </a:solidFill>
              </a:rPr>
              <a:t>امراض</a:t>
            </a:r>
            <a:r>
              <a:rPr lang="ar-IQ" dirty="0">
                <a:solidFill>
                  <a:srgbClr val="002060"/>
                </a:solidFill>
              </a:rPr>
              <a:t> في الكبد </a:t>
            </a:r>
            <a:r>
              <a:rPr lang="ar-IQ" dirty="0" err="1">
                <a:solidFill>
                  <a:srgbClr val="002060"/>
                </a:solidFill>
              </a:rPr>
              <a:t>او</a:t>
            </a:r>
            <a:r>
              <a:rPr lang="ar-IQ" dirty="0">
                <a:solidFill>
                  <a:srgbClr val="002060"/>
                </a:solidFill>
              </a:rPr>
              <a:t> يشير </a:t>
            </a:r>
            <a:r>
              <a:rPr lang="ar-IQ" dirty="0" err="1">
                <a:solidFill>
                  <a:srgbClr val="002060"/>
                </a:solidFill>
              </a:rPr>
              <a:t>الى</a:t>
            </a:r>
            <a:r>
              <a:rPr lang="ar-IQ" dirty="0">
                <a:solidFill>
                  <a:srgbClr val="002060"/>
                </a:solidFill>
              </a:rPr>
              <a:t> الانحلال الدموي</a:t>
            </a:r>
            <a:endParaRPr lang="ar-SA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1447800" y="1189112"/>
            <a:ext cx="6248400" cy="792088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30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Chemical</a:t>
            </a:r>
            <a:r>
              <a:rPr kumimoji="0" lang="en-US" sz="4000" b="1" i="0" u="none" strike="noStrike" kern="1200" cap="all" spc="300" normalizeH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all" spc="30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parameters</a:t>
            </a:r>
          </a:p>
        </p:txBody>
      </p:sp>
      <p:sp>
        <p:nvSpPr>
          <p:cNvPr id="5" name="TextBox 7"/>
          <p:cNvSpPr txBox="1"/>
          <p:nvPr/>
        </p:nvSpPr>
        <p:spPr>
          <a:xfrm>
            <a:off x="1295400" y="1752600"/>
            <a:ext cx="562975" cy="400110"/>
          </a:xfrm>
          <a:prstGeom prst="rect">
            <a:avLst/>
          </a:prstGeom>
          <a:solidFill>
            <a:srgbClr val="EF1903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 rtl="0"/>
            <a:r>
              <a:rPr lang="en-US" sz="2000" b="1" dirty="0"/>
              <a:t>PH</a:t>
            </a:r>
            <a:endParaRPr lang="en-US" b="1" dirty="0"/>
          </a:p>
        </p:txBody>
      </p:sp>
      <p:pic>
        <p:nvPicPr>
          <p:cNvPr id="11" name="Picture 2" descr="C:\Users\lenovo\Desktop\Dr.Alyaa\صورة واتساب بتاريخ 1446-11-17 في 16.26.18_a56195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124200"/>
            <a:ext cx="2436711" cy="2270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رابط كسهم مستقيم 12"/>
          <p:cNvCxnSpPr>
            <a:stCxn id="23" idx="1"/>
          </p:cNvCxnSpPr>
          <p:nvPr/>
        </p:nvCxnSpPr>
        <p:spPr>
          <a:xfrm rot="10800000" flipV="1">
            <a:off x="2743201" y="2943254"/>
            <a:ext cx="1494425" cy="942945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مربع نص 16"/>
          <p:cNvSpPr txBox="1"/>
          <p:nvPr/>
        </p:nvSpPr>
        <p:spPr>
          <a:xfrm>
            <a:off x="3350821" y="3962400"/>
            <a:ext cx="9925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Acidic</a:t>
            </a:r>
            <a:endParaRPr lang="ar-IQ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ar-IQ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4.5 – 6.5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4691770" y="3962400"/>
            <a:ext cx="992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Alkaline</a:t>
            </a:r>
            <a:endParaRPr lang="ar-IQ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ar-IQ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6.5 – 8.5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2"/>
          <p:cNvSpPr txBox="1"/>
          <p:nvPr/>
        </p:nvSpPr>
        <p:spPr>
          <a:xfrm>
            <a:off x="3657600" y="3562290"/>
            <a:ext cx="400832" cy="40011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21" name="TextBox 12"/>
          <p:cNvSpPr txBox="1"/>
          <p:nvPr/>
        </p:nvSpPr>
        <p:spPr>
          <a:xfrm>
            <a:off x="5029200" y="3562290"/>
            <a:ext cx="400832" cy="40011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23" name="TextBox 7"/>
          <p:cNvSpPr txBox="1"/>
          <p:nvPr/>
        </p:nvSpPr>
        <p:spPr>
          <a:xfrm>
            <a:off x="4237625" y="2743200"/>
            <a:ext cx="562975" cy="400110"/>
          </a:xfrm>
          <a:prstGeom prst="rect">
            <a:avLst/>
          </a:prstGeom>
          <a:solidFill>
            <a:srgbClr val="EF1903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 rtl="0"/>
            <a:r>
              <a:rPr lang="en-US" sz="2000" b="1" dirty="0"/>
              <a:t>PH</a:t>
            </a:r>
            <a:endParaRPr lang="en-US" b="1" dirty="0"/>
          </a:p>
        </p:txBody>
      </p:sp>
      <p:sp>
        <p:nvSpPr>
          <p:cNvPr id="27" name="Subtitle 2"/>
          <p:cNvSpPr txBox="1">
            <a:spLocks/>
          </p:cNvSpPr>
          <p:nvPr/>
        </p:nvSpPr>
        <p:spPr>
          <a:xfrm>
            <a:off x="1676400" y="1676400"/>
            <a:ext cx="6553200" cy="12954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-274320" defTabSz="914400" rtl="1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IQ" b="1" dirty="0">
                <a:solidFill>
                  <a:srgbClr val="FF0000"/>
                </a:solidFill>
              </a:rPr>
              <a:t>الدالة </a:t>
            </a:r>
            <a:r>
              <a:rPr lang="ar-IQ" b="1" dirty="0" err="1">
                <a:solidFill>
                  <a:srgbClr val="FF0000"/>
                </a:solidFill>
              </a:rPr>
              <a:t>الحامضية</a:t>
            </a:r>
            <a:r>
              <a:rPr lang="ar-IQ" sz="1600" dirty="0">
                <a:solidFill>
                  <a:srgbClr val="FF0000"/>
                </a:solidFill>
              </a:rPr>
              <a:t>: </a:t>
            </a:r>
            <a:r>
              <a:rPr lang="ar-IQ" sz="1600" dirty="0" err="1">
                <a:solidFill>
                  <a:srgbClr val="002060"/>
                </a:solidFill>
              </a:rPr>
              <a:t>الاس</a:t>
            </a:r>
            <a:r>
              <a:rPr lang="ar-IQ" sz="1600" dirty="0">
                <a:solidFill>
                  <a:srgbClr val="002060"/>
                </a:solidFill>
              </a:rPr>
              <a:t> الهيدروجيني المرتفع </a:t>
            </a:r>
            <a:r>
              <a:rPr lang="ar-IQ" sz="1600" dirty="0" err="1">
                <a:solidFill>
                  <a:srgbClr val="002060"/>
                </a:solidFill>
              </a:rPr>
              <a:t>للادرار</a:t>
            </a:r>
            <a:r>
              <a:rPr lang="ar-IQ" sz="1600" dirty="0">
                <a:solidFill>
                  <a:srgbClr val="002060"/>
                </a:solidFill>
              </a:rPr>
              <a:t> يشير </a:t>
            </a:r>
            <a:r>
              <a:rPr lang="ar-IQ" sz="1600" dirty="0" err="1">
                <a:solidFill>
                  <a:srgbClr val="002060"/>
                </a:solidFill>
              </a:rPr>
              <a:t>الى</a:t>
            </a:r>
            <a:r>
              <a:rPr lang="ar-IQ" sz="1600" dirty="0">
                <a:solidFill>
                  <a:srgbClr val="002060"/>
                </a:solidFill>
              </a:rPr>
              <a:t> وجود عدوى بكتيرية </a:t>
            </a:r>
            <a:r>
              <a:rPr lang="ar-IQ" sz="1600" dirty="0" err="1">
                <a:solidFill>
                  <a:srgbClr val="002060"/>
                </a:solidFill>
              </a:rPr>
              <a:t>او</a:t>
            </a:r>
            <a:r>
              <a:rPr lang="ar-IQ" sz="1600" dirty="0">
                <a:solidFill>
                  <a:srgbClr val="002060"/>
                </a:solidFill>
              </a:rPr>
              <a:t> </a:t>
            </a:r>
            <a:r>
              <a:rPr lang="ar-IQ" sz="1600" dirty="0" err="1">
                <a:solidFill>
                  <a:srgbClr val="002060"/>
                </a:solidFill>
              </a:rPr>
              <a:t>ان</a:t>
            </a:r>
            <a:r>
              <a:rPr lang="ar-IQ" sz="1600" dirty="0">
                <a:solidFill>
                  <a:srgbClr val="002060"/>
                </a:solidFill>
              </a:rPr>
              <a:t> الشخص يتبع نظام غذائي نباتي بينما يشير انخفاض الدالة </a:t>
            </a:r>
            <a:r>
              <a:rPr lang="ar-IQ" sz="1600" dirty="0" err="1">
                <a:solidFill>
                  <a:srgbClr val="002060"/>
                </a:solidFill>
              </a:rPr>
              <a:t>الحامضية</a:t>
            </a:r>
            <a:r>
              <a:rPr lang="ar-IQ" sz="1600" dirty="0">
                <a:solidFill>
                  <a:srgbClr val="002060"/>
                </a:solidFill>
              </a:rPr>
              <a:t> </a:t>
            </a:r>
            <a:r>
              <a:rPr lang="ar-IQ" sz="1600" dirty="0" err="1">
                <a:solidFill>
                  <a:srgbClr val="002060"/>
                </a:solidFill>
              </a:rPr>
              <a:t>الى</a:t>
            </a:r>
            <a:r>
              <a:rPr lang="ar-IQ" sz="1600" dirty="0">
                <a:solidFill>
                  <a:srgbClr val="002060"/>
                </a:solidFill>
              </a:rPr>
              <a:t> نظام </a:t>
            </a:r>
            <a:r>
              <a:rPr lang="ar-IQ" sz="1600" dirty="0" err="1">
                <a:solidFill>
                  <a:srgbClr val="002060"/>
                </a:solidFill>
              </a:rPr>
              <a:t>عذائي</a:t>
            </a:r>
            <a:r>
              <a:rPr lang="ar-IQ" sz="1600" dirty="0">
                <a:solidFill>
                  <a:srgbClr val="002060"/>
                </a:solidFill>
              </a:rPr>
              <a:t> عالي البروتين </a:t>
            </a:r>
            <a:r>
              <a:rPr lang="ar-IQ" sz="1600" dirty="0" err="1">
                <a:solidFill>
                  <a:srgbClr val="002060"/>
                </a:solidFill>
              </a:rPr>
              <a:t>او</a:t>
            </a:r>
            <a:r>
              <a:rPr lang="ar-IQ" sz="1600" dirty="0">
                <a:solidFill>
                  <a:srgbClr val="002060"/>
                </a:solidFill>
              </a:rPr>
              <a:t> </a:t>
            </a:r>
            <a:r>
              <a:rPr lang="ar-IQ" sz="1600" dirty="0" err="1">
                <a:solidFill>
                  <a:srgbClr val="002060"/>
                </a:solidFill>
              </a:rPr>
              <a:t>امراض</a:t>
            </a:r>
            <a:r>
              <a:rPr lang="ar-IQ" sz="1600" dirty="0">
                <a:solidFill>
                  <a:srgbClr val="002060"/>
                </a:solidFill>
              </a:rPr>
              <a:t> </a:t>
            </a:r>
            <a:r>
              <a:rPr lang="ar-IQ" sz="1600" dirty="0" err="1">
                <a:solidFill>
                  <a:srgbClr val="002060"/>
                </a:solidFill>
              </a:rPr>
              <a:t>ايضية</a:t>
            </a:r>
            <a:endParaRPr kumimoji="0" lang="ar-SA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1447800" y="1189112"/>
            <a:ext cx="6248400" cy="792088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30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Chemical</a:t>
            </a:r>
            <a:r>
              <a:rPr kumimoji="0" lang="en-US" sz="4000" b="1" i="0" u="none" strike="noStrike" kern="1200" cap="all" spc="300" normalizeH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all" spc="30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parameters</a:t>
            </a:r>
          </a:p>
        </p:txBody>
      </p:sp>
      <p:sp>
        <p:nvSpPr>
          <p:cNvPr id="7" name="TextBox 11"/>
          <p:cNvSpPr txBox="1"/>
          <p:nvPr/>
        </p:nvSpPr>
        <p:spPr>
          <a:xfrm>
            <a:off x="1371600" y="1752600"/>
            <a:ext cx="1161408" cy="40011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sz="2000" b="1" dirty="0"/>
              <a:t>Bilirubin</a:t>
            </a:r>
            <a:endParaRPr lang="en-US" b="1" dirty="0"/>
          </a:p>
        </p:txBody>
      </p:sp>
      <p:pic>
        <p:nvPicPr>
          <p:cNvPr id="11" name="Picture 2" descr="C:\Users\lenovo\Desktop\Dr.Alyaa\صورة واتساب بتاريخ 1446-11-17 في 16.26.18_a56195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124200"/>
            <a:ext cx="2436711" cy="2270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رابط كسهم مستقيم 12"/>
          <p:cNvCxnSpPr/>
          <p:nvPr/>
        </p:nvCxnSpPr>
        <p:spPr>
          <a:xfrm rot="5400000">
            <a:off x="2590800" y="3352800"/>
            <a:ext cx="1143000" cy="838200"/>
          </a:xfrm>
          <a:prstGeom prst="straightConnector1">
            <a:avLst/>
          </a:prstGeom>
          <a:ln w="19050">
            <a:solidFill>
              <a:srgbClr val="33CC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2"/>
          <p:cNvSpPr txBox="1"/>
          <p:nvPr/>
        </p:nvSpPr>
        <p:spPr>
          <a:xfrm>
            <a:off x="3657600" y="3562290"/>
            <a:ext cx="400832" cy="40011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CCFF"/>
              </a:solidFill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3733800" y="3962400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4124442" y="3962400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4602595" y="3962400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5105400" y="3962400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2"/>
          <p:cNvSpPr txBox="1"/>
          <p:nvPr/>
        </p:nvSpPr>
        <p:spPr>
          <a:xfrm>
            <a:off x="4171168" y="3562290"/>
            <a:ext cx="400832" cy="400110"/>
          </a:xfrm>
          <a:prstGeom prst="rect">
            <a:avLst/>
          </a:prstGeom>
          <a:solidFill>
            <a:srgbClr val="7CCBFC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20" name="TextBox 12"/>
          <p:cNvSpPr txBox="1"/>
          <p:nvPr/>
        </p:nvSpPr>
        <p:spPr>
          <a:xfrm>
            <a:off x="4648200" y="3562290"/>
            <a:ext cx="400832" cy="400110"/>
          </a:xfrm>
          <a:prstGeom prst="rect">
            <a:avLst/>
          </a:prstGeom>
          <a:solidFill>
            <a:srgbClr val="4850F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21" name="TextBox 12"/>
          <p:cNvSpPr txBox="1"/>
          <p:nvPr/>
        </p:nvSpPr>
        <p:spPr>
          <a:xfrm>
            <a:off x="5161768" y="3562290"/>
            <a:ext cx="400832" cy="40011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3581400" y="2895600"/>
            <a:ext cx="1161408" cy="40011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sz="2000" b="1" dirty="0"/>
              <a:t>Bilirubin</a:t>
            </a:r>
            <a:endParaRPr lang="en-US" b="1" dirty="0"/>
          </a:p>
        </p:txBody>
      </p:sp>
      <p:sp>
        <p:nvSpPr>
          <p:cNvPr id="25" name="Subtitle 2"/>
          <p:cNvSpPr txBox="1">
            <a:spLocks/>
          </p:cNvSpPr>
          <p:nvPr/>
        </p:nvSpPr>
        <p:spPr>
          <a:xfrm>
            <a:off x="762000" y="1905000"/>
            <a:ext cx="7315200" cy="914400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IQ" sz="1600" b="1" dirty="0" err="1">
                <a:solidFill>
                  <a:srgbClr val="FF0000"/>
                </a:solidFill>
              </a:rPr>
              <a:t>البيليروبين</a:t>
            </a:r>
            <a:endParaRPr lang="en-US" sz="1600" b="1" dirty="0">
              <a:solidFill>
                <a:srgbClr val="002060"/>
              </a:solidFill>
            </a:endParaRPr>
          </a:p>
          <a:p>
            <a:pPr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IQ" sz="1400" dirty="0">
                <a:solidFill>
                  <a:srgbClr val="002060"/>
                </a:solidFill>
              </a:rPr>
              <a:t>يشير وجود </a:t>
            </a:r>
            <a:r>
              <a:rPr lang="ar-IQ" sz="1400" dirty="0" err="1">
                <a:solidFill>
                  <a:srgbClr val="002060"/>
                </a:solidFill>
              </a:rPr>
              <a:t>البليروبين</a:t>
            </a:r>
            <a:r>
              <a:rPr lang="ar-IQ" sz="1400" dirty="0">
                <a:solidFill>
                  <a:srgbClr val="002060"/>
                </a:solidFill>
              </a:rPr>
              <a:t> في </a:t>
            </a:r>
            <a:r>
              <a:rPr lang="ar-IQ" sz="1400" dirty="0" err="1">
                <a:solidFill>
                  <a:srgbClr val="002060"/>
                </a:solidFill>
              </a:rPr>
              <a:t>الادرار</a:t>
            </a:r>
            <a:r>
              <a:rPr lang="ar-IQ" sz="1400" dirty="0">
                <a:solidFill>
                  <a:srgbClr val="002060"/>
                </a:solidFill>
              </a:rPr>
              <a:t> غالبا </a:t>
            </a:r>
            <a:r>
              <a:rPr lang="ar-IQ" sz="1400" dirty="0" err="1">
                <a:solidFill>
                  <a:srgbClr val="002060"/>
                </a:solidFill>
              </a:rPr>
              <a:t>الى</a:t>
            </a:r>
            <a:r>
              <a:rPr lang="ar-IQ" sz="1400" dirty="0">
                <a:solidFill>
                  <a:srgbClr val="002060"/>
                </a:solidFill>
              </a:rPr>
              <a:t> انسداد في القنوات الصفراوية </a:t>
            </a:r>
            <a:r>
              <a:rPr lang="ar-IQ" sz="1400" dirty="0" err="1">
                <a:solidFill>
                  <a:srgbClr val="002060"/>
                </a:solidFill>
              </a:rPr>
              <a:t>او</a:t>
            </a:r>
            <a:r>
              <a:rPr lang="ar-IQ" sz="1400" dirty="0">
                <a:solidFill>
                  <a:srgbClr val="002060"/>
                </a:solidFill>
              </a:rPr>
              <a:t> </a:t>
            </a:r>
            <a:r>
              <a:rPr lang="ar-IQ" sz="1400" dirty="0" err="1">
                <a:solidFill>
                  <a:srgbClr val="002060"/>
                </a:solidFill>
              </a:rPr>
              <a:t>الى</a:t>
            </a:r>
            <a:r>
              <a:rPr lang="ar-IQ" sz="1400" dirty="0">
                <a:solidFill>
                  <a:srgbClr val="002060"/>
                </a:solidFill>
              </a:rPr>
              <a:t> </a:t>
            </a:r>
            <a:r>
              <a:rPr lang="ar-IQ" sz="1400" dirty="0" err="1">
                <a:solidFill>
                  <a:srgbClr val="002060"/>
                </a:solidFill>
              </a:rPr>
              <a:t>امراض</a:t>
            </a:r>
            <a:r>
              <a:rPr lang="ar-IQ" sz="1400" dirty="0">
                <a:solidFill>
                  <a:srgbClr val="002060"/>
                </a:solidFill>
              </a:rPr>
              <a:t> كبدية مختلفة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514600" y="1390471"/>
            <a:ext cx="4284712" cy="792088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30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Micro-exam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00" b="1" cap="all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with Microscope</a:t>
            </a:r>
            <a:endParaRPr kumimoji="0" lang="en-US" sz="1700" b="1" i="0" u="none" strike="noStrike" kern="1200" cap="all" spc="30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6324600" y="2300406"/>
            <a:ext cx="1447800" cy="46166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Bacteria</a:t>
            </a:r>
          </a:p>
        </p:txBody>
      </p:sp>
      <p:sp>
        <p:nvSpPr>
          <p:cNvPr id="6" name="مربع نص 5"/>
          <p:cNvSpPr txBox="1"/>
          <p:nvPr/>
        </p:nvSpPr>
        <p:spPr>
          <a:xfrm>
            <a:off x="3810000" y="2304871"/>
            <a:ext cx="1447799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Cells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1447800" y="2381071"/>
            <a:ext cx="990600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Fungi</a:t>
            </a:r>
            <a:endParaRPr lang="en-US" sz="2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6" name="رابط كسهم مستقيم 15"/>
          <p:cNvCxnSpPr/>
          <p:nvPr/>
        </p:nvCxnSpPr>
        <p:spPr>
          <a:xfrm rot="5400000">
            <a:off x="4419600" y="2913677"/>
            <a:ext cx="3048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مربع نص 18"/>
          <p:cNvSpPr txBox="1"/>
          <p:nvPr/>
        </p:nvSpPr>
        <p:spPr>
          <a:xfrm>
            <a:off x="1219200" y="3210341"/>
            <a:ext cx="1905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>
                <a:solidFill>
                  <a:srgbClr val="FF0000"/>
                </a:solidFill>
              </a:rPr>
              <a:t>Yeast</a:t>
            </a:r>
          </a:p>
          <a:p>
            <a:pPr algn="l"/>
            <a:r>
              <a:rPr lang="en-US" b="1" dirty="0">
                <a:solidFill>
                  <a:srgbClr val="FF0000"/>
                </a:solidFill>
              </a:rPr>
              <a:t>Fungal element</a:t>
            </a:r>
          </a:p>
          <a:p>
            <a:pPr algn="l"/>
            <a:endParaRPr lang="en-US" b="1" dirty="0"/>
          </a:p>
        </p:txBody>
      </p:sp>
      <p:cxnSp>
        <p:nvCxnSpPr>
          <p:cNvPr id="25" name="رابط كسهم مستقيم 24"/>
          <p:cNvCxnSpPr/>
          <p:nvPr/>
        </p:nvCxnSpPr>
        <p:spPr>
          <a:xfrm rot="5400000">
            <a:off x="1751806" y="2989877"/>
            <a:ext cx="3048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رابط كسهم مستقيم 25"/>
          <p:cNvCxnSpPr/>
          <p:nvPr/>
        </p:nvCxnSpPr>
        <p:spPr>
          <a:xfrm rot="5400000">
            <a:off x="6857206" y="2913677"/>
            <a:ext cx="3048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مربع نص 26"/>
          <p:cNvSpPr txBox="1"/>
          <p:nvPr/>
        </p:nvSpPr>
        <p:spPr>
          <a:xfrm>
            <a:off x="6553200" y="3048000"/>
            <a:ext cx="11430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err="1">
                <a:solidFill>
                  <a:srgbClr val="FF0000"/>
                </a:solidFill>
              </a:rPr>
              <a:t>Cocci</a:t>
            </a:r>
            <a:endParaRPr lang="en-US" b="1" dirty="0">
              <a:solidFill>
                <a:srgbClr val="FF0000"/>
              </a:solidFill>
            </a:endParaRPr>
          </a:p>
          <a:p>
            <a:pPr algn="l"/>
            <a:r>
              <a:rPr lang="en-US" b="1" dirty="0">
                <a:solidFill>
                  <a:srgbClr val="FF0000"/>
                </a:solidFill>
              </a:rPr>
              <a:t>Bacilli</a:t>
            </a:r>
          </a:p>
          <a:p>
            <a:pPr algn="l"/>
            <a:endParaRPr lang="en-US" b="1" dirty="0"/>
          </a:p>
        </p:txBody>
      </p:sp>
      <p:sp>
        <p:nvSpPr>
          <p:cNvPr id="28" name="مربع نص 27"/>
          <p:cNvSpPr txBox="1"/>
          <p:nvPr/>
        </p:nvSpPr>
        <p:spPr>
          <a:xfrm>
            <a:off x="3733800" y="3048000"/>
            <a:ext cx="1905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>
                <a:solidFill>
                  <a:srgbClr val="FF0000"/>
                </a:solidFill>
              </a:rPr>
              <a:t>Epithelia</a:t>
            </a:r>
          </a:p>
          <a:p>
            <a:pPr algn="l"/>
            <a:r>
              <a:rPr lang="en-US" b="1" dirty="0">
                <a:solidFill>
                  <a:srgbClr val="FF0000"/>
                </a:solidFill>
              </a:rPr>
              <a:t>Pus</a:t>
            </a:r>
          </a:p>
          <a:p>
            <a:pPr algn="l"/>
            <a:r>
              <a:rPr lang="en-US" b="1" dirty="0">
                <a:solidFill>
                  <a:srgbClr val="FF0000"/>
                </a:solidFill>
              </a:rPr>
              <a:t>Red blood cell</a:t>
            </a:r>
          </a:p>
          <a:p>
            <a:pPr algn="l"/>
            <a:endParaRPr lang="en-US" b="1" dirty="0"/>
          </a:p>
        </p:txBody>
      </p:sp>
      <p:pic>
        <p:nvPicPr>
          <p:cNvPr id="30" name="صورة 29" descr="images (2).jf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3962400"/>
            <a:ext cx="1706586" cy="1447800"/>
          </a:xfrm>
          <a:prstGeom prst="rect">
            <a:avLst/>
          </a:prstGeom>
        </p:spPr>
      </p:pic>
      <p:pic>
        <p:nvPicPr>
          <p:cNvPr id="31" name="صورة 30" descr="images.jf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4038600"/>
            <a:ext cx="738096" cy="609599"/>
          </a:xfrm>
          <a:prstGeom prst="rect">
            <a:avLst/>
          </a:prstGeom>
        </p:spPr>
      </p:pic>
      <p:pic>
        <p:nvPicPr>
          <p:cNvPr id="32" name="صورة 31" descr="download (2).jf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800" y="4038600"/>
            <a:ext cx="685800" cy="609599"/>
          </a:xfrm>
          <a:prstGeom prst="rect">
            <a:avLst/>
          </a:prstGeom>
        </p:spPr>
      </p:pic>
      <p:sp>
        <p:nvSpPr>
          <p:cNvPr id="3" name="AutoShape 2" descr="‪Urinary Sediment | Basicmedical Key‬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3" name="صورة 32" descr="download (3)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8600" y="4667250"/>
            <a:ext cx="838200" cy="819150"/>
          </a:xfrm>
          <a:prstGeom prst="rect">
            <a:avLst/>
          </a:prstGeom>
        </p:spPr>
      </p:pic>
      <p:pic>
        <p:nvPicPr>
          <p:cNvPr id="34" name="صورة 33" descr="images (6).jf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0" y="3733800"/>
            <a:ext cx="1142999" cy="1485899"/>
          </a:xfrm>
          <a:prstGeom prst="rect">
            <a:avLst/>
          </a:prstGeom>
        </p:spPr>
      </p:pic>
      <p:pic>
        <p:nvPicPr>
          <p:cNvPr id="35" name="صورة 34" descr="images (7).jfi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34200" y="3733800"/>
            <a:ext cx="114300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7360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762000" y="2133600"/>
            <a:ext cx="7315200" cy="914400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SA" sz="1600" b="1" dirty="0">
                <a:solidFill>
                  <a:srgbClr val="FF0000"/>
                </a:solidFill>
              </a:rPr>
              <a:t>الخلايا الحرشفية</a:t>
            </a:r>
            <a:r>
              <a:rPr lang="ar-IQ" sz="1600" b="1" dirty="0">
                <a:solidFill>
                  <a:srgbClr val="FF0000"/>
                </a:solidFill>
              </a:rPr>
              <a:t> </a:t>
            </a:r>
            <a:r>
              <a:rPr lang="ar-IQ" sz="1600" b="1" dirty="0" err="1">
                <a:solidFill>
                  <a:srgbClr val="FF0000"/>
                </a:solidFill>
              </a:rPr>
              <a:t>الطلائية</a:t>
            </a:r>
            <a:endParaRPr lang="en-US" sz="1600" b="1" dirty="0">
              <a:solidFill>
                <a:srgbClr val="002060"/>
              </a:solidFill>
            </a:endParaRPr>
          </a:p>
          <a:p>
            <a:pPr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SA" sz="1400" dirty="0">
                <a:solidFill>
                  <a:srgbClr val="002060"/>
                </a:solidFill>
              </a:rPr>
              <a:t>هي خلايا مبطنة للمسالك البولية وتنسلخ بشكل كبيعي </a:t>
            </a:r>
            <a:r>
              <a:rPr lang="ar-SA" sz="1400" dirty="0" err="1">
                <a:solidFill>
                  <a:srgbClr val="002060"/>
                </a:solidFill>
              </a:rPr>
              <a:t>اثناء</a:t>
            </a:r>
            <a:r>
              <a:rPr lang="ar-SA" sz="1400" dirty="0">
                <a:solidFill>
                  <a:srgbClr val="002060"/>
                </a:solidFill>
              </a:rPr>
              <a:t> عملية </a:t>
            </a:r>
            <a:r>
              <a:rPr lang="ar-SA" sz="1400" dirty="0" err="1">
                <a:solidFill>
                  <a:srgbClr val="002060"/>
                </a:solidFill>
              </a:rPr>
              <a:t>الادرار</a:t>
            </a:r>
            <a:r>
              <a:rPr lang="ar-SA" sz="1400" dirty="0">
                <a:solidFill>
                  <a:srgbClr val="002060"/>
                </a:solidFill>
              </a:rPr>
              <a:t> وتكون </a:t>
            </a:r>
            <a:r>
              <a:rPr lang="ar-SA" sz="1400" dirty="0" err="1">
                <a:solidFill>
                  <a:srgbClr val="002060"/>
                </a:solidFill>
              </a:rPr>
              <a:t>باعداد</a:t>
            </a:r>
            <a:r>
              <a:rPr lang="ar-SA" sz="1400" dirty="0">
                <a:solidFill>
                  <a:srgbClr val="002060"/>
                </a:solidFill>
              </a:rPr>
              <a:t> </a:t>
            </a:r>
            <a:r>
              <a:rPr lang="ar-SA" sz="1400" dirty="0" err="1">
                <a:solidFill>
                  <a:srgbClr val="002060"/>
                </a:solidFill>
              </a:rPr>
              <a:t>اكثر</a:t>
            </a:r>
            <a:r>
              <a:rPr lang="ar-SA" sz="1400" dirty="0">
                <a:solidFill>
                  <a:srgbClr val="002060"/>
                </a:solidFill>
              </a:rPr>
              <a:t> عند النساء مقارنة بالرجال</a:t>
            </a:r>
            <a:endParaRPr lang="ar-IQ" sz="1400" dirty="0">
              <a:solidFill>
                <a:srgbClr val="002060"/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762000" y="2895600"/>
            <a:ext cx="7315200" cy="914400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SA" sz="1600" b="1" dirty="0">
                <a:solidFill>
                  <a:srgbClr val="FF0000"/>
                </a:solidFill>
              </a:rPr>
              <a:t>الخلايا البيضاء الالتهابية:</a:t>
            </a:r>
            <a:endParaRPr lang="en-US" sz="1600" b="1" dirty="0">
              <a:solidFill>
                <a:srgbClr val="002060"/>
              </a:solidFill>
            </a:endParaRPr>
          </a:p>
          <a:p>
            <a:pPr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SA" sz="1400" dirty="0">
                <a:solidFill>
                  <a:srgbClr val="002060"/>
                </a:solidFill>
              </a:rPr>
              <a:t>هي خلايا دفاعية يدل وجودها في </a:t>
            </a:r>
            <a:r>
              <a:rPr lang="ar-SA" sz="1400" dirty="0" err="1">
                <a:solidFill>
                  <a:srgbClr val="002060"/>
                </a:solidFill>
              </a:rPr>
              <a:t>الادرار</a:t>
            </a:r>
            <a:r>
              <a:rPr lang="ar-SA" sz="1400" dirty="0">
                <a:solidFill>
                  <a:srgbClr val="002060"/>
                </a:solidFill>
              </a:rPr>
              <a:t> على </a:t>
            </a:r>
            <a:r>
              <a:rPr lang="ar-SA" sz="1400" dirty="0" err="1">
                <a:solidFill>
                  <a:srgbClr val="002060"/>
                </a:solidFill>
              </a:rPr>
              <a:t>الاصابة</a:t>
            </a:r>
            <a:r>
              <a:rPr lang="ar-SA" sz="1400" dirty="0">
                <a:solidFill>
                  <a:srgbClr val="002060"/>
                </a:solidFill>
              </a:rPr>
              <a:t> بعدوى المسالك البولية ويشير عددها </a:t>
            </a:r>
            <a:r>
              <a:rPr lang="ar-SA" sz="1400" dirty="0" err="1">
                <a:solidFill>
                  <a:srgbClr val="002060"/>
                </a:solidFill>
              </a:rPr>
              <a:t>الى</a:t>
            </a:r>
            <a:r>
              <a:rPr lang="ar-SA" sz="1400" dirty="0">
                <a:solidFill>
                  <a:srgbClr val="002060"/>
                </a:solidFill>
              </a:rPr>
              <a:t> شدة تلك </a:t>
            </a:r>
            <a:r>
              <a:rPr lang="ar-SA" sz="1400" dirty="0" err="1">
                <a:solidFill>
                  <a:srgbClr val="002060"/>
                </a:solidFill>
              </a:rPr>
              <a:t>الاصابة</a:t>
            </a:r>
            <a:endParaRPr lang="ar-IQ" sz="1400" dirty="0">
              <a:solidFill>
                <a:srgbClr val="002060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762000" y="3657600"/>
            <a:ext cx="7315200" cy="1066800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SA" sz="1600" b="1" dirty="0">
                <a:solidFill>
                  <a:srgbClr val="FF0000"/>
                </a:solidFill>
              </a:rPr>
              <a:t>كريات الدم الحمراء:</a:t>
            </a:r>
            <a:endParaRPr lang="en-US" sz="1600" b="1" dirty="0">
              <a:solidFill>
                <a:srgbClr val="002060"/>
              </a:solidFill>
            </a:endParaRPr>
          </a:p>
          <a:p>
            <a:pPr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SA" sz="1400" dirty="0">
                <a:solidFill>
                  <a:srgbClr val="002060"/>
                </a:solidFill>
              </a:rPr>
              <a:t>يستدل على وجود كريات الدم الحمراء في عينة </a:t>
            </a:r>
            <a:r>
              <a:rPr lang="ar-SA" sz="1400" dirty="0" err="1">
                <a:solidFill>
                  <a:srgbClr val="002060"/>
                </a:solidFill>
              </a:rPr>
              <a:t>الادرار</a:t>
            </a:r>
            <a:r>
              <a:rPr lang="ar-SA" sz="1400" dirty="0">
                <a:solidFill>
                  <a:srgbClr val="002060"/>
                </a:solidFill>
              </a:rPr>
              <a:t> من خلال ملاحظتها سواء في </a:t>
            </a:r>
            <a:r>
              <a:rPr lang="ar-SA" sz="1400" dirty="0" err="1">
                <a:solidFill>
                  <a:srgbClr val="002060"/>
                </a:solidFill>
              </a:rPr>
              <a:t>اشرطه</a:t>
            </a:r>
            <a:r>
              <a:rPr lang="ar-SA" sz="1400" dirty="0">
                <a:solidFill>
                  <a:srgbClr val="002060"/>
                </a:solidFill>
              </a:rPr>
              <a:t> الفحص </a:t>
            </a:r>
            <a:r>
              <a:rPr lang="ar-SA" sz="1400" dirty="0" err="1">
                <a:solidFill>
                  <a:srgbClr val="002060"/>
                </a:solidFill>
              </a:rPr>
              <a:t>او</a:t>
            </a:r>
            <a:r>
              <a:rPr lang="ar-SA" sz="1400" dirty="0">
                <a:solidFill>
                  <a:srgbClr val="002060"/>
                </a:solidFill>
              </a:rPr>
              <a:t> تحت المجهر ويشير وجودها في بعض الحالات </a:t>
            </a:r>
            <a:r>
              <a:rPr lang="ar-SA" sz="1400" dirty="0" err="1">
                <a:solidFill>
                  <a:srgbClr val="002060"/>
                </a:solidFill>
              </a:rPr>
              <a:t>الى</a:t>
            </a:r>
            <a:r>
              <a:rPr lang="ar-SA" sz="1400" dirty="0">
                <a:solidFill>
                  <a:srgbClr val="002060"/>
                </a:solidFill>
              </a:rPr>
              <a:t> </a:t>
            </a:r>
            <a:r>
              <a:rPr lang="ar-SA" sz="1400" dirty="0" err="1">
                <a:solidFill>
                  <a:srgbClr val="002060"/>
                </a:solidFill>
              </a:rPr>
              <a:t>امراض</a:t>
            </a:r>
            <a:r>
              <a:rPr lang="ar-SA" sz="1400" dirty="0">
                <a:solidFill>
                  <a:srgbClr val="002060"/>
                </a:solidFill>
              </a:rPr>
              <a:t> معينة في الكلى </a:t>
            </a:r>
            <a:r>
              <a:rPr lang="ar-SA" sz="1400" dirty="0" err="1">
                <a:solidFill>
                  <a:srgbClr val="002060"/>
                </a:solidFill>
              </a:rPr>
              <a:t>او</a:t>
            </a:r>
            <a:r>
              <a:rPr lang="ar-SA" sz="1400" dirty="0">
                <a:solidFill>
                  <a:srgbClr val="002060"/>
                </a:solidFill>
              </a:rPr>
              <a:t> المثانة </a:t>
            </a:r>
            <a:r>
              <a:rPr lang="ar-SA" sz="1400" dirty="0" err="1">
                <a:solidFill>
                  <a:srgbClr val="002060"/>
                </a:solidFill>
              </a:rPr>
              <a:t>او</a:t>
            </a:r>
            <a:r>
              <a:rPr lang="ar-SA" sz="1400" dirty="0">
                <a:solidFill>
                  <a:srgbClr val="002060"/>
                </a:solidFill>
              </a:rPr>
              <a:t> الحالب</a:t>
            </a:r>
            <a:endParaRPr lang="ar-IQ" sz="1400" dirty="0">
              <a:solidFill>
                <a:srgbClr val="002060"/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3886200" y="1371600"/>
            <a:ext cx="1447799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Cells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5105400" y="2057400"/>
            <a:ext cx="1447800" cy="46166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Bacteria</a:t>
            </a:r>
          </a:p>
        </p:txBody>
      </p:sp>
      <p:sp>
        <p:nvSpPr>
          <p:cNvPr id="3" name="مربع نص 2"/>
          <p:cNvSpPr txBox="1"/>
          <p:nvPr/>
        </p:nvSpPr>
        <p:spPr>
          <a:xfrm>
            <a:off x="3733800" y="1447800"/>
            <a:ext cx="1981200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Microbes</a:t>
            </a:r>
            <a:endParaRPr lang="en-US" sz="2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2819400" y="2057400"/>
            <a:ext cx="99060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Fungi</a:t>
            </a:r>
            <a:endParaRPr lang="en-US" sz="2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762000" y="2590800"/>
            <a:ext cx="7315200" cy="1524000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IQ" sz="1400" b="1" dirty="0" err="1">
                <a:solidFill>
                  <a:srgbClr val="002060"/>
                </a:solidFill>
              </a:rPr>
              <a:t>ان</a:t>
            </a:r>
            <a:r>
              <a:rPr lang="ar-IQ" sz="1400" b="1" dirty="0">
                <a:solidFill>
                  <a:srgbClr val="002060"/>
                </a:solidFill>
              </a:rPr>
              <a:t> </a:t>
            </a:r>
            <a:r>
              <a:rPr lang="ar-IQ" sz="1400" b="1" dirty="0" err="1">
                <a:solidFill>
                  <a:srgbClr val="002060"/>
                </a:solidFill>
              </a:rPr>
              <a:t>الادرار</a:t>
            </a:r>
            <a:r>
              <a:rPr lang="ar-IQ" sz="1400" b="1" dirty="0">
                <a:solidFill>
                  <a:srgbClr val="002060"/>
                </a:solidFill>
              </a:rPr>
              <a:t> بطبيعته يعتبر سائل جسمي معقم لا يحتوي في الحالة الطبيعية على ميكروبات, ووجود بعض </a:t>
            </a:r>
            <a:r>
              <a:rPr lang="ar-IQ" sz="1400" b="1" dirty="0" err="1">
                <a:solidFill>
                  <a:srgbClr val="002060"/>
                </a:solidFill>
              </a:rPr>
              <a:t>انواع</a:t>
            </a:r>
            <a:r>
              <a:rPr lang="ar-IQ" sz="1400" b="1" dirty="0">
                <a:solidFill>
                  <a:srgbClr val="002060"/>
                </a:solidFill>
              </a:rPr>
              <a:t> البكتريا وخصوصا </a:t>
            </a:r>
            <a:r>
              <a:rPr lang="ar-IQ" sz="1400" b="1" dirty="0" err="1">
                <a:solidFill>
                  <a:srgbClr val="002060"/>
                </a:solidFill>
              </a:rPr>
              <a:t>باعداد</a:t>
            </a:r>
            <a:r>
              <a:rPr lang="ar-IQ" sz="1400" b="1" dirty="0">
                <a:solidFill>
                  <a:srgbClr val="002060"/>
                </a:solidFill>
              </a:rPr>
              <a:t> قليلة يمكن </a:t>
            </a:r>
            <a:r>
              <a:rPr lang="ar-IQ" sz="1400" b="1" dirty="0" err="1">
                <a:solidFill>
                  <a:srgbClr val="002060"/>
                </a:solidFill>
              </a:rPr>
              <a:t>ان</a:t>
            </a:r>
            <a:r>
              <a:rPr lang="ar-IQ" sz="1400" b="1" dirty="0">
                <a:solidFill>
                  <a:srgbClr val="002060"/>
                </a:solidFill>
              </a:rPr>
              <a:t> يعتبر تلوثا في </a:t>
            </a:r>
            <a:r>
              <a:rPr lang="ar-IQ" sz="1400" b="1" dirty="0" err="1">
                <a:solidFill>
                  <a:srgbClr val="002060"/>
                </a:solidFill>
              </a:rPr>
              <a:t>العينه</a:t>
            </a:r>
            <a:r>
              <a:rPr lang="ar-IQ" sz="1400" b="1" dirty="0">
                <a:solidFill>
                  <a:srgbClr val="002060"/>
                </a:solidFill>
              </a:rPr>
              <a:t> خصوصا عند </a:t>
            </a:r>
            <a:r>
              <a:rPr lang="ar-IQ" sz="1400" b="1" dirty="0" err="1">
                <a:solidFill>
                  <a:srgbClr val="002060"/>
                </a:solidFill>
              </a:rPr>
              <a:t>تاخر</a:t>
            </a:r>
            <a:r>
              <a:rPr lang="ar-IQ" sz="1400" b="1" dirty="0">
                <a:solidFill>
                  <a:srgbClr val="002060"/>
                </a:solidFill>
              </a:rPr>
              <a:t> الفحص, ولكن وجود البكتريا </a:t>
            </a:r>
            <a:r>
              <a:rPr lang="ar-IQ" sz="1400" b="1" dirty="0" err="1">
                <a:solidFill>
                  <a:srgbClr val="002060"/>
                </a:solidFill>
              </a:rPr>
              <a:t>او</a:t>
            </a:r>
            <a:r>
              <a:rPr lang="ar-IQ" sz="1400" b="1" dirty="0">
                <a:solidFill>
                  <a:srgbClr val="002060"/>
                </a:solidFill>
              </a:rPr>
              <a:t> الفطريات </a:t>
            </a:r>
            <a:r>
              <a:rPr lang="ar-IQ" sz="1400" b="1" dirty="0" err="1">
                <a:solidFill>
                  <a:srgbClr val="002060"/>
                </a:solidFill>
              </a:rPr>
              <a:t>او</a:t>
            </a:r>
            <a:r>
              <a:rPr lang="ar-IQ" sz="1400" b="1" dirty="0">
                <a:solidFill>
                  <a:srgbClr val="002060"/>
                </a:solidFill>
              </a:rPr>
              <a:t> الطفيليات </a:t>
            </a:r>
            <a:r>
              <a:rPr lang="ar-IQ" sz="1400" b="1" dirty="0" err="1">
                <a:solidFill>
                  <a:srgbClr val="002060"/>
                </a:solidFill>
              </a:rPr>
              <a:t>او</a:t>
            </a:r>
            <a:r>
              <a:rPr lang="ar-IQ" sz="1400" b="1" dirty="0">
                <a:solidFill>
                  <a:srgbClr val="002060"/>
                </a:solidFill>
              </a:rPr>
              <a:t> </a:t>
            </a:r>
            <a:r>
              <a:rPr lang="ar-IQ" sz="1400" b="1" dirty="0" err="1">
                <a:solidFill>
                  <a:srgbClr val="002060"/>
                </a:solidFill>
              </a:rPr>
              <a:t>بيوضها</a:t>
            </a:r>
            <a:r>
              <a:rPr lang="ar-IQ" sz="1400" b="1" dirty="0">
                <a:solidFill>
                  <a:srgbClr val="002060"/>
                </a:solidFill>
              </a:rPr>
              <a:t> يعتبر مؤشرا </a:t>
            </a:r>
            <a:r>
              <a:rPr lang="ar-IQ" sz="1400" b="1" dirty="0" err="1">
                <a:solidFill>
                  <a:srgbClr val="002060"/>
                </a:solidFill>
              </a:rPr>
              <a:t>للاصابة</a:t>
            </a:r>
            <a:r>
              <a:rPr lang="ar-IQ" sz="1400" b="1" dirty="0">
                <a:solidFill>
                  <a:srgbClr val="002060"/>
                </a:solidFill>
              </a:rPr>
              <a:t> بالعدوى البكتيرية </a:t>
            </a:r>
            <a:r>
              <a:rPr lang="ar-IQ" sz="1400" b="1" dirty="0" err="1">
                <a:solidFill>
                  <a:srgbClr val="002060"/>
                </a:solidFill>
              </a:rPr>
              <a:t>او</a:t>
            </a:r>
            <a:r>
              <a:rPr lang="ar-IQ" sz="1400" b="1" dirty="0">
                <a:solidFill>
                  <a:srgbClr val="002060"/>
                </a:solidFill>
              </a:rPr>
              <a:t> الفطرية </a:t>
            </a:r>
            <a:r>
              <a:rPr lang="ar-IQ" sz="1400" b="1" dirty="0" err="1">
                <a:solidFill>
                  <a:srgbClr val="002060"/>
                </a:solidFill>
              </a:rPr>
              <a:t>او</a:t>
            </a:r>
            <a:r>
              <a:rPr lang="ar-IQ" sz="1400" b="1" dirty="0">
                <a:solidFill>
                  <a:srgbClr val="002060"/>
                </a:solidFill>
              </a:rPr>
              <a:t> الطفيلية لاسيما </a:t>
            </a:r>
            <a:r>
              <a:rPr lang="ar-IQ" sz="1400" b="1" dirty="0" err="1">
                <a:solidFill>
                  <a:srgbClr val="002060"/>
                </a:solidFill>
              </a:rPr>
              <a:t>اذا</a:t>
            </a:r>
            <a:r>
              <a:rPr lang="ar-IQ" sz="1400" b="1" dirty="0">
                <a:solidFill>
                  <a:srgbClr val="002060"/>
                </a:solidFill>
              </a:rPr>
              <a:t> كان متصاحبا مع وجود خلايا دم بيضاء</a:t>
            </a:r>
            <a:endParaRPr lang="en-US" sz="1600" b="1" dirty="0">
              <a:solidFill>
                <a:srgbClr val="002060"/>
              </a:solidFill>
            </a:endParaRPr>
          </a:p>
        </p:txBody>
      </p:sp>
      <p:pic>
        <p:nvPicPr>
          <p:cNvPr id="6" name="صورة 5" descr="images (1).jf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0" y="3810000"/>
            <a:ext cx="2619375" cy="1743075"/>
          </a:xfrm>
          <a:prstGeom prst="rect">
            <a:avLst/>
          </a:prstGeom>
        </p:spPr>
      </p:pic>
      <p:pic>
        <p:nvPicPr>
          <p:cNvPr id="7" name="صورة 6" descr="images (3).jf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3810000"/>
            <a:ext cx="2619375" cy="174307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295400" y="1143000"/>
            <a:ext cx="6553200" cy="792088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30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Cancer markers in urine</a:t>
            </a:r>
          </a:p>
        </p:txBody>
      </p:sp>
      <p:sp>
        <p:nvSpPr>
          <p:cNvPr id="20" name="Subtitle 2"/>
          <p:cNvSpPr txBox="1">
            <a:spLocks/>
          </p:cNvSpPr>
          <p:nvPr/>
        </p:nvSpPr>
        <p:spPr>
          <a:xfrm>
            <a:off x="762000" y="1495933"/>
            <a:ext cx="7315200" cy="2209800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SA" sz="1600" b="1" dirty="0">
                <a:solidFill>
                  <a:srgbClr val="FF0000"/>
                </a:solidFill>
              </a:rPr>
              <a:t>الخلايا الحرشفية</a:t>
            </a:r>
            <a:r>
              <a:rPr lang="ar-IQ" sz="1600" b="1" dirty="0">
                <a:solidFill>
                  <a:srgbClr val="FF0000"/>
                </a:solidFill>
              </a:rPr>
              <a:t> </a:t>
            </a:r>
            <a:r>
              <a:rPr lang="ar-IQ" sz="1600" b="1" dirty="0" err="1">
                <a:solidFill>
                  <a:srgbClr val="FF0000"/>
                </a:solidFill>
              </a:rPr>
              <a:t>الطلائية</a:t>
            </a:r>
            <a:r>
              <a:rPr lang="ar-SA" sz="1600" b="1" dirty="0">
                <a:solidFill>
                  <a:srgbClr val="FF0000"/>
                </a:solidFill>
              </a:rPr>
              <a:t> </a:t>
            </a:r>
            <a:r>
              <a:rPr lang="ar-IQ" sz="1600" b="1" dirty="0">
                <a:solidFill>
                  <a:srgbClr val="FF0000"/>
                </a:solidFill>
              </a:rPr>
              <a:t>في </a:t>
            </a:r>
            <a:r>
              <a:rPr lang="ar-IQ" sz="1600" b="1" dirty="0" err="1">
                <a:solidFill>
                  <a:srgbClr val="FF0000"/>
                </a:solidFill>
              </a:rPr>
              <a:t>الادرار</a:t>
            </a:r>
            <a:r>
              <a:rPr lang="ar-IQ" sz="1600" b="1" dirty="0">
                <a:solidFill>
                  <a:srgbClr val="FF0000"/>
                </a:solidFill>
              </a:rPr>
              <a:t> </a:t>
            </a:r>
            <a:r>
              <a:rPr lang="ar-SA" sz="1600" b="1" dirty="0">
                <a:solidFill>
                  <a:srgbClr val="FF0000"/>
                </a:solidFill>
              </a:rPr>
              <a:t>كمؤشر للسرطان</a:t>
            </a:r>
            <a:r>
              <a:rPr lang="ar-IQ" sz="1600" b="1" dirty="0">
                <a:solidFill>
                  <a:srgbClr val="FF0000"/>
                </a:solidFill>
              </a:rPr>
              <a:t>:</a:t>
            </a:r>
            <a:endParaRPr lang="en-US" sz="1600" b="1" dirty="0">
              <a:solidFill>
                <a:srgbClr val="002060"/>
              </a:solidFill>
            </a:endParaRPr>
          </a:p>
          <a:p>
            <a:pPr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IQ" sz="1400" dirty="0">
                <a:solidFill>
                  <a:srgbClr val="002060"/>
                </a:solidFill>
              </a:rPr>
              <a:t>وجود عدد قليل منها في </a:t>
            </a:r>
            <a:r>
              <a:rPr lang="ar-IQ" sz="1400" dirty="0" err="1">
                <a:solidFill>
                  <a:srgbClr val="002060"/>
                </a:solidFill>
              </a:rPr>
              <a:t>الادرار</a:t>
            </a:r>
            <a:r>
              <a:rPr lang="ar-IQ" sz="1400" dirty="0">
                <a:solidFill>
                  <a:srgbClr val="002060"/>
                </a:solidFill>
              </a:rPr>
              <a:t> يعتبر طبيعيا بسبب انسلاخها </a:t>
            </a:r>
            <a:r>
              <a:rPr lang="ar-IQ" sz="1400" dirty="0" err="1">
                <a:solidFill>
                  <a:srgbClr val="002060"/>
                </a:solidFill>
              </a:rPr>
              <a:t>اثناء</a:t>
            </a:r>
            <a:r>
              <a:rPr lang="ar-IQ" sz="1400" dirty="0">
                <a:solidFill>
                  <a:srgbClr val="002060"/>
                </a:solidFill>
              </a:rPr>
              <a:t> </a:t>
            </a:r>
            <a:r>
              <a:rPr lang="ar-IQ" sz="1400" dirty="0" err="1">
                <a:solidFill>
                  <a:srgbClr val="002060"/>
                </a:solidFill>
              </a:rPr>
              <a:t>الادرار</a:t>
            </a:r>
            <a:r>
              <a:rPr lang="ar-IQ" sz="1400" dirty="0">
                <a:solidFill>
                  <a:srgbClr val="002060"/>
                </a:solidFill>
              </a:rPr>
              <a:t> من الجلد </a:t>
            </a:r>
            <a:r>
              <a:rPr lang="ar-IQ" sz="1400" dirty="0" err="1">
                <a:solidFill>
                  <a:srgbClr val="002060"/>
                </a:solidFill>
              </a:rPr>
              <a:t>او</a:t>
            </a:r>
            <a:r>
              <a:rPr lang="ar-IQ" sz="1400" dirty="0">
                <a:solidFill>
                  <a:srgbClr val="002060"/>
                </a:solidFill>
              </a:rPr>
              <a:t> </a:t>
            </a:r>
            <a:r>
              <a:rPr lang="ar-IQ" sz="1400" dirty="0" err="1">
                <a:solidFill>
                  <a:srgbClr val="002060"/>
                </a:solidFill>
              </a:rPr>
              <a:t>الاغشية</a:t>
            </a:r>
            <a:r>
              <a:rPr lang="ar-IQ" sz="1400" dirty="0">
                <a:solidFill>
                  <a:srgbClr val="002060"/>
                </a:solidFill>
              </a:rPr>
              <a:t> </a:t>
            </a:r>
            <a:r>
              <a:rPr lang="ar-IQ" sz="1400" dirty="0" err="1">
                <a:solidFill>
                  <a:srgbClr val="002060"/>
                </a:solidFill>
              </a:rPr>
              <a:t>المبننة</a:t>
            </a:r>
            <a:r>
              <a:rPr lang="ar-IQ" sz="1400" dirty="0">
                <a:solidFill>
                  <a:srgbClr val="002060"/>
                </a:solidFill>
              </a:rPr>
              <a:t> للمسالك البولية.</a:t>
            </a:r>
          </a:p>
          <a:p>
            <a:pPr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IQ" sz="1400" dirty="0">
                <a:solidFill>
                  <a:srgbClr val="002060"/>
                </a:solidFill>
              </a:rPr>
              <a:t>لكن وجودها </a:t>
            </a:r>
            <a:r>
              <a:rPr lang="ar-IQ" sz="1400" b="1" u="sng" dirty="0" err="1">
                <a:solidFill>
                  <a:srgbClr val="002060"/>
                </a:solidFill>
              </a:rPr>
              <a:t>باعداد</a:t>
            </a:r>
            <a:r>
              <a:rPr lang="ar-IQ" sz="1400" b="1" u="sng" dirty="0">
                <a:solidFill>
                  <a:srgbClr val="002060"/>
                </a:solidFill>
              </a:rPr>
              <a:t> كبيرة تتجاوز </a:t>
            </a:r>
            <a:r>
              <a:rPr lang="ar-IQ" sz="1400" b="1" u="sng" dirty="0" err="1">
                <a:solidFill>
                  <a:srgbClr val="002060"/>
                </a:solidFill>
              </a:rPr>
              <a:t>ال</a:t>
            </a:r>
            <a:r>
              <a:rPr lang="ar-IQ" sz="1400" b="1" u="sng" dirty="0">
                <a:solidFill>
                  <a:srgbClr val="002060"/>
                </a:solidFill>
              </a:rPr>
              <a:t> 50 خلية </a:t>
            </a:r>
            <a:r>
              <a:rPr lang="ar-IQ" sz="1400" b="1" u="sng" dirty="0" err="1">
                <a:solidFill>
                  <a:srgbClr val="002060"/>
                </a:solidFill>
              </a:rPr>
              <a:t>بالمل</a:t>
            </a:r>
            <a:r>
              <a:rPr lang="ar-IQ" sz="1400" b="1" u="sng" dirty="0">
                <a:solidFill>
                  <a:srgbClr val="002060"/>
                </a:solidFill>
              </a:rPr>
              <a:t> الواحد </a:t>
            </a:r>
            <a:r>
              <a:rPr lang="en-US" sz="1400" dirty="0">
                <a:solidFill>
                  <a:srgbClr val="002060"/>
                </a:solidFill>
              </a:rPr>
              <a:t> </a:t>
            </a:r>
            <a:r>
              <a:rPr lang="ar-SA" sz="1400" dirty="0" err="1">
                <a:solidFill>
                  <a:srgbClr val="002060"/>
                </a:solidFill>
              </a:rPr>
              <a:t>او</a:t>
            </a:r>
            <a:r>
              <a:rPr lang="ar-SA" sz="1400" dirty="0">
                <a:solidFill>
                  <a:srgbClr val="002060"/>
                </a:solidFill>
              </a:rPr>
              <a:t> </a:t>
            </a:r>
            <a:r>
              <a:rPr lang="ar-SA" sz="1400" dirty="0" err="1">
                <a:solidFill>
                  <a:srgbClr val="002060"/>
                </a:solidFill>
              </a:rPr>
              <a:t>اذا</a:t>
            </a:r>
            <a:r>
              <a:rPr lang="ar-SA" sz="1400" dirty="0">
                <a:solidFill>
                  <a:srgbClr val="002060"/>
                </a:solidFill>
              </a:rPr>
              <a:t> كانت الخلايا </a:t>
            </a:r>
            <a:r>
              <a:rPr lang="ar-SA" sz="1400" b="1" u="sng" dirty="0">
                <a:solidFill>
                  <a:srgbClr val="002060"/>
                </a:solidFill>
              </a:rPr>
              <a:t>ذات سمات غير طبيعية </a:t>
            </a:r>
            <a:r>
              <a:rPr lang="ar-SA" sz="1400" dirty="0">
                <a:solidFill>
                  <a:srgbClr val="002060"/>
                </a:solidFill>
              </a:rPr>
              <a:t>تحت المجهر (شكل نواة غير طبيعي, تعد في </a:t>
            </a:r>
            <a:r>
              <a:rPr lang="ar-SA" sz="1400" dirty="0" err="1">
                <a:solidFill>
                  <a:srgbClr val="002060"/>
                </a:solidFill>
              </a:rPr>
              <a:t>الاشكال</a:t>
            </a:r>
            <a:r>
              <a:rPr lang="ar-SA" sz="1400" dirty="0">
                <a:solidFill>
                  <a:srgbClr val="002060"/>
                </a:solidFill>
              </a:rPr>
              <a:t>) </a:t>
            </a:r>
            <a:r>
              <a:rPr lang="ar-IQ" sz="1400" dirty="0">
                <a:solidFill>
                  <a:srgbClr val="002060"/>
                </a:solidFill>
              </a:rPr>
              <a:t> </a:t>
            </a:r>
            <a:r>
              <a:rPr lang="ar-SA" sz="1400" dirty="0">
                <a:solidFill>
                  <a:srgbClr val="002060"/>
                </a:solidFill>
              </a:rPr>
              <a:t>فيمكن </a:t>
            </a:r>
            <a:r>
              <a:rPr lang="ar-SA" sz="1400" dirty="0" err="1">
                <a:solidFill>
                  <a:srgbClr val="002060"/>
                </a:solidFill>
              </a:rPr>
              <a:t>ان</a:t>
            </a:r>
            <a:r>
              <a:rPr lang="ar-SA" sz="1400" dirty="0">
                <a:solidFill>
                  <a:srgbClr val="002060"/>
                </a:solidFill>
              </a:rPr>
              <a:t> </a:t>
            </a:r>
            <a:r>
              <a:rPr lang="ar-IQ" sz="1400" dirty="0">
                <a:solidFill>
                  <a:srgbClr val="002060"/>
                </a:solidFill>
              </a:rPr>
              <a:t>تكون مؤشر </a:t>
            </a:r>
            <a:r>
              <a:rPr lang="ar-IQ" sz="1400" dirty="0" err="1">
                <a:solidFill>
                  <a:srgbClr val="002060"/>
                </a:solidFill>
              </a:rPr>
              <a:t>للاصابة</a:t>
            </a:r>
            <a:r>
              <a:rPr lang="ar-IQ" sz="1400" dirty="0">
                <a:solidFill>
                  <a:srgbClr val="002060"/>
                </a:solidFill>
              </a:rPr>
              <a:t> بسرطان في المسالك البولية مثل سرطان المثانة </a:t>
            </a:r>
            <a:r>
              <a:rPr lang="ar-IQ" sz="1400" dirty="0" err="1">
                <a:solidFill>
                  <a:srgbClr val="002060"/>
                </a:solidFill>
              </a:rPr>
              <a:t>او</a:t>
            </a:r>
            <a:r>
              <a:rPr lang="ar-IQ" sz="1400" dirty="0">
                <a:solidFill>
                  <a:srgbClr val="002060"/>
                </a:solidFill>
              </a:rPr>
              <a:t> سرطان </a:t>
            </a:r>
            <a:r>
              <a:rPr lang="ar-IQ" sz="1400" dirty="0" err="1">
                <a:solidFill>
                  <a:srgbClr val="002060"/>
                </a:solidFill>
              </a:rPr>
              <a:t>الاحليل</a:t>
            </a:r>
            <a:r>
              <a:rPr lang="ar-IQ" sz="1400" dirty="0">
                <a:solidFill>
                  <a:srgbClr val="002060"/>
                </a:solidFill>
              </a:rPr>
              <a:t> وينصح الطبيب في هذه الحالة </a:t>
            </a:r>
            <a:r>
              <a:rPr lang="ar-IQ" sz="1400" dirty="0" err="1">
                <a:solidFill>
                  <a:srgbClr val="002060"/>
                </a:solidFill>
              </a:rPr>
              <a:t>باجراء</a:t>
            </a:r>
            <a:r>
              <a:rPr lang="ar-IQ" sz="1400" dirty="0">
                <a:solidFill>
                  <a:srgbClr val="002060"/>
                </a:solidFill>
              </a:rPr>
              <a:t> الفحص الخلوي </a:t>
            </a:r>
            <a:r>
              <a:rPr lang="ar-IQ" sz="1400" dirty="0" err="1">
                <a:solidFill>
                  <a:srgbClr val="002060"/>
                </a:solidFill>
              </a:rPr>
              <a:t>للادرار</a:t>
            </a:r>
            <a:r>
              <a:rPr lang="ar-IQ" sz="1400" dirty="0">
                <a:solidFill>
                  <a:srgbClr val="002060"/>
                </a:solidFill>
              </a:rPr>
              <a:t> </a:t>
            </a:r>
            <a:r>
              <a:rPr lang="en-US" sz="1400" dirty="0">
                <a:solidFill>
                  <a:srgbClr val="002060"/>
                </a:solidFill>
              </a:rPr>
              <a:t>urine cytology</a:t>
            </a:r>
            <a:r>
              <a:rPr lang="ar-SA" sz="1400" dirty="0">
                <a:solidFill>
                  <a:srgbClr val="002060"/>
                </a:solidFill>
              </a:rPr>
              <a:t> للتشخيص الدقيق</a:t>
            </a:r>
            <a:endParaRPr lang="ar-IQ" sz="1400" dirty="0">
              <a:solidFill>
                <a:srgbClr val="002060"/>
              </a:solidFill>
            </a:endParaRPr>
          </a:p>
        </p:txBody>
      </p:sp>
      <p:pic>
        <p:nvPicPr>
          <p:cNvPr id="21" name="صورة 20" descr="urine-cytology-comparis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3400933"/>
            <a:ext cx="4495800" cy="2390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7360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762000" y="1600200"/>
            <a:ext cx="7315200" cy="2209800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IQ" sz="1600" b="1" dirty="0">
                <a:solidFill>
                  <a:srgbClr val="FF0000"/>
                </a:solidFill>
              </a:rPr>
              <a:t>كريات الدم الحمراء في </a:t>
            </a:r>
            <a:r>
              <a:rPr lang="ar-IQ" sz="1600" b="1" dirty="0" err="1">
                <a:solidFill>
                  <a:srgbClr val="FF0000"/>
                </a:solidFill>
              </a:rPr>
              <a:t>الادرار</a:t>
            </a:r>
            <a:r>
              <a:rPr lang="ar-IQ" sz="1600" b="1" dirty="0">
                <a:solidFill>
                  <a:srgbClr val="FF0000"/>
                </a:solidFill>
              </a:rPr>
              <a:t> </a:t>
            </a:r>
            <a:r>
              <a:rPr lang="ar-SA" sz="1600" b="1" dirty="0">
                <a:solidFill>
                  <a:srgbClr val="FF0000"/>
                </a:solidFill>
              </a:rPr>
              <a:t>كمؤشر للسرطان</a:t>
            </a:r>
            <a:r>
              <a:rPr lang="ar-IQ" sz="1600" b="1" dirty="0">
                <a:solidFill>
                  <a:srgbClr val="FF0000"/>
                </a:solidFill>
              </a:rPr>
              <a:t>:</a:t>
            </a:r>
          </a:p>
          <a:p>
            <a:pPr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IQ" sz="1400" dirty="0" err="1">
                <a:solidFill>
                  <a:srgbClr val="002060"/>
                </a:solidFill>
              </a:rPr>
              <a:t>ان</a:t>
            </a:r>
            <a:r>
              <a:rPr lang="ar-IQ" sz="1400" dirty="0">
                <a:solidFill>
                  <a:srgbClr val="002060"/>
                </a:solidFill>
              </a:rPr>
              <a:t> ارتفاع عدد كريات الدم الحمراء في </a:t>
            </a:r>
            <a:r>
              <a:rPr lang="ar-IQ" sz="1400" dirty="0" err="1">
                <a:solidFill>
                  <a:srgbClr val="002060"/>
                </a:solidFill>
              </a:rPr>
              <a:t>الادرار</a:t>
            </a:r>
            <a:r>
              <a:rPr lang="ar-IQ" sz="1400" dirty="0">
                <a:solidFill>
                  <a:srgbClr val="002060"/>
                </a:solidFill>
              </a:rPr>
              <a:t> </a:t>
            </a:r>
            <a:r>
              <a:rPr lang="ar-IQ" sz="1400" dirty="0" err="1">
                <a:solidFill>
                  <a:srgbClr val="002060"/>
                </a:solidFill>
              </a:rPr>
              <a:t>او</a:t>
            </a:r>
            <a:r>
              <a:rPr lang="ar-IQ" sz="1400" dirty="0">
                <a:solidFill>
                  <a:srgbClr val="002060"/>
                </a:solidFill>
              </a:rPr>
              <a:t> </a:t>
            </a:r>
            <a:r>
              <a:rPr lang="ar-IQ" sz="1400" dirty="0" err="1">
                <a:solidFill>
                  <a:srgbClr val="002060"/>
                </a:solidFill>
              </a:rPr>
              <a:t>مايعرف</a:t>
            </a:r>
            <a:r>
              <a:rPr lang="ar-IQ" sz="1400" dirty="0">
                <a:solidFill>
                  <a:srgbClr val="002060"/>
                </a:solidFill>
              </a:rPr>
              <a:t> </a:t>
            </a:r>
            <a:r>
              <a:rPr lang="ar-IQ" sz="1400" dirty="0" err="1">
                <a:solidFill>
                  <a:srgbClr val="002060"/>
                </a:solidFill>
              </a:rPr>
              <a:t>بالبيلة</a:t>
            </a:r>
            <a:r>
              <a:rPr lang="ar-IQ" sz="1400" dirty="0">
                <a:solidFill>
                  <a:srgbClr val="002060"/>
                </a:solidFill>
              </a:rPr>
              <a:t> الدموية </a:t>
            </a:r>
            <a:r>
              <a:rPr lang="en-US" sz="1400" dirty="0" err="1">
                <a:solidFill>
                  <a:srgbClr val="002060"/>
                </a:solidFill>
              </a:rPr>
              <a:t>Hematuria</a:t>
            </a:r>
            <a:r>
              <a:rPr lang="ar-SA" sz="1400" dirty="0">
                <a:solidFill>
                  <a:srgbClr val="002060"/>
                </a:solidFill>
              </a:rPr>
              <a:t> يشير غالبا </a:t>
            </a:r>
            <a:r>
              <a:rPr lang="ar-SA" sz="1400" dirty="0" err="1">
                <a:solidFill>
                  <a:srgbClr val="002060"/>
                </a:solidFill>
              </a:rPr>
              <a:t>الى</a:t>
            </a:r>
            <a:r>
              <a:rPr lang="ar-SA" sz="1400" dirty="0">
                <a:solidFill>
                  <a:srgbClr val="002060"/>
                </a:solidFill>
              </a:rPr>
              <a:t> وجود حصى في الكلى </a:t>
            </a:r>
            <a:r>
              <a:rPr lang="ar-SA" sz="1400" dirty="0" err="1">
                <a:solidFill>
                  <a:srgbClr val="002060"/>
                </a:solidFill>
              </a:rPr>
              <a:t>او</a:t>
            </a:r>
            <a:r>
              <a:rPr lang="ar-SA" sz="1400" dirty="0">
                <a:solidFill>
                  <a:srgbClr val="002060"/>
                </a:solidFill>
              </a:rPr>
              <a:t> في المثانة </a:t>
            </a:r>
            <a:r>
              <a:rPr lang="ar-SA" sz="1400" dirty="0" err="1">
                <a:solidFill>
                  <a:srgbClr val="002060"/>
                </a:solidFill>
              </a:rPr>
              <a:t>او</a:t>
            </a:r>
            <a:r>
              <a:rPr lang="ar-SA" sz="1400" dirty="0">
                <a:solidFill>
                  <a:srgbClr val="002060"/>
                </a:solidFill>
              </a:rPr>
              <a:t> </a:t>
            </a:r>
            <a:r>
              <a:rPr lang="ar-SA" sz="1400" dirty="0" err="1">
                <a:solidFill>
                  <a:srgbClr val="002060"/>
                </a:solidFill>
              </a:rPr>
              <a:t>احيانا</a:t>
            </a:r>
            <a:r>
              <a:rPr lang="ar-SA" sz="1400" dirty="0">
                <a:solidFill>
                  <a:srgbClr val="002060"/>
                </a:solidFill>
              </a:rPr>
              <a:t> يكون علامة مبكرة على سرطان المثانة </a:t>
            </a:r>
            <a:r>
              <a:rPr lang="ar-SA" sz="1400" dirty="0" err="1">
                <a:solidFill>
                  <a:srgbClr val="002060"/>
                </a:solidFill>
              </a:rPr>
              <a:t>او</a:t>
            </a:r>
            <a:r>
              <a:rPr lang="ar-SA" sz="1400" dirty="0">
                <a:solidFill>
                  <a:srgbClr val="002060"/>
                </a:solidFill>
              </a:rPr>
              <a:t> سرطان </a:t>
            </a:r>
            <a:r>
              <a:rPr lang="ar-SA" sz="1400" dirty="0" err="1">
                <a:solidFill>
                  <a:srgbClr val="002060"/>
                </a:solidFill>
              </a:rPr>
              <a:t>البروستات</a:t>
            </a:r>
            <a:r>
              <a:rPr lang="ar-SA" sz="1400" dirty="0">
                <a:solidFill>
                  <a:srgbClr val="002060"/>
                </a:solidFill>
              </a:rPr>
              <a:t> خاصة </a:t>
            </a:r>
            <a:r>
              <a:rPr lang="ar-SA" sz="1400" dirty="0" err="1">
                <a:solidFill>
                  <a:srgbClr val="002060"/>
                </a:solidFill>
              </a:rPr>
              <a:t>اذا</a:t>
            </a:r>
            <a:r>
              <a:rPr lang="ar-SA" sz="1400" dirty="0">
                <a:solidFill>
                  <a:srgbClr val="002060"/>
                </a:solidFill>
              </a:rPr>
              <a:t> كان مظهر عينة </a:t>
            </a:r>
            <a:r>
              <a:rPr lang="ar-SA" sz="1400" dirty="0" err="1">
                <a:solidFill>
                  <a:srgbClr val="002060"/>
                </a:solidFill>
              </a:rPr>
              <a:t>الادرار</a:t>
            </a:r>
            <a:r>
              <a:rPr lang="ar-SA" sz="1400" dirty="0">
                <a:solidFill>
                  <a:srgbClr val="002060"/>
                </a:solidFill>
              </a:rPr>
              <a:t> صافيا لكن التحليل </a:t>
            </a:r>
            <a:r>
              <a:rPr lang="ar-SA" sz="1400" dirty="0" err="1">
                <a:solidFill>
                  <a:srgbClr val="002060"/>
                </a:solidFill>
              </a:rPr>
              <a:t>بالاشرطة</a:t>
            </a:r>
            <a:r>
              <a:rPr lang="ar-SA" sz="1400" dirty="0">
                <a:solidFill>
                  <a:srgbClr val="002060"/>
                </a:solidFill>
              </a:rPr>
              <a:t> وتحت المجهر يظهر مستوى كبير من هذه الكريات </a:t>
            </a:r>
            <a:r>
              <a:rPr lang="ar-SA" sz="1400" dirty="0" err="1">
                <a:solidFill>
                  <a:srgbClr val="002060"/>
                </a:solidFill>
              </a:rPr>
              <a:t>اذ</a:t>
            </a:r>
            <a:r>
              <a:rPr lang="ar-SA" sz="1400" dirty="0">
                <a:solidFill>
                  <a:srgbClr val="002060"/>
                </a:solidFill>
              </a:rPr>
              <a:t> </a:t>
            </a:r>
            <a:r>
              <a:rPr lang="ar-SA" sz="1400" dirty="0" err="1">
                <a:solidFill>
                  <a:srgbClr val="002060"/>
                </a:solidFill>
              </a:rPr>
              <a:t>ان</a:t>
            </a:r>
            <a:r>
              <a:rPr lang="ar-SA" sz="1400" dirty="0">
                <a:solidFill>
                  <a:srgbClr val="002060"/>
                </a:solidFill>
              </a:rPr>
              <a:t> الدم الغير مرئي في العين المجردة عادة يكون </a:t>
            </a:r>
            <a:r>
              <a:rPr lang="ar-SA" sz="1400" dirty="0" err="1">
                <a:solidFill>
                  <a:srgbClr val="002060"/>
                </a:solidFill>
              </a:rPr>
              <a:t>اكثر</a:t>
            </a:r>
            <a:r>
              <a:rPr lang="ar-SA" sz="1400" dirty="0">
                <a:solidFill>
                  <a:srgbClr val="002060"/>
                </a:solidFill>
              </a:rPr>
              <a:t> خطورة من الدم المرئي </a:t>
            </a:r>
            <a:r>
              <a:rPr lang="ar-SA" sz="1400" dirty="0" err="1">
                <a:solidFill>
                  <a:srgbClr val="002060"/>
                </a:solidFill>
              </a:rPr>
              <a:t>لانه</a:t>
            </a:r>
            <a:r>
              <a:rPr lang="ar-SA" sz="1400" dirty="0">
                <a:solidFill>
                  <a:srgbClr val="002060"/>
                </a:solidFill>
              </a:rPr>
              <a:t> </a:t>
            </a:r>
            <a:r>
              <a:rPr lang="ar-SA" sz="1400" dirty="0" err="1">
                <a:solidFill>
                  <a:srgbClr val="002060"/>
                </a:solidFill>
              </a:rPr>
              <a:t>اشارة</a:t>
            </a:r>
            <a:r>
              <a:rPr lang="ar-SA" sz="1400" dirty="0">
                <a:solidFill>
                  <a:srgbClr val="002060"/>
                </a:solidFill>
              </a:rPr>
              <a:t> ليس فقط </a:t>
            </a:r>
            <a:r>
              <a:rPr lang="ar-SA" sz="1400" dirty="0" err="1">
                <a:solidFill>
                  <a:srgbClr val="002060"/>
                </a:solidFill>
              </a:rPr>
              <a:t>الى</a:t>
            </a:r>
            <a:r>
              <a:rPr lang="ar-SA" sz="1400" dirty="0">
                <a:solidFill>
                  <a:srgbClr val="002060"/>
                </a:solidFill>
              </a:rPr>
              <a:t> وجود كريات دم بل </a:t>
            </a:r>
            <a:r>
              <a:rPr lang="ar-SA" sz="1400" dirty="0" err="1">
                <a:solidFill>
                  <a:srgbClr val="002060"/>
                </a:solidFill>
              </a:rPr>
              <a:t>اشاره</a:t>
            </a:r>
            <a:r>
              <a:rPr lang="ar-SA" sz="1400" dirty="0">
                <a:solidFill>
                  <a:srgbClr val="002060"/>
                </a:solidFill>
              </a:rPr>
              <a:t> </a:t>
            </a:r>
            <a:r>
              <a:rPr lang="ar-SA" sz="1400" dirty="0" err="1">
                <a:solidFill>
                  <a:srgbClr val="002060"/>
                </a:solidFill>
              </a:rPr>
              <a:t>الى</a:t>
            </a:r>
            <a:r>
              <a:rPr lang="ar-SA" sz="1400" dirty="0">
                <a:solidFill>
                  <a:srgbClr val="002060"/>
                </a:solidFill>
              </a:rPr>
              <a:t> </a:t>
            </a:r>
            <a:r>
              <a:rPr lang="ar-SA" sz="1400" dirty="0" err="1">
                <a:solidFill>
                  <a:srgbClr val="002060"/>
                </a:solidFill>
              </a:rPr>
              <a:t>اصابتها</a:t>
            </a:r>
            <a:r>
              <a:rPr lang="ar-SA" sz="1400" dirty="0">
                <a:solidFill>
                  <a:srgbClr val="002060"/>
                </a:solidFill>
              </a:rPr>
              <a:t> بخلل </a:t>
            </a:r>
            <a:r>
              <a:rPr lang="ar-SA" sz="1400" dirty="0" err="1">
                <a:solidFill>
                  <a:srgbClr val="002060"/>
                </a:solidFill>
              </a:rPr>
              <a:t>ادى</a:t>
            </a:r>
            <a:r>
              <a:rPr lang="ar-SA" sz="1400" dirty="0">
                <a:solidFill>
                  <a:srgbClr val="002060"/>
                </a:solidFill>
              </a:rPr>
              <a:t> </a:t>
            </a:r>
            <a:r>
              <a:rPr lang="ar-SA" sz="1400" dirty="0" err="1">
                <a:solidFill>
                  <a:srgbClr val="002060"/>
                </a:solidFill>
              </a:rPr>
              <a:t>الى</a:t>
            </a:r>
            <a:r>
              <a:rPr lang="ar-SA" sz="1400" dirty="0">
                <a:solidFill>
                  <a:srgbClr val="002060"/>
                </a:solidFill>
              </a:rPr>
              <a:t> انتشار مكوناتها الداخل خلوية</a:t>
            </a:r>
            <a:endParaRPr lang="ar-IQ" sz="1400" dirty="0">
              <a:solidFill>
                <a:srgbClr val="00206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295400" y="1143000"/>
            <a:ext cx="6553200" cy="792088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30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Cancer markers in urine</a:t>
            </a:r>
          </a:p>
        </p:txBody>
      </p:sp>
      <p:pic>
        <p:nvPicPr>
          <p:cNvPr id="5" name="Picture 2" descr="C:\Users\lenovo\Desktop\Dr.Alyaa\صورة واتساب بتاريخ 1446-11-17 في 16.26.18_a56195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520292"/>
            <a:ext cx="2436711" cy="2270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رابط كسهم مستقيم 5"/>
          <p:cNvCxnSpPr/>
          <p:nvPr/>
        </p:nvCxnSpPr>
        <p:spPr>
          <a:xfrm rot="10800000" flipV="1">
            <a:off x="2743200" y="3672692"/>
            <a:ext cx="914400" cy="609600"/>
          </a:xfrm>
          <a:prstGeom prst="straightConnector1">
            <a:avLst/>
          </a:prstGeom>
          <a:ln w="19050">
            <a:solidFill>
              <a:srgbClr val="06B63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2"/>
          <p:cNvSpPr txBox="1"/>
          <p:nvPr/>
        </p:nvSpPr>
        <p:spPr>
          <a:xfrm>
            <a:off x="3657600" y="3444092"/>
            <a:ext cx="832279" cy="400110"/>
          </a:xfrm>
          <a:prstGeom prst="rect">
            <a:avLst/>
          </a:prstGeom>
          <a:solidFill>
            <a:srgbClr val="06B634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 rtl="0"/>
            <a:r>
              <a:rPr lang="en-US" sz="2000" b="1" dirty="0"/>
              <a:t>Blood</a:t>
            </a:r>
          </a:p>
        </p:txBody>
      </p:sp>
      <p:sp>
        <p:nvSpPr>
          <p:cNvPr id="8" name="TextBox 12"/>
          <p:cNvSpPr txBox="1"/>
          <p:nvPr/>
        </p:nvSpPr>
        <p:spPr>
          <a:xfrm>
            <a:off x="3657600" y="3958382"/>
            <a:ext cx="400832" cy="400110"/>
          </a:xfrm>
          <a:prstGeom prst="rect">
            <a:avLst/>
          </a:prstGeom>
          <a:solidFill>
            <a:srgbClr val="CCFF99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r>
              <a:rPr lang="ar-SA" sz="2000" b="1" dirty="0">
                <a:solidFill>
                  <a:srgbClr val="FFCCFF"/>
                </a:solidFill>
              </a:rPr>
              <a:t>م</a:t>
            </a:r>
            <a:endParaRPr lang="en-US" sz="2400" b="1" dirty="0">
              <a:solidFill>
                <a:srgbClr val="FFCCFF"/>
              </a:solidFill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3733800" y="4358492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4124442" y="4358492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4602595" y="4358492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5105400" y="4358492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71168" y="3977492"/>
            <a:ext cx="400832" cy="40011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14" name="TextBox 12"/>
          <p:cNvSpPr txBox="1"/>
          <p:nvPr/>
        </p:nvSpPr>
        <p:spPr>
          <a:xfrm>
            <a:off x="4648200" y="3977492"/>
            <a:ext cx="400832" cy="400110"/>
          </a:xfrm>
          <a:prstGeom prst="rect">
            <a:avLst/>
          </a:prstGeom>
          <a:solidFill>
            <a:srgbClr val="517D2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15" name="TextBox 12"/>
          <p:cNvSpPr txBox="1"/>
          <p:nvPr/>
        </p:nvSpPr>
        <p:spPr>
          <a:xfrm>
            <a:off x="5161768" y="3977492"/>
            <a:ext cx="400832" cy="400110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pic>
        <p:nvPicPr>
          <p:cNvPr id="16" name="صورة 15" descr="download (4).jf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6425" y="3733800"/>
            <a:ext cx="2466975" cy="184785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762000" y="1676400"/>
            <a:ext cx="7315200" cy="2209800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IQ" sz="1600" b="1" dirty="0">
                <a:solidFill>
                  <a:srgbClr val="FF0000"/>
                </a:solidFill>
              </a:rPr>
              <a:t>خلايا الدم البيضاء في </a:t>
            </a:r>
            <a:r>
              <a:rPr lang="ar-IQ" sz="1600" b="1" dirty="0" err="1">
                <a:solidFill>
                  <a:srgbClr val="FF0000"/>
                </a:solidFill>
              </a:rPr>
              <a:t>الادرار</a:t>
            </a:r>
            <a:r>
              <a:rPr lang="ar-IQ" sz="1600" b="1" dirty="0">
                <a:solidFill>
                  <a:srgbClr val="FF0000"/>
                </a:solidFill>
              </a:rPr>
              <a:t> كمؤشر للسرطان:</a:t>
            </a:r>
            <a:endParaRPr lang="en-US" sz="1600" b="1" dirty="0">
              <a:solidFill>
                <a:srgbClr val="002060"/>
              </a:solidFill>
            </a:endParaRPr>
          </a:p>
          <a:p>
            <a:pPr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IQ" sz="1400" dirty="0">
                <a:solidFill>
                  <a:srgbClr val="002060"/>
                </a:solidFill>
              </a:rPr>
              <a:t>يشير الارتفاع في عدد خلايا الدم في </a:t>
            </a:r>
            <a:r>
              <a:rPr lang="ar-IQ" sz="1400" dirty="0" err="1">
                <a:solidFill>
                  <a:srgbClr val="002060"/>
                </a:solidFill>
              </a:rPr>
              <a:t>الادرار</a:t>
            </a:r>
            <a:r>
              <a:rPr lang="ar-IQ" sz="1400" dirty="0">
                <a:solidFill>
                  <a:srgbClr val="002060"/>
                </a:solidFill>
              </a:rPr>
              <a:t> عادة </a:t>
            </a:r>
            <a:r>
              <a:rPr lang="ar-IQ" sz="1400" dirty="0" err="1">
                <a:solidFill>
                  <a:srgbClr val="002060"/>
                </a:solidFill>
              </a:rPr>
              <a:t>الى</a:t>
            </a:r>
            <a:r>
              <a:rPr lang="ar-IQ" sz="1400" dirty="0">
                <a:solidFill>
                  <a:srgbClr val="002060"/>
                </a:solidFill>
              </a:rPr>
              <a:t> عدوى التهابية بكتيرية ولكن في حالة عدم وجود البكتريا </a:t>
            </a:r>
            <a:r>
              <a:rPr lang="ar-IQ" sz="1400" dirty="0" err="1">
                <a:solidFill>
                  <a:srgbClr val="002060"/>
                </a:solidFill>
              </a:rPr>
              <a:t>او</a:t>
            </a:r>
            <a:r>
              <a:rPr lang="ar-IQ" sz="1400" dirty="0">
                <a:solidFill>
                  <a:srgbClr val="002060"/>
                </a:solidFill>
              </a:rPr>
              <a:t> عندما </a:t>
            </a:r>
            <a:r>
              <a:rPr lang="ar-IQ" sz="1400" dirty="0" err="1">
                <a:solidFill>
                  <a:srgbClr val="002060"/>
                </a:solidFill>
              </a:rPr>
              <a:t>لايكون</a:t>
            </a:r>
            <a:r>
              <a:rPr lang="ar-IQ" sz="1400" dirty="0">
                <a:solidFill>
                  <a:srgbClr val="002060"/>
                </a:solidFill>
              </a:rPr>
              <a:t> شكل الخلايا طبيعيا فان ذلك يمكن </a:t>
            </a:r>
            <a:r>
              <a:rPr lang="ar-IQ" sz="1400" dirty="0" err="1">
                <a:solidFill>
                  <a:srgbClr val="002060"/>
                </a:solidFill>
              </a:rPr>
              <a:t>ان</a:t>
            </a:r>
            <a:r>
              <a:rPr lang="ar-IQ" sz="1400" dirty="0">
                <a:solidFill>
                  <a:srgbClr val="002060"/>
                </a:solidFill>
              </a:rPr>
              <a:t> يكون مؤشر </a:t>
            </a:r>
            <a:r>
              <a:rPr lang="ar-IQ" sz="1400" dirty="0" err="1">
                <a:solidFill>
                  <a:srgbClr val="002060"/>
                </a:solidFill>
              </a:rPr>
              <a:t>للاصابة</a:t>
            </a:r>
            <a:r>
              <a:rPr lang="ar-IQ" sz="1400" dirty="0">
                <a:solidFill>
                  <a:srgbClr val="002060"/>
                </a:solidFill>
              </a:rPr>
              <a:t> بسرطان المثانة </a:t>
            </a:r>
            <a:r>
              <a:rPr lang="ar-IQ" sz="1400" dirty="0" err="1">
                <a:solidFill>
                  <a:srgbClr val="002060"/>
                </a:solidFill>
              </a:rPr>
              <a:t>او</a:t>
            </a:r>
            <a:r>
              <a:rPr lang="ar-IQ" sz="1400" dirty="0">
                <a:solidFill>
                  <a:srgbClr val="002060"/>
                </a:solidFill>
              </a:rPr>
              <a:t> سرطان الحالب في حالات نادرة ذلك </a:t>
            </a:r>
            <a:r>
              <a:rPr lang="ar-IQ" sz="1400" dirty="0" err="1">
                <a:solidFill>
                  <a:srgbClr val="002060"/>
                </a:solidFill>
              </a:rPr>
              <a:t>ان</a:t>
            </a:r>
            <a:r>
              <a:rPr lang="ar-IQ" sz="1400" dirty="0">
                <a:solidFill>
                  <a:srgbClr val="002060"/>
                </a:solidFill>
              </a:rPr>
              <a:t> عدد كبير من سرطانات المثانة يرافقها عادة تقرحات في المثانة تسبب وجود هذه الخلايا </a:t>
            </a:r>
            <a:r>
              <a:rPr lang="ar-IQ" sz="1400" dirty="0" err="1">
                <a:solidFill>
                  <a:srgbClr val="002060"/>
                </a:solidFill>
              </a:rPr>
              <a:t>باعداد</a:t>
            </a:r>
            <a:r>
              <a:rPr lang="ar-IQ" sz="1400" dirty="0">
                <a:solidFill>
                  <a:srgbClr val="002060"/>
                </a:solidFill>
              </a:rPr>
              <a:t> كبيرة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295400" y="1265312"/>
            <a:ext cx="6553200" cy="792088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30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Cancer markers in urine</a:t>
            </a:r>
          </a:p>
        </p:txBody>
      </p:sp>
      <p:pic>
        <p:nvPicPr>
          <p:cNvPr id="4" name="Picture 2" descr="C:\Users\lenovo\Desktop\Dr.Alyaa\صورة واتساب بتاريخ 1446-11-17 في 16.26.18_a56195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795" y="3367892"/>
            <a:ext cx="2436711" cy="2270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رابط كسهم مستقيم 4"/>
          <p:cNvCxnSpPr/>
          <p:nvPr/>
        </p:nvCxnSpPr>
        <p:spPr>
          <a:xfrm rot="10800000" flipV="1">
            <a:off x="2697595" y="3520292"/>
            <a:ext cx="914400" cy="28544"/>
          </a:xfrm>
          <a:prstGeom prst="straightConnector1">
            <a:avLst/>
          </a:prstGeom>
          <a:ln w="19050">
            <a:solidFill>
              <a:srgbClr val="CC66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12"/>
          <p:cNvSpPr txBox="1"/>
          <p:nvPr/>
        </p:nvSpPr>
        <p:spPr>
          <a:xfrm>
            <a:off x="3611995" y="3291692"/>
            <a:ext cx="1315232" cy="400110"/>
          </a:xfrm>
          <a:prstGeom prst="rect">
            <a:avLst/>
          </a:prstGeom>
          <a:solidFill>
            <a:srgbClr val="CC66FF"/>
          </a:solidFill>
          <a:ln>
            <a:solidFill>
              <a:srgbClr val="CC66FF"/>
            </a:solidFill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sz="2000" b="1" dirty="0"/>
              <a:t>Leukocyte</a:t>
            </a:r>
          </a:p>
        </p:txBody>
      </p:sp>
      <p:sp>
        <p:nvSpPr>
          <p:cNvPr id="7" name="TextBox 12"/>
          <p:cNvSpPr txBox="1"/>
          <p:nvPr/>
        </p:nvSpPr>
        <p:spPr>
          <a:xfrm>
            <a:off x="4658963" y="3805982"/>
            <a:ext cx="400832" cy="400110"/>
          </a:xfrm>
          <a:prstGeom prst="rect">
            <a:avLst/>
          </a:prstGeom>
          <a:solidFill>
            <a:srgbClr val="CC66FF"/>
          </a:solidFill>
          <a:ln>
            <a:solidFill>
              <a:srgbClr val="CC66FF"/>
            </a:solidFill>
          </a:ln>
        </p:spPr>
        <p:txBody>
          <a:bodyPr wrap="square" rtlCol="0">
            <a:spAutoFit/>
          </a:bodyPr>
          <a:lstStyle/>
          <a:p>
            <a:pPr algn="l" rtl="0"/>
            <a:r>
              <a:rPr lang="ar-SA" sz="2000" b="1" dirty="0">
                <a:solidFill>
                  <a:srgbClr val="CC66FF"/>
                </a:solidFill>
              </a:rPr>
              <a:t>م</a:t>
            </a:r>
            <a:endParaRPr lang="en-US" sz="2400" b="1" dirty="0">
              <a:solidFill>
                <a:srgbClr val="CC66FF"/>
              </a:solidFill>
            </a:endParaRPr>
          </a:p>
        </p:txBody>
      </p:sp>
      <p:sp>
        <p:nvSpPr>
          <p:cNvPr id="8" name="TextBox 12"/>
          <p:cNvSpPr txBox="1"/>
          <p:nvPr/>
        </p:nvSpPr>
        <p:spPr>
          <a:xfrm>
            <a:off x="4125563" y="3805982"/>
            <a:ext cx="400832" cy="400110"/>
          </a:xfrm>
          <a:prstGeom prst="rect">
            <a:avLst/>
          </a:prstGeom>
          <a:solidFill>
            <a:srgbClr val="FF66FF"/>
          </a:solidFill>
          <a:ln>
            <a:solidFill>
              <a:srgbClr val="CC66FF"/>
            </a:solidFill>
          </a:ln>
        </p:spPr>
        <p:txBody>
          <a:bodyPr wrap="square" rtlCol="0">
            <a:spAutoFit/>
          </a:bodyPr>
          <a:lstStyle/>
          <a:p>
            <a:pPr algn="l" rtl="0"/>
            <a:r>
              <a:rPr lang="ar-SA" sz="2000" b="1" dirty="0">
                <a:solidFill>
                  <a:srgbClr val="FF66FF"/>
                </a:solidFill>
              </a:rPr>
              <a:t>م</a:t>
            </a:r>
            <a:endParaRPr lang="en-US" sz="2400" b="1" dirty="0">
              <a:solidFill>
                <a:srgbClr val="FF66FF"/>
              </a:solidFill>
            </a:endParaRPr>
          </a:p>
        </p:txBody>
      </p:sp>
      <p:sp>
        <p:nvSpPr>
          <p:cNvPr id="9" name="TextBox 12"/>
          <p:cNvSpPr txBox="1"/>
          <p:nvPr/>
        </p:nvSpPr>
        <p:spPr>
          <a:xfrm>
            <a:off x="3611995" y="3805982"/>
            <a:ext cx="400832" cy="400110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r>
              <a:rPr lang="ar-SA" sz="2000" b="1" dirty="0">
                <a:solidFill>
                  <a:srgbClr val="FFCCFF"/>
                </a:solidFill>
              </a:rPr>
              <a:t>م</a:t>
            </a:r>
            <a:endParaRPr lang="en-US" sz="2400" b="1" dirty="0">
              <a:solidFill>
                <a:srgbClr val="FFCCFF"/>
              </a:solidFill>
            </a:endParaRPr>
          </a:p>
        </p:txBody>
      </p:sp>
      <p:sp>
        <p:nvSpPr>
          <p:cNvPr id="10" name="TextBox 12"/>
          <p:cNvSpPr txBox="1"/>
          <p:nvPr/>
        </p:nvSpPr>
        <p:spPr>
          <a:xfrm>
            <a:off x="5135995" y="3805982"/>
            <a:ext cx="400832" cy="400110"/>
          </a:xfrm>
          <a:prstGeom prst="rect">
            <a:avLst/>
          </a:prstGeom>
          <a:solidFill>
            <a:srgbClr val="7030A0"/>
          </a:solidFill>
          <a:ln>
            <a:solidFill>
              <a:srgbClr val="CC66FF"/>
            </a:solidFill>
          </a:ln>
        </p:spPr>
        <p:txBody>
          <a:bodyPr wrap="square" rtlCol="0">
            <a:spAutoFit/>
          </a:bodyPr>
          <a:lstStyle/>
          <a:p>
            <a:pPr algn="l" rtl="0"/>
            <a:r>
              <a:rPr lang="ar-SA" sz="2000" b="1" dirty="0">
                <a:solidFill>
                  <a:srgbClr val="7030A0"/>
                </a:solidFill>
              </a:rPr>
              <a:t>م</a:t>
            </a:r>
            <a:endParaRPr lang="en-US" sz="2400" b="1" dirty="0">
              <a:solidFill>
                <a:srgbClr val="7030A0"/>
              </a:solidFill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3688195" y="4206092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4078837" y="4206092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4556990" y="4206092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5059795" y="4206092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صورة 14" descr="download (5).jf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3505200"/>
            <a:ext cx="2286000" cy="200025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762000" y="1600200"/>
            <a:ext cx="7315200" cy="1371600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SA" sz="1600" b="1" dirty="0" err="1">
                <a:solidFill>
                  <a:srgbClr val="FF0000"/>
                </a:solidFill>
              </a:rPr>
              <a:t>اليوروبيلينوجين</a:t>
            </a:r>
            <a:r>
              <a:rPr lang="ar-IQ" sz="1600" b="1" dirty="0">
                <a:solidFill>
                  <a:srgbClr val="FF0000"/>
                </a:solidFill>
              </a:rPr>
              <a:t> في </a:t>
            </a:r>
            <a:r>
              <a:rPr lang="ar-IQ" sz="1600" b="1" dirty="0" err="1">
                <a:solidFill>
                  <a:srgbClr val="FF0000"/>
                </a:solidFill>
              </a:rPr>
              <a:t>الادرار</a:t>
            </a:r>
            <a:r>
              <a:rPr lang="ar-SA" sz="1600" b="1" dirty="0">
                <a:solidFill>
                  <a:srgbClr val="FF0000"/>
                </a:solidFill>
              </a:rPr>
              <a:t> كمؤشر للسرطان:</a:t>
            </a:r>
            <a:endParaRPr lang="en-US" sz="1600" b="1" dirty="0">
              <a:solidFill>
                <a:srgbClr val="002060"/>
              </a:solidFill>
            </a:endParaRPr>
          </a:p>
          <a:p>
            <a:pPr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SA" sz="1400" dirty="0">
                <a:solidFill>
                  <a:srgbClr val="002060"/>
                </a:solidFill>
              </a:rPr>
              <a:t>يشير الارتفاع في مستوى </a:t>
            </a:r>
            <a:r>
              <a:rPr lang="ar-SA" sz="1400" dirty="0" err="1">
                <a:solidFill>
                  <a:srgbClr val="002060"/>
                </a:solidFill>
              </a:rPr>
              <a:t>اليوروبياينوجين</a:t>
            </a:r>
            <a:r>
              <a:rPr lang="ar-SA" sz="1400" dirty="0">
                <a:solidFill>
                  <a:srgbClr val="002060"/>
                </a:solidFill>
              </a:rPr>
              <a:t> في </a:t>
            </a:r>
            <a:r>
              <a:rPr lang="ar-SA" sz="1400" dirty="0" err="1">
                <a:solidFill>
                  <a:srgbClr val="002060"/>
                </a:solidFill>
              </a:rPr>
              <a:t>الادرار</a:t>
            </a:r>
            <a:r>
              <a:rPr lang="ar-SA" sz="1400" dirty="0">
                <a:solidFill>
                  <a:srgbClr val="002060"/>
                </a:solidFill>
              </a:rPr>
              <a:t> </a:t>
            </a:r>
            <a:r>
              <a:rPr lang="ar-SA" sz="1400" dirty="0" err="1">
                <a:solidFill>
                  <a:srgbClr val="002060"/>
                </a:solidFill>
              </a:rPr>
              <a:t>الى</a:t>
            </a:r>
            <a:r>
              <a:rPr lang="ar-SA" sz="1400" dirty="0">
                <a:solidFill>
                  <a:srgbClr val="002060"/>
                </a:solidFill>
              </a:rPr>
              <a:t> </a:t>
            </a:r>
            <a:r>
              <a:rPr lang="ar-SA" sz="1400" dirty="0" err="1">
                <a:solidFill>
                  <a:srgbClr val="002060"/>
                </a:solidFill>
              </a:rPr>
              <a:t>امراض</a:t>
            </a:r>
            <a:r>
              <a:rPr lang="ar-SA" sz="1400" dirty="0">
                <a:solidFill>
                  <a:srgbClr val="002060"/>
                </a:solidFill>
              </a:rPr>
              <a:t> كبدية مثل التهاب الكبد </a:t>
            </a:r>
            <a:r>
              <a:rPr lang="ar-SA" sz="1400" dirty="0" err="1">
                <a:solidFill>
                  <a:srgbClr val="002060"/>
                </a:solidFill>
              </a:rPr>
              <a:t>و</a:t>
            </a:r>
            <a:r>
              <a:rPr lang="ar-SA" sz="1400" dirty="0">
                <a:solidFill>
                  <a:srgbClr val="002060"/>
                </a:solidFill>
              </a:rPr>
              <a:t> تشمع الكبد </a:t>
            </a:r>
            <a:r>
              <a:rPr lang="ar-SA" sz="1400" dirty="0" err="1">
                <a:solidFill>
                  <a:srgbClr val="002060"/>
                </a:solidFill>
              </a:rPr>
              <a:t>او</a:t>
            </a:r>
            <a:r>
              <a:rPr lang="ar-SA" sz="1400" dirty="0">
                <a:solidFill>
                  <a:srgbClr val="002060"/>
                </a:solidFill>
              </a:rPr>
              <a:t> انحلال دموي وفي حالات نادرة يكون </a:t>
            </a:r>
            <a:r>
              <a:rPr lang="ar-SA" sz="1400" dirty="0" err="1">
                <a:solidFill>
                  <a:srgbClr val="002060"/>
                </a:solidFill>
              </a:rPr>
              <a:t>اشارة</a:t>
            </a:r>
            <a:r>
              <a:rPr lang="ar-SA" sz="1400" dirty="0">
                <a:solidFill>
                  <a:srgbClr val="002060"/>
                </a:solidFill>
              </a:rPr>
              <a:t> </a:t>
            </a:r>
            <a:r>
              <a:rPr lang="ar-SA" sz="1400" dirty="0" err="1">
                <a:solidFill>
                  <a:srgbClr val="002060"/>
                </a:solidFill>
              </a:rPr>
              <a:t>الى</a:t>
            </a:r>
            <a:r>
              <a:rPr lang="ar-SA" sz="1400" dirty="0">
                <a:solidFill>
                  <a:srgbClr val="002060"/>
                </a:solidFill>
              </a:rPr>
              <a:t> سرطان الكبد </a:t>
            </a:r>
            <a:r>
              <a:rPr lang="ar-SA" sz="1400" dirty="0" err="1">
                <a:solidFill>
                  <a:srgbClr val="002060"/>
                </a:solidFill>
              </a:rPr>
              <a:t>او</a:t>
            </a:r>
            <a:r>
              <a:rPr lang="ar-SA" sz="1400" dirty="0">
                <a:solidFill>
                  <a:srgbClr val="002060"/>
                </a:solidFill>
              </a:rPr>
              <a:t> سرطان القنوات الصفراوية</a:t>
            </a:r>
            <a:endParaRPr lang="ar-IQ" sz="1400" dirty="0">
              <a:solidFill>
                <a:srgbClr val="00206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295400" y="1143000"/>
            <a:ext cx="6553200" cy="792088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30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Cancer markers in urine</a:t>
            </a:r>
          </a:p>
        </p:txBody>
      </p:sp>
      <p:pic>
        <p:nvPicPr>
          <p:cNvPr id="5" name="Picture 2" descr="C:\Users\lenovo\Desktop\Dr.Alyaa\صورة واتساب بتاريخ 1446-11-17 في 16.26.18_a56195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124200"/>
            <a:ext cx="2436711" cy="2270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رابط كسهم مستقيم 5"/>
          <p:cNvCxnSpPr>
            <a:stCxn id="11" idx="1"/>
          </p:cNvCxnSpPr>
          <p:nvPr/>
        </p:nvCxnSpPr>
        <p:spPr>
          <a:xfrm rot="10800000" flipV="1">
            <a:off x="2743201" y="3045768"/>
            <a:ext cx="979537" cy="535632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2"/>
          <p:cNvSpPr txBox="1"/>
          <p:nvPr/>
        </p:nvSpPr>
        <p:spPr>
          <a:xfrm>
            <a:off x="3561568" y="3562290"/>
            <a:ext cx="400832" cy="40011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CCFF"/>
              </a:solidFill>
            </a:endParaRPr>
          </a:p>
        </p:txBody>
      </p:sp>
      <p:sp>
        <p:nvSpPr>
          <p:cNvPr id="8" name="TextBox 12"/>
          <p:cNvSpPr txBox="1"/>
          <p:nvPr/>
        </p:nvSpPr>
        <p:spPr>
          <a:xfrm>
            <a:off x="4114800" y="3562290"/>
            <a:ext cx="400832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9" name="TextBox 12"/>
          <p:cNvSpPr txBox="1"/>
          <p:nvPr/>
        </p:nvSpPr>
        <p:spPr>
          <a:xfrm>
            <a:off x="4648200" y="3562290"/>
            <a:ext cx="400832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10" name="TextBox 12"/>
          <p:cNvSpPr txBox="1"/>
          <p:nvPr/>
        </p:nvSpPr>
        <p:spPr>
          <a:xfrm>
            <a:off x="5161768" y="3562290"/>
            <a:ext cx="400832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11" name="TextBox 5"/>
          <p:cNvSpPr txBox="1"/>
          <p:nvPr/>
        </p:nvSpPr>
        <p:spPr>
          <a:xfrm>
            <a:off x="3722737" y="2814935"/>
            <a:ext cx="1839863" cy="46166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sz="2400" b="1" dirty="0" err="1"/>
              <a:t>Urobilinogen</a:t>
            </a:r>
            <a:endParaRPr lang="en-US" b="1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3657600" y="3962400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4114800" y="3962400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مربع نص 13"/>
          <p:cNvSpPr txBox="1"/>
          <p:nvPr/>
        </p:nvSpPr>
        <p:spPr>
          <a:xfrm>
            <a:off x="4526395" y="3962400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5059795" y="3962400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762000" y="1676400"/>
            <a:ext cx="7315200" cy="1371600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SA" sz="1600" b="1" dirty="0" err="1">
                <a:solidFill>
                  <a:srgbClr val="FF0000"/>
                </a:solidFill>
              </a:rPr>
              <a:t>البيليروبين</a:t>
            </a:r>
            <a:r>
              <a:rPr lang="ar-IQ" sz="1600" b="1" dirty="0">
                <a:solidFill>
                  <a:srgbClr val="FF0000"/>
                </a:solidFill>
              </a:rPr>
              <a:t> في </a:t>
            </a:r>
            <a:r>
              <a:rPr lang="ar-IQ" sz="1600" b="1" dirty="0" err="1">
                <a:solidFill>
                  <a:srgbClr val="FF0000"/>
                </a:solidFill>
              </a:rPr>
              <a:t>الادرار</a:t>
            </a:r>
            <a:r>
              <a:rPr lang="ar-SA" sz="1600" b="1" dirty="0">
                <a:solidFill>
                  <a:srgbClr val="FF0000"/>
                </a:solidFill>
              </a:rPr>
              <a:t> كمؤشر للسرطان:</a:t>
            </a:r>
            <a:endParaRPr lang="en-US" sz="1600" b="1" dirty="0">
              <a:solidFill>
                <a:srgbClr val="002060"/>
              </a:solidFill>
            </a:endParaRPr>
          </a:p>
          <a:p>
            <a:pPr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SA" sz="1400" dirty="0" err="1"/>
              <a:t>البيليروبين</a:t>
            </a:r>
            <a:r>
              <a:rPr lang="ar-SA" sz="1400" dirty="0"/>
              <a:t> في العادة </a:t>
            </a:r>
            <a:r>
              <a:rPr lang="ar-SA" sz="1400" dirty="0" err="1"/>
              <a:t>لايجب</a:t>
            </a:r>
            <a:r>
              <a:rPr lang="ar-SA" sz="1400" dirty="0"/>
              <a:t> </a:t>
            </a:r>
            <a:r>
              <a:rPr lang="ar-SA" sz="1400" dirty="0" err="1"/>
              <a:t>ان</a:t>
            </a:r>
            <a:r>
              <a:rPr lang="ar-SA" sz="1400" dirty="0"/>
              <a:t> يكون موجود في عينة </a:t>
            </a:r>
            <a:r>
              <a:rPr lang="ar-SA" sz="1400" dirty="0" err="1"/>
              <a:t>الادرار</a:t>
            </a:r>
            <a:r>
              <a:rPr lang="ar-SA" sz="1400" dirty="0"/>
              <a:t> ويشير وجوده </a:t>
            </a:r>
            <a:r>
              <a:rPr lang="ar-SA" sz="1400" dirty="0" err="1"/>
              <a:t>الى</a:t>
            </a:r>
            <a:r>
              <a:rPr lang="ar-SA" sz="1400" dirty="0"/>
              <a:t> انسداد في القنوات الصفراوية وفي حالات </a:t>
            </a:r>
            <a:r>
              <a:rPr lang="ar-SA" sz="1400" dirty="0" err="1"/>
              <a:t>اخرى</a:t>
            </a:r>
            <a:r>
              <a:rPr lang="ar-SA" sz="1400" dirty="0"/>
              <a:t> مميزة جدا يحدث ارتفاع مستوى </a:t>
            </a:r>
            <a:r>
              <a:rPr lang="ar-SA" sz="1400" dirty="0" err="1"/>
              <a:t>البيليروبين</a:t>
            </a:r>
            <a:r>
              <a:rPr lang="ar-SA" sz="1400" dirty="0"/>
              <a:t> في الدم </a:t>
            </a:r>
            <a:r>
              <a:rPr lang="ar-SA" sz="1400" dirty="0" err="1"/>
              <a:t>نتيجو</a:t>
            </a:r>
            <a:r>
              <a:rPr lang="ar-SA" sz="1400" dirty="0"/>
              <a:t> لحدوث اليرقان </a:t>
            </a:r>
            <a:r>
              <a:rPr lang="ar-SA" sz="1400" dirty="0" err="1"/>
              <a:t>الانسدادي</a:t>
            </a:r>
            <a:r>
              <a:rPr lang="ar-SA" sz="1400" dirty="0"/>
              <a:t> الناتج عن وجود كتلة سرطانية في البنكرياس </a:t>
            </a:r>
            <a:r>
              <a:rPr lang="ar-SA" sz="1400" dirty="0" err="1"/>
              <a:t>او</a:t>
            </a:r>
            <a:r>
              <a:rPr lang="ar-SA" sz="1400" dirty="0"/>
              <a:t> القنوات الصفراوية </a:t>
            </a:r>
            <a:r>
              <a:rPr lang="en-US" sz="1400" b="1" dirty="0" err="1"/>
              <a:t>Hepatobiliary</a:t>
            </a:r>
            <a:r>
              <a:rPr lang="en-US" sz="1400" b="1" dirty="0"/>
              <a:t> Cancers</a:t>
            </a:r>
            <a:r>
              <a:rPr lang="ar-SA" sz="1400" b="1" dirty="0"/>
              <a:t> </a:t>
            </a:r>
            <a:endParaRPr lang="ar-IQ" sz="14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295400" y="1143000"/>
            <a:ext cx="6553200" cy="792088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30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Cancer markers in urine</a:t>
            </a:r>
          </a:p>
        </p:txBody>
      </p:sp>
      <p:pic>
        <p:nvPicPr>
          <p:cNvPr id="17" name="Picture 2" descr="C:\Users\lenovo\Desktop\Dr.Alyaa\صورة واتساب بتاريخ 1446-11-17 في 16.26.18_a56195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291692"/>
            <a:ext cx="2436711" cy="2270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رابط كسهم مستقيم 17"/>
          <p:cNvCxnSpPr/>
          <p:nvPr/>
        </p:nvCxnSpPr>
        <p:spPr>
          <a:xfrm rot="5400000">
            <a:off x="2590800" y="3520292"/>
            <a:ext cx="1143000" cy="838200"/>
          </a:xfrm>
          <a:prstGeom prst="straightConnector1">
            <a:avLst/>
          </a:prstGeom>
          <a:ln w="19050">
            <a:solidFill>
              <a:srgbClr val="33CC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2"/>
          <p:cNvSpPr txBox="1"/>
          <p:nvPr/>
        </p:nvSpPr>
        <p:spPr>
          <a:xfrm>
            <a:off x="3657600" y="3729782"/>
            <a:ext cx="400832" cy="40011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CCFF"/>
              </a:solidFill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3733800" y="4129892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4124442" y="4129892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مربع نص 21"/>
          <p:cNvSpPr txBox="1"/>
          <p:nvPr/>
        </p:nvSpPr>
        <p:spPr>
          <a:xfrm>
            <a:off x="4602595" y="4129892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مربع نص 22"/>
          <p:cNvSpPr txBox="1"/>
          <p:nvPr/>
        </p:nvSpPr>
        <p:spPr>
          <a:xfrm>
            <a:off x="5105400" y="4129892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TextBox 12"/>
          <p:cNvSpPr txBox="1"/>
          <p:nvPr/>
        </p:nvSpPr>
        <p:spPr>
          <a:xfrm>
            <a:off x="4171168" y="3729782"/>
            <a:ext cx="400832" cy="400110"/>
          </a:xfrm>
          <a:prstGeom prst="rect">
            <a:avLst/>
          </a:prstGeom>
          <a:solidFill>
            <a:srgbClr val="7CCBFC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25" name="TextBox 12"/>
          <p:cNvSpPr txBox="1"/>
          <p:nvPr/>
        </p:nvSpPr>
        <p:spPr>
          <a:xfrm>
            <a:off x="4648200" y="3729782"/>
            <a:ext cx="400832" cy="400110"/>
          </a:xfrm>
          <a:prstGeom prst="rect">
            <a:avLst/>
          </a:prstGeom>
          <a:solidFill>
            <a:srgbClr val="4850F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26" name="TextBox 12"/>
          <p:cNvSpPr txBox="1"/>
          <p:nvPr/>
        </p:nvSpPr>
        <p:spPr>
          <a:xfrm>
            <a:off x="5161768" y="3729782"/>
            <a:ext cx="400832" cy="40011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27" name="TextBox 11"/>
          <p:cNvSpPr txBox="1"/>
          <p:nvPr/>
        </p:nvSpPr>
        <p:spPr>
          <a:xfrm>
            <a:off x="3581400" y="3063092"/>
            <a:ext cx="1161408" cy="40011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sz="2000" b="1" dirty="0"/>
              <a:t>Bilirubin</a:t>
            </a:r>
            <a:endParaRPr lang="en-US" b="1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762000" y="1676400"/>
            <a:ext cx="7315200" cy="1371600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SA" sz="1600" b="1" dirty="0">
                <a:solidFill>
                  <a:srgbClr val="FF0000"/>
                </a:solidFill>
              </a:rPr>
              <a:t>البروتين</a:t>
            </a:r>
            <a:r>
              <a:rPr lang="ar-IQ" sz="1600" b="1" dirty="0">
                <a:solidFill>
                  <a:srgbClr val="FF0000"/>
                </a:solidFill>
              </a:rPr>
              <a:t> في </a:t>
            </a:r>
            <a:r>
              <a:rPr lang="ar-IQ" sz="1600" b="1" dirty="0" err="1">
                <a:solidFill>
                  <a:srgbClr val="FF0000"/>
                </a:solidFill>
              </a:rPr>
              <a:t>الادرار</a:t>
            </a:r>
            <a:r>
              <a:rPr lang="ar-SA" sz="1600" b="1" dirty="0">
                <a:solidFill>
                  <a:srgbClr val="FF0000"/>
                </a:solidFill>
              </a:rPr>
              <a:t> كمؤشر للسرطان:</a:t>
            </a:r>
            <a:endParaRPr lang="en-US" sz="1600" b="1" dirty="0">
              <a:solidFill>
                <a:srgbClr val="002060"/>
              </a:solidFill>
            </a:endParaRPr>
          </a:p>
          <a:p>
            <a:pPr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SA" sz="1400" dirty="0">
                <a:solidFill>
                  <a:srgbClr val="002060"/>
                </a:solidFill>
              </a:rPr>
              <a:t>يشير الارتفاع في مستوى </a:t>
            </a:r>
            <a:r>
              <a:rPr lang="ar-SA" sz="1400" dirty="0" err="1">
                <a:solidFill>
                  <a:srgbClr val="002060"/>
                </a:solidFill>
              </a:rPr>
              <a:t>البوتين</a:t>
            </a:r>
            <a:r>
              <a:rPr lang="ar-SA" sz="1400" dirty="0">
                <a:solidFill>
                  <a:srgbClr val="002060"/>
                </a:solidFill>
              </a:rPr>
              <a:t> في </a:t>
            </a:r>
            <a:r>
              <a:rPr lang="ar-SA" sz="1400" dirty="0" err="1">
                <a:solidFill>
                  <a:srgbClr val="002060"/>
                </a:solidFill>
              </a:rPr>
              <a:t>الادرار</a:t>
            </a:r>
            <a:r>
              <a:rPr lang="ar-SA" sz="1400" dirty="0">
                <a:solidFill>
                  <a:srgbClr val="002060"/>
                </a:solidFill>
              </a:rPr>
              <a:t> </a:t>
            </a:r>
            <a:r>
              <a:rPr lang="ar-SA" sz="1400" dirty="0" err="1">
                <a:solidFill>
                  <a:srgbClr val="002060"/>
                </a:solidFill>
              </a:rPr>
              <a:t>امراض</a:t>
            </a:r>
            <a:r>
              <a:rPr lang="ar-SA" sz="1400" dirty="0">
                <a:solidFill>
                  <a:srgbClr val="002060"/>
                </a:solidFill>
              </a:rPr>
              <a:t> كلوية </a:t>
            </a:r>
            <a:r>
              <a:rPr lang="ar-SA" sz="1400" dirty="0" err="1">
                <a:solidFill>
                  <a:srgbClr val="002060"/>
                </a:solidFill>
              </a:rPr>
              <a:t>اويشير</a:t>
            </a:r>
            <a:r>
              <a:rPr lang="ar-SA" sz="1400" dirty="0">
                <a:solidFill>
                  <a:srgbClr val="002060"/>
                </a:solidFill>
              </a:rPr>
              <a:t> </a:t>
            </a:r>
            <a:r>
              <a:rPr lang="ar-SA" sz="1400" dirty="0" err="1">
                <a:solidFill>
                  <a:srgbClr val="002060"/>
                </a:solidFill>
              </a:rPr>
              <a:t>الى</a:t>
            </a:r>
            <a:r>
              <a:rPr lang="ar-SA" sz="1400" dirty="0">
                <a:solidFill>
                  <a:srgbClr val="002060"/>
                </a:solidFill>
              </a:rPr>
              <a:t> ارتفاع ضغط الدم </a:t>
            </a:r>
            <a:r>
              <a:rPr lang="ar-SA" sz="1400" dirty="0" err="1">
                <a:solidFill>
                  <a:srgbClr val="002060"/>
                </a:solidFill>
              </a:rPr>
              <a:t>او</a:t>
            </a:r>
            <a:r>
              <a:rPr lang="ar-SA" sz="1400" dirty="0">
                <a:solidFill>
                  <a:srgbClr val="002060"/>
                </a:solidFill>
              </a:rPr>
              <a:t> </a:t>
            </a:r>
            <a:r>
              <a:rPr lang="ar-SA" sz="1400" dirty="0" err="1">
                <a:solidFill>
                  <a:srgbClr val="002060"/>
                </a:solidFill>
              </a:rPr>
              <a:t>الى</a:t>
            </a:r>
            <a:r>
              <a:rPr lang="ar-SA" sz="1400" dirty="0">
                <a:solidFill>
                  <a:srgbClr val="002060"/>
                </a:solidFill>
              </a:rPr>
              <a:t> ارتفاع السكر وفي حالات نادرة يشير </a:t>
            </a:r>
            <a:r>
              <a:rPr lang="ar-SA" sz="1400" dirty="0" err="1">
                <a:solidFill>
                  <a:srgbClr val="002060"/>
                </a:solidFill>
              </a:rPr>
              <a:t>الى</a:t>
            </a:r>
            <a:r>
              <a:rPr lang="ar-SA" sz="1400" dirty="0">
                <a:solidFill>
                  <a:srgbClr val="002060"/>
                </a:solidFill>
              </a:rPr>
              <a:t> وجود ضغط ورمي على الكلية (سرطان الكلى) </a:t>
            </a:r>
            <a:endParaRPr lang="ar-IQ" sz="1400" dirty="0">
              <a:solidFill>
                <a:srgbClr val="002060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295400" y="1189112"/>
            <a:ext cx="6553200" cy="792088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30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Cancer markers in urine</a:t>
            </a:r>
          </a:p>
        </p:txBody>
      </p:sp>
      <p:pic>
        <p:nvPicPr>
          <p:cNvPr id="6" name="Picture 2" descr="C:\Users\lenovo\Desktop\Dr.Alyaa\صورة واتساب بتاريخ 1446-11-17 في 16.26.18_a56195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215492"/>
            <a:ext cx="2436711" cy="2270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رابط كسهم مستقيم 6"/>
          <p:cNvCxnSpPr/>
          <p:nvPr/>
        </p:nvCxnSpPr>
        <p:spPr>
          <a:xfrm rot="5400000">
            <a:off x="2743200" y="3291692"/>
            <a:ext cx="838200" cy="838200"/>
          </a:xfrm>
          <a:prstGeom prst="straightConnector1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12"/>
          <p:cNvSpPr txBox="1"/>
          <p:nvPr/>
        </p:nvSpPr>
        <p:spPr>
          <a:xfrm>
            <a:off x="3657600" y="3653582"/>
            <a:ext cx="400832" cy="40011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CCFF"/>
              </a:solidFill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3733800" y="4053692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4124442" y="4053692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4602595" y="4053692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5105400" y="4053692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71168" y="3653582"/>
            <a:ext cx="400832" cy="40011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14" name="TextBox 12"/>
          <p:cNvSpPr txBox="1"/>
          <p:nvPr/>
        </p:nvSpPr>
        <p:spPr>
          <a:xfrm>
            <a:off x="4648200" y="3653582"/>
            <a:ext cx="400832" cy="40011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15" name="TextBox 12"/>
          <p:cNvSpPr txBox="1"/>
          <p:nvPr/>
        </p:nvSpPr>
        <p:spPr>
          <a:xfrm>
            <a:off x="5161768" y="3653582"/>
            <a:ext cx="400832" cy="40011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16" name="TextBox 5"/>
          <p:cNvSpPr txBox="1"/>
          <p:nvPr/>
        </p:nvSpPr>
        <p:spPr>
          <a:xfrm>
            <a:off x="3581400" y="3063092"/>
            <a:ext cx="905056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b="1" dirty="0"/>
              <a:t>Protein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295400" y="1143000"/>
            <a:ext cx="6553200" cy="792088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30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Cancer markers in urine</a:t>
            </a:r>
          </a:p>
        </p:txBody>
      </p:sp>
      <p:pic>
        <p:nvPicPr>
          <p:cNvPr id="4" name="Picture 2" descr="C:\Users\lenovo\Desktop\Dr.Alyaa\صورة واتساب بتاريخ 1446-11-17 في 16.26.18_a56195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124200"/>
            <a:ext cx="2436711" cy="2270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رابط كسهم مستقيم 4"/>
          <p:cNvCxnSpPr>
            <a:stCxn id="10" idx="1"/>
          </p:cNvCxnSpPr>
          <p:nvPr/>
        </p:nvCxnSpPr>
        <p:spPr>
          <a:xfrm rot="10800000" flipV="1">
            <a:off x="2743201" y="2943254"/>
            <a:ext cx="1494425" cy="942945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مربع نص 5"/>
          <p:cNvSpPr txBox="1"/>
          <p:nvPr/>
        </p:nvSpPr>
        <p:spPr>
          <a:xfrm>
            <a:off x="3350821" y="3962400"/>
            <a:ext cx="9925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Acidic</a:t>
            </a:r>
            <a:endParaRPr lang="ar-IQ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ar-IQ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4.5 – 6.5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4691770" y="3962400"/>
            <a:ext cx="992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Alkaline</a:t>
            </a:r>
            <a:endParaRPr lang="ar-IQ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ar-IQ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6.5 – 8.5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12"/>
          <p:cNvSpPr txBox="1"/>
          <p:nvPr/>
        </p:nvSpPr>
        <p:spPr>
          <a:xfrm>
            <a:off x="3657600" y="3562290"/>
            <a:ext cx="400832" cy="40011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9" name="TextBox 12"/>
          <p:cNvSpPr txBox="1"/>
          <p:nvPr/>
        </p:nvSpPr>
        <p:spPr>
          <a:xfrm>
            <a:off x="5029200" y="3562290"/>
            <a:ext cx="400832" cy="40011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10" name="TextBox 7"/>
          <p:cNvSpPr txBox="1"/>
          <p:nvPr/>
        </p:nvSpPr>
        <p:spPr>
          <a:xfrm>
            <a:off x="4237625" y="2743200"/>
            <a:ext cx="562975" cy="400110"/>
          </a:xfrm>
          <a:prstGeom prst="rect">
            <a:avLst/>
          </a:prstGeom>
          <a:solidFill>
            <a:srgbClr val="EF1903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 rtl="0"/>
            <a:r>
              <a:rPr lang="en-US" sz="2000" b="1" dirty="0"/>
              <a:t>PH</a:t>
            </a:r>
            <a:endParaRPr lang="en-US" b="1" dirty="0"/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762000" y="1600200"/>
            <a:ext cx="7315200" cy="1371600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SA" sz="1600" b="1" dirty="0">
                <a:solidFill>
                  <a:srgbClr val="FF0000"/>
                </a:solidFill>
              </a:rPr>
              <a:t>الدالة </a:t>
            </a:r>
            <a:r>
              <a:rPr lang="ar-SA" sz="1600" b="1" dirty="0" err="1">
                <a:solidFill>
                  <a:srgbClr val="FF0000"/>
                </a:solidFill>
              </a:rPr>
              <a:t>الحامضية</a:t>
            </a:r>
            <a:r>
              <a:rPr lang="ar-SA" sz="1600" b="1" dirty="0">
                <a:solidFill>
                  <a:srgbClr val="FF0000"/>
                </a:solidFill>
              </a:rPr>
              <a:t> </a:t>
            </a:r>
            <a:r>
              <a:rPr lang="ar-IQ" sz="1600" b="1" dirty="0" err="1">
                <a:solidFill>
                  <a:srgbClr val="FF0000"/>
                </a:solidFill>
              </a:rPr>
              <a:t>للادرار</a:t>
            </a:r>
            <a:r>
              <a:rPr lang="ar-IQ" sz="1600" b="1" dirty="0">
                <a:solidFill>
                  <a:srgbClr val="FF0000"/>
                </a:solidFill>
              </a:rPr>
              <a:t> </a:t>
            </a:r>
            <a:r>
              <a:rPr lang="ar-SA" sz="1600" b="1" dirty="0">
                <a:solidFill>
                  <a:srgbClr val="FF0000"/>
                </a:solidFill>
              </a:rPr>
              <a:t>كمؤشر للسرطان:</a:t>
            </a:r>
            <a:endParaRPr lang="en-US" sz="1600" b="1" dirty="0">
              <a:solidFill>
                <a:srgbClr val="002060"/>
              </a:solidFill>
            </a:endParaRPr>
          </a:p>
          <a:p>
            <a:pPr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SA" sz="1400" dirty="0">
                <a:solidFill>
                  <a:srgbClr val="002060"/>
                </a:solidFill>
              </a:rPr>
              <a:t>يكون </a:t>
            </a:r>
            <a:r>
              <a:rPr lang="ar-SA" sz="1400" dirty="0" err="1">
                <a:solidFill>
                  <a:srgbClr val="002060"/>
                </a:solidFill>
              </a:rPr>
              <a:t>الاس</a:t>
            </a:r>
            <a:r>
              <a:rPr lang="ar-SA" sz="1400" dirty="0">
                <a:solidFill>
                  <a:srgbClr val="002060"/>
                </a:solidFill>
              </a:rPr>
              <a:t> </a:t>
            </a:r>
            <a:r>
              <a:rPr lang="ar-SA" sz="1400" dirty="0" err="1">
                <a:solidFill>
                  <a:srgbClr val="002060"/>
                </a:solidFill>
              </a:rPr>
              <a:t>الهايدروجيني</a:t>
            </a:r>
            <a:r>
              <a:rPr lang="ar-SA" sz="1400" dirty="0">
                <a:solidFill>
                  <a:srgbClr val="002060"/>
                </a:solidFill>
              </a:rPr>
              <a:t> الطبيعي </a:t>
            </a:r>
            <a:r>
              <a:rPr lang="ar-SA" sz="1400" dirty="0" err="1">
                <a:solidFill>
                  <a:srgbClr val="002060"/>
                </a:solidFill>
              </a:rPr>
              <a:t>للادرار</a:t>
            </a:r>
            <a:r>
              <a:rPr lang="ar-SA" sz="1400" dirty="0">
                <a:solidFill>
                  <a:srgbClr val="002060"/>
                </a:solidFill>
              </a:rPr>
              <a:t> متراوح بين 4.5 </a:t>
            </a:r>
            <a:r>
              <a:rPr lang="ar-SA" sz="1400" dirty="0" err="1">
                <a:solidFill>
                  <a:srgbClr val="002060"/>
                </a:solidFill>
              </a:rPr>
              <a:t>الى</a:t>
            </a:r>
            <a:r>
              <a:rPr lang="ar-SA" sz="1400" dirty="0">
                <a:solidFill>
                  <a:srgbClr val="002060"/>
                </a:solidFill>
              </a:rPr>
              <a:t> 8 ولا يرتبط مباشرة بالسرطان </a:t>
            </a:r>
            <a:r>
              <a:rPr lang="ar-SA" sz="1400" dirty="0" err="1">
                <a:solidFill>
                  <a:srgbClr val="002060"/>
                </a:solidFill>
              </a:rPr>
              <a:t>الا</a:t>
            </a:r>
            <a:r>
              <a:rPr lang="ar-SA" sz="1400" dirty="0">
                <a:solidFill>
                  <a:srgbClr val="002060"/>
                </a:solidFill>
              </a:rPr>
              <a:t> </a:t>
            </a:r>
            <a:r>
              <a:rPr lang="ar-SA" sz="1400" dirty="0" err="1">
                <a:solidFill>
                  <a:srgbClr val="002060"/>
                </a:solidFill>
              </a:rPr>
              <a:t>ان</a:t>
            </a:r>
            <a:r>
              <a:rPr lang="ar-SA" sz="1400" dirty="0">
                <a:solidFill>
                  <a:srgbClr val="002060"/>
                </a:solidFill>
              </a:rPr>
              <a:t> البيئة المتطرفة </a:t>
            </a:r>
            <a:r>
              <a:rPr lang="ar-SA" sz="1400" dirty="0" err="1">
                <a:solidFill>
                  <a:srgbClr val="002060"/>
                </a:solidFill>
              </a:rPr>
              <a:t>الحامضية</a:t>
            </a:r>
            <a:r>
              <a:rPr lang="ar-SA" sz="1400" dirty="0">
                <a:solidFill>
                  <a:srgbClr val="002060"/>
                </a:solidFill>
              </a:rPr>
              <a:t> </a:t>
            </a:r>
            <a:r>
              <a:rPr lang="ar-SA" sz="1400" dirty="0" err="1">
                <a:solidFill>
                  <a:srgbClr val="002060"/>
                </a:solidFill>
              </a:rPr>
              <a:t>او</a:t>
            </a:r>
            <a:r>
              <a:rPr lang="ar-SA" sz="1400" dirty="0">
                <a:solidFill>
                  <a:srgbClr val="002060"/>
                </a:solidFill>
              </a:rPr>
              <a:t> القاعدية قد تعزز نمو العدد من </a:t>
            </a:r>
            <a:r>
              <a:rPr lang="ar-SA" sz="1400" dirty="0" err="1">
                <a:solidFill>
                  <a:srgbClr val="002060"/>
                </a:solidFill>
              </a:rPr>
              <a:t>انواع</a:t>
            </a:r>
            <a:r>
              <a:rPr lang="ar-SA" sz="1400" dirty="0">
                <a:solidFill>
                  <a:srgbClr val="002060"/>
                </a:solidFill>
              </a:rPr>
              <a:t> البكتريا </a:t>
            </a:r>
            <a:r>
              <a:rPr lang="ar-SA" sz="1400" dirty="0" err="1">
                <a:solidFill>
                  <a:srgbClr val="002060"/>
                </a:solidFill>
              </a:rPr>
              <a:t>او</a:t>
            </a:r>
            <a:r>
              <a:rPr lang="ar-SA" sz="1400" dirty="0">
                <a:solidFill>
                  <a:srgbClr val="002060"/>
                </a:solidFill>
              </a:rPr>
              <a:t> </a:t>
            </a:r>
            <a:r>
              <a:rPr lang="ar-SA" sz="1400" dirty="0" err="1">
                <a:solidFill>
                  <a:srgbClr val="002060"/>
                </a:solidFill>
              </a:rPr>
              <a:t>تهيء</a:t>
            </a:r>
            <a:r>
              <a:rPr lang="ar-SA" sz="1400" dirty="0">
                <a:solidFill>
                  <a:srgbClr val="002060"/>
                </a:solidFill>
              </a:rPr>
              <a:t> لالتهابات مزمنة قد ترفع خطر التغيرات الخلوية </a:t>
            </a:r>
            <a:r>
              <a:rPr lang="ar-SA" sz="1400" dirty="0" err="1">
                <a:solidFill>
                  <a:srgbClr val="002060"/>
                </a:solidFill>
              </a:rPr>
              <a:t>و</a:t>
            </a:r>
            <a:r>
              <a:rPr lang="ar-SA" sz="1400" dirty="0">
                <a:solidFill>
                  <a:srgbClr val="002060"/>
                </a:solidFill>
              </a:rPr>
              <a:t> تؤدي </a:t>
            </a:r>
            <a:r>
              <a:rPr lang="ar-SA" sz="1400" dirty="0" err="1">
                <a:solidFill>
                  <a:srgbClr val="002060"/>
                </a:solidFill>
              </a:rPr>
              <a:t>الى</a:t>
            </a:r>
            <a:r>
              <a:rPr lang="ar-SA" sz="1400" dirty="0">
                <a:solidFill>
                  <a:srgbClr val="002060"/>
                </a:solidFill>
              </a:rPr>
              <a:t> </a:t>
            </a:r>
            <a:r>
              <a:rPr lang="ar-SA" sz="1400" dirty="0" err="1">
                <a:solidFill>
                  <a:srgbClr val="002060"/>
                </a:solidFill>
              </a:rPr>
              <a:t>التسرطن</a:t>
            </a:r>
            <a:r>
              <a:rPr lang="ar-SA" sz="1400" dirty="0">
                <a:solidFill>
                  <a:srgbClr val="002060"/>
                </a:solidFill>
              </a:rPr>
              <a:t> على المدى البعيد</a:t>
            </a:r>
            <a:endParaRPr lang="ar-IQ" sz="1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1371600" y="2438400"/>
            <a:ext cx="6629400" cy="2286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-274320" algn="ctr" defTabSz="914400" rtl="1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IQ" dirty="0">
                <a:solidFill>
                  <a:srgbClr val="002060"/>
                </a:solidFill>
              </a:rPr>
              <a:t>على الرغم من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ar-SA" dirty="0" err="1">
                <a:solidFill>
                  <a:srgbClr val="002060"/>
                </a:solidFill>
              </a:rPr>
              <a:t>ان</a:t>
            </a:r>
            <a:r>
              <a:rPr lang="ar-SA" dirty="0">
                <a:solidFill>
                  <a:srgbClr val="002060"/>
                </a:solidFill>
              </a:rPr>
              <a:t> </a:t>
            </a:r>
            <a:r>
              <a:rPr lang="ar-SA" dirty="0" err="1">
                <a:solidFill>
                  <a:srgbClr val="002060"/>
                </a:solidFill>
              </a:rPr>
              <a:t>اشرطة</a:t>
            </a:r>
            <a:r>
              <a:rPr lang="ar-SA" dirty="0">
                <a:solidFill>
                  <a:srgbClr val="002060"/>
                </a:solidFill>
              </a:rPr>
              <a:t> فحص </a:t>
            </a:r>
            <a:r>
              <a:rPr lang="ar-SA" dirty="0" err="1">
                <a:solidFill>
                  <a:srgbClr val="002060"/>
                </a:solidFill>
              </a:rPr>
              <a:t>الادرار</a:t>
            </a:r>
            <a:r>
              <a:rPr lang="ar-SA" dirty="0">
                <a:solidFill>
                  <a:srgbClr val="002060"/>
                </a:solidFill>
              </a:rPr>
              <a:t> </a:t>
            </a:r>
            <a:r>
              <a:rPr lang="ar-IQ" dirty="0">
                <a:solidFill>
                  <a:srgbClr val="002060"/>
                </a:solidFill>
              </a:rPr>
              <a:t>لا تعد </a:t>
            </a:r>
            <a:r>
              <a:rPr lang="ar-IQ" dirty="0" err="1">
                <a:solidFill>
                  <a:srgbClr val="002060"/>
                </a:solidFill>
              </a:rPr>
              <a:t>اداة</a:t>
            </a:r>
            <a:r>
              <a:rPr lang="ar-IQ" dirty="0">
                <a:solidFill>
                  <a:srgbClr val="002060"/>
                </a:solidFill>
              </a:rPr>
              <a:t> تشخيصية نهائية, ولكم يمكن </a:t>
            </a:r>
            <a:r>
              <a:rPr lang="ar-IQ" dirty="0" err="1">
                <a:solidFill>
                  <a:srgbClr val="002060"/>
                </a:solidFill>
              </a:rPr>
              <a:t>ان</a:t>
            </a:r>
            <a:r>
              <a:rPr lang="ar-IQ" dirty="0">
                <a:solidFill>
                  <a:srgbClr val="002060"/>
                </a:solidFill>
              </a:rPr>
              <a:t> تلعب </a:t>
            </a:r>
            <a:r>
              <a:rPr lang="ar-IQ" dirty="0" err="1">
                <a:solidFill>
                  <a:srgbClr val="002060"/>
                </a:solidFill>
              </a:rPr>
              <a:t>اشرطة</a:t>
            </a:r>
            <a:r>
              <a:rPr lang="ar-IQ" dirty="0">
                <a:solidFill>
                  <a:srgbClr val="002060"/>
                </a:solidFill>
              </a:rPr>
              <a:t> تحليل </a:t>
            </a:r>
            <a:r>
              <a:rPr lang="ar-IQ" dirty="0" err="1">
                <a:solidFill>
                  <a:srgbClr val="002060"/>
                </a:solidFill>
              </a:rPr>
              <a:t>الادرار</a:t>
            </a:r>
            <a:r>
              <a:rPr lang="ar-IQ" dirty="0">
                <a:solidFill>
                  <a:srgbClr val="002060"/>
                </a:solidFill>
              </a:rPr>
              <a:t> دورا مهما في الكشف المبكر عن بعض </a:t>
            </a:r>
            <a:r>
              <a:rPr lang="ar-IQ" dirty="0" err="1">
                <a:solidFill>
                  <a:srgbClr val="002060"/>
                </a:solidFill>
              </a:rPr>
              <a:t>انواع</a:t>
            </a:r>
            <a:r>
              <a:rPr lang="ar-IQ" dirty="0">
                <a:solidFill>
                  <a:srgbClr val="002060"/>
                </a:solidFill>
              </a:rPr>
              <a:t> السرطانات حيث </a:t>
            </a:r>
            <a:r>
              <a:rPr lang="ar-IQ" dirty="0" err="1">
                <a:solidFill>
                  <a:srgbClr val="002060"/>
                </a:solidFill>
              </a:rPr>
              <a:t>انها</a:t>
            </a:r>
            <a:r>
              <a:rPr lang="ar-IQ" dirty="0">
                <a:solidFill>
                  <a:srgbClr val="002060"/>
                </a:solidFill>
              </a:rPr>
              <a:t> تساعد في رصد علامات غير طبيعية قد تكون مرتبطة بوجود ورم خاصة في المراحل </a:t>
            </a:r>
            <a:r>
              <a:rPr lang="ar-IQ" dirty="0" err="1">
                <a:solidFill>
                  <a:srgbClr val="002060"/>
                </a:solidFill>
              </a:rPr>
              <a:t>الاولى</a:t>
            </a:r>
            <a:r>
              <a:rPr lang="ar-IQ" dirty="0">
                <a:solidFill>
                  <a:srgbClr val="002060"/>
                </a:solidFill>
              </a:rPr>
              <a:t> مما يدفع الشخص </a:t>
            </a:r>
            <a:r>
              <a:rPr lang="ar-IQ" dirty="0" err="1">
                <a:solidFill>
                  <a:srgbClr val="002060"/>
                </a:solidFill>
              </a:rPr>
              <a:t>الى</a:t>
            </a:r>
            <a:r>
              <a:rPr lang="ar-IQ" dirty="0">
                <a:solidFill>
                  <a:srgbClr val="002060"/>
                </a:solidFill>
              </a:rPr>
              <a:t> </a:t>
            </a:r>
            <a:r>
              <a:rPr lang="ar-IQ" dirty="0" err="1">
                <a:solidFill>
                  <a:srgbClr val="002060"/>
                </a:solidFill>
              </a:rPr>
              <a:t>اجراء</a:t>
            </a:r>
            <a:r>
              <a:rPr lang="ar-IQ" dirty="0">
                <a:solidFill>
                  <a:srgbClr val="002060"/>
                </a:solidFill>
              </a:rPr>
              <a:t> فحوصات </a:t>
            </a:r>
            <a:r>
              <a:rPr lang="ar-IQ" dirty="0" err="1">
                <a:solidFill>
                  <a:srgbClr val="002060"/>
                </a:solidFill>
              </a:rPr>
              <a:t>اعمق</a:t>
            </a:r>
            <a:r>
              <a:rPr lang="ar-IQ" dirty="0">
                <a:solidFill>
                  <a:srgbClr val="002060"/>
                </a:solidFill>
              </a:rPr>
              <a:t> وخاصة لدى كبار السن </a:t>
            </a:r>
            <a:r>
              <a:rPr lang="ar-IQ" dirty="0" err="1">
                <a:solidFill>
                  <a:srgbClr val="002060"/>
                </a:solidFill>
              </a:rPr>
              <a:t>او</a:t>
            </a:r>
            <a:r>
              <a:rPr lang="ar-IQ" dirty="0">
                <a:solidFill>
                  <a:srgbClr val="002060"/>
                </a:solidFill>
              </a:rPr>
              <a:t> </a:t>
            </a:r>
            <a:r>
              <a:rPr lang="ar-IQ" dirty="0" err="1">
                <a:solidFill>
                  <a:srgbClr val="002060"/>
                </a:solidFill>
              </a:rPr>
              <a:t>الاشخاص</a:t>
            </a:r>
            <a:r>
              <a:rPr lang="ar-IQ" dirty="0">
                <a:solidFill>
                  <a:srgbClr val="002060"/>
                </a:solidFill>
              </a:rPr>
              <a:t> ذوي عوامل الخطورة.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295400" y="1493912"/>
            <a:ext cx="6553200" cy="79208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all" spc="30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التوصيات</a:t>
            </a:r>
            <a:endParaRPr kumimoji="0" lang="en-US" sz="4000" b="1" i="0" u="none" strike="noStrike" kern="1200" cap="all" spc="30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200800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295400" y="1036712"/>
            <a:ext cx="6553200" cy="79208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all" spc="30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دعـــ</a:t>
            </a:r>
            <a:r>
              <a:rPr kumimoji="0" lang="ar-IQ" sz="4000" b="1" i="0" u="none" strike="noStrike" kern="1200" cap="all" spc="30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ــ</a:t>
            </a:r>
            <a:r>
              <a:rPr kumimoji="0" lang="ar-SA" sz="4000" b="1" i="0" u="none" strike="noStrike" kern="1200" cap="all" spc="30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ــوة</a:t>
            </a:r>
            <a:endParaRPr kumimoji="0" lang="en-US" sz="4000" b="1" i="0" u="none" strike="noStrike" kern="1200" cap="all" spc="30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Subtitle 2"/>
          <p:cNvSpPr txBox="1">
            <a:spLocks/>
          </p:cNvSpPr>
          <p:nvPr/>
        </p:nvSpPr>
        <p:spPr>
          <a:xfrm>
            <a:off x="914400" y="1752600"/>
            <a:ext cx="7162800" cy="3657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-274320" algn="ctr" defTabSz="914400" rtl="1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SA" sz="1600" dirty="0">
                <a:solidFill>
                  <a:srgbClr val="002060"/>
                </a:solidFill>
              </a:rPr>
              <a:t>يتشرف </a:t>
            </a:r>
            <a:r>
              <a:rPr lang="ar-SA" sz="1600" dirty="0" err="1">
                <a:solidFill>
                  <a:srgbClr val="002060"/>
                </a:solidFill>
              </a:rPr>
              <a:t>مختير</a:t>
            </a:r>
            <a:r>
              <a:rPr lang="ar-SA" sz="1600" dirty="0">
                <a:solidFill>
                  <a:srgbClr val="002060"/>
                </a:solidFill>
              </a:rPr>
              <a:t> الدراسات العليا\ قسم العلاج التجريبي باستقبال عينات </a:t>
            </a:r>
            <a:r>
              <a:rPr lang="ar-SA" sz="1600" dirty="0" err="1">
                <a:solidFill>
                  <a:srgbClr val="002060"/>
                </a:solidFill>
              </a:rPr>
              <a:t>الادرار</a:t>
            </a:r>
            <a:r>
              <a:rPr lang="ar-SA" sz="1600" dirty="0">
                <a:solidFill>
                  <a:srgbClr val="002060"/>
                </a:solidFill>
              </a:rPr>
              <a:t> على مدى </a:t>
            </a:r>
            <a:r>
              <a:rPr lang="ar-SA" sz="1600" dirty="0" err="1">
                <a:solidFill>
                  <a:srgbClr val="002060"/>
                </a:solidFill>
              </a:rPr>
              <a:t>الايام</a:t>
            </a:r>
            <a:r>
              <a:rPr lang="ar-SA" sz="1600" dirty="0">
                <a:solidFill>
                  <a:srgbClr val="002060"/>
                </a:solidFill>
              </a:rPr>
              <a:t> الثلاثة القادمة من اجل </a:t>
            </a:r>
            <a:r>
              <a:rPr lang="ar-SA" sz="1600" dirty="0" err="1">
                <a:solidFill>
                  <a:srgbClr val="002060"/>
                </a:solidFill>
              </a:rPr>
              <a:t>اجراء</a:t>
            </a:r>
            <a:r>
              <a:rPr lang="ar-SA" sz="1600" dirty="0">
                <a:solidFill>
                  <a:srgbClr val="002060"/>
                </a:solidFill>
              </a:rPr>
              <a:t> فحص </a:t>
            </a:r>
            <a:r>
              <a:rPr lang="ar-SA" sz="1600" dirty="0" err="1">
                <a:solidFill>
                  <a:srgbClr val="002060"/>
                </a:solidFill>
              </a:rPr>
              <a:t>الادرار</a:t>
            </a:r>
            <a:r>
              <a:rPr lang="ar-SA" sz="1600" dirty="0">
                <a:solidFill>
                  <a:srgbClr val="002060"/>
                </a:solidFill>
              </a:rPr>
              <a:t> العام مجانا </a:t>
            </a:r>
            <a:r>
              <a:rPr lang="ar-SA" sz="1600" dirty="0" err="1">
                <a:solidFill>
                  <a:srgbClr val="002060"/>
                </a:solidFill>
              </a:rPr>
              <a:t>لمنتسبي</a:t>
            </a:r>
            <a:r>
              <a:rPr lang="ar-SA" sz="1600" dirty="0">
                <a:solidFill>
                  <a:srgbClr val="002060"/>
                </a:solidFill>
              </a:rPr>
              <a:t> المركز </a:t>
            </a:r>
            <a:r>
              <a:rPr lang="ar-SA" sz="1600" dirty="0" err="1">
                <a:solidFill>
                  <a:srgbClr val="002060"/>
                </a:solidFill>
              </a:rPr>
              <a:t>وباشراف</a:t>
            </a:r>
            <a:r>
              <a:rPr lang="ar-SA" sz="1600" dirty="0">
                <a:solidFill>
                  <a:srgbClr val="002060"/>
                </a:solidFill>
              </a:rPr>
              <a:t> كل من</a:t>
            </a:r>
            <a:r>
              <a:rPr lang="ar-IQ" sz="1600" dirty="0">
                <a:solidFill>
                  <a:srgbClr val="002060"/>
                </a:solidFill>
              </a:rPr>
              <a:t>:</a:t>
            </a:r>
            <a:endParaRPr lang="ar-SA" sz="1600" dirty="0">
              <a:solidFill>
                <a:srgbClr val="002060"/>
              </a:solidFill>
            </a:endParaRPr>
          </a:p>
          <a:p>
            <a:pPr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SA" sz="1600" dirty="0">
                <a:solidFill>
                  <a:srgbClr val="002060"/>
                </a:solidFill>
              </a:rPr>
              <a:t>م.د. علياء جبار قاسم \ دكتوراه </a:t>
            </a:r>
            <a:r>
              <a:rPr lang="ar-SA" sz="1600" dirty="0" err="1">
                <a:solidFill>
                  <a:srgbClr val="002060"/>
                </a:solidFill>
              </a:rPr>
              <a:t>احياء</a:t>
            </a:r>
            <a:r>
              <a:rPr lang="ar-SA" sz="1600" dirty="0">
                <a:solidFill>
                  <a:srgbClr val="002060"/>
                </a:solidFill>
              </a:rPr>
              <a:t> </a:t>
            </a:r>
            <a:r>
              <a:rPr lang="ar-SA" sz="1600" dirty="0" err="1">
                <a:solidFill>
                  <a:srgbClr val="002060"/>
                </a:solidFill>
              </a:rPr>
              <a:t>مجهرية</a:t>
            </a:r>
            <a:r>
              <a:rPr lang="ar-SA" sz="1600" dirty="0">
                <a:solidFill>
                  <a:srgbClr val="002060"/>
                </a:solidFill>
              </a:rPr>
              <a:t>                   م.</a:t>
            </a:r>
            <a:r>
              <a:rPr lang="ar-SA" sz="1600" dirty="0" err="1">
                <a:solidFill>
                  <a:srgbClr val="002060"/>
                </a:solidFill>
              </a:rPr>
              <a:t>م</a:t>
            </a:r>
            <a:r>
              <a:rPr lang="ar-SA" sz="1600" dirty="0">
                <a:solidFill>
                  <a:srgbClr val="002060"/>
                </a:solidFill>
              </a:rPr>
              <a:t>. بسمة حسن محمد \ ماجستير علم الحيوان</a:t>
            </a:r>
          </a:p>
          <a:p>
            <a:pPr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SA" sz="1600" dirty="0">
                <a:solidFill>
                  <a:srgbClr val="002060"/>
                </a:solidFill>
              </a:rPr>
              <a:t>م.</a:t>
            </a:r>
            <a:r>
              <a:rPr lang="ar-SA" sz="1600" dirty="0" err="1">
                <a:solidFill>
                  <a:srgbClr val="002060"/>
                </a:solidFill>
              </a:rPr>
              <a:t>م</a:t>
            </a:r>
            <a:r>
              <a:rPr lang="ar-SA" sz="1600" dirty="0">
                <a:solidFill>
                  <a:srgbClr val="002060"/>
                </a:solidFill>
              </a:rPr>
              <a:t>. شمس الملوك محمد \ ماجستير كيمياء عضوية            </a:t>
            </a:r>
            <a:r>
              <a:rPr lang="ar-SA" sz="1600" dirty="0" err="1">
                <a:solidFill>
                  <a:srgbClr val="002060"/>
                </a:solidFill>
              </a:rPr>
              <a:t>م</a:t>
            </a:r>
            <a:r>
              <a:rPr lang="ar-SA" sz="1600" dirty="0">
                <a:solidFill>
                  <a:srgbClr val="002060"/>
                </a:solidFill>
              </a:rPr>
              <a:t>.</a:t>
            </a:r>
            <a:r>
              <a:rPr lang="ar-SA" sz="1600" dirty="0" err="1">
                <a:solidFill>
                  <a:srgbClr val="002060"/>
                </a:solidFill>
              </a:rPr>
              <a:t>م</a:t>
            </a:r>
            <a:r>
              <a:rPr lang="ar-SA" sz="1600" dirty="0">
                <a:solidFill>
                  <a:srgbClr val="002060"/>
                </a:solidFill>
              </a:rPr>
              <a:t>. رابية مؤيد صبري \ ماجستير </a:t>
            </a:r>
            <a:r>
              <a:rPr lang="ar-SA" sz="1600" dirty="0" err="1">
                <a:solidFill>
                  <a:srgbClr val="002060"/>
                </a:solidFill>
              </a:rPr>
              <a:t>احياء</a:t>
            </a:r>
            <a:r>
              <a:rPr lang="ar-SA" sz="1600" dirty="0">
                <a:solidFill>
                  <a:srgbClr val="002060"/>
                </a:solidFill>
              </a:rPr>
              <a:t> </a:t>
            </a:r>
            <a:r>
              <a:rPr lang="ar-SA" sz="1600" dirty="0" err="1">
                <a:solidFill>
                  <a:srgbClr val="002060"/>
                </a:solidFill>
              </a:rPr>
              <a:t>مجهرية</a:t>
            </a:r>
            <a:endParaRPr lang="ar-SA" sz="1600" dirty="0">
              <a:solidFill>
                <a:srgbClr val="002060"/>
              </a:solidFill>
            </a:endParaRPr>
          </a:p>
          <a:p>
            <a:pPr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SA" sz="1600" dirty="0">
                <a:solidFill>
                  <a:srgbClr val="002060"/>
                </a:solidFill>
              </a:rPr>
              <a:t>م.</a:t>
            </a:r>
            <a:r>
              <a:rPr lang="ar-SA" sz="1600" dirty="0" err="1">
                <a:solidFill>
                  <a:srgbClr val="002060"/>
                </a:solidFill>
              </a:rPr>
              <a:t>م</a:t>
            </a:r>
            <a:r>
              <a:rPr lang="ar-SA" sz="1600" dirty="0">
                <a:solidFill>
                  <a:srgbClr val="002060"/>
                </a:solidFill>
              </a:rPr>
              <a:t>. </a:t>
            </a:r>
            <a:r>
              <a:rPr lang="ar-SA" sz="1600" dirty="0" err="1">
                <a:solidFill>
                  <a:srgbClr val="002060"/>
                </a:solidFill>
              </a:rPr>
              <a:t>اشجان</a:t>
            </a:r>
            <a:r>
              <a:rPr lang="ar-SA" sz="1600" dirty="0">
                <a:solidFill>
                  <a:srgbClr val="002060"/>
                </a:solidFill>
              </a:rPr>
              <a:t> محمد حسين \ ماجستير علم الحيوان                 </a:t>
            </a:r>
            <a:r>
              <a:rPr lang="ar-SA" sz="1600" dirty="0" err="1">
                <a:solidFill>
                  <a:srgbClr val="002060"/>
                </a:solidFill>
              </a:rPr>
              <a:t>م</a:t>
            </a:r>
            <a:r>
              <a:rPr lang="ar-SA" sz="1600" dirty="0">
                <a:solidFill>
                  <a:srgbClr val="002060"/>
                </a:solidFill>
              </a:rPr>
              <a:t>.</a:t>
            </a:r>
            <a:r>
              <a:rPr lang="ar-SA" sz="1600" dirty="0" err="1">
                <a:solidFill>
                  <a:srgbClr val="002060"/>
                </a:solidFill>
              </a:rPr>
              <a:t>م</a:t>
            </a:r>
            <a:r>
              <a:rPr lang="ar-SA" sz="1600" dirty="0">
                <a:solidFill>
                  <a:srgbClr val="002060"/>
                </a:solidFill>
              </a:rPr>
              <a:t>. رؤى نعيم </a:t>
            </a:r>
            <a:r>
              <a:rPr lang="ar-SA" sz="1600" dirty="0" err="1">
                <a:solidFill>
                  <a:srgbClr val="002060"/>
                </a:solidFill>
              </a:rPr>
              <a:t>شمخي</a:t>
            </a:r>
            <a:r>
              <a:rPr lang="ar-SA" sz="1600" dirty="0">
                <a:solidFill>
                  <a:srgbClr val="002060"/>
                </a:solidFill>
              </a:rPr>
              <a:t> \ ماجستير </a:t>
            </a:r>
            <a:r>
              <a:rPr lang="ar-SA" sz="1600" dirty="0" err="1">
                <a:solidFill>
                  <a:srgbClr val="002060"/>
                </a:solidFill>
              </a:rPr>
              <a:t>احياء</a:t>
            </a:r>
            <a:r>
              <a:rPr lang="ar-SA" sz="1600" dirty="0">
                <a:solidFill>
                  <a:srgbClr val="002060"/>
                </a:solidFill>
              </a:rPr>
              <a:t> </a:t>
            </a:r>
            <a:r>
              <a:rPr lang="ar-SA" sz="1600" dirty="0" err="1">
                <a:solidFill>
                  <a:srgbClr val="002060"/>
                </a:solidFill>
              </a:rPr>
              <a:t>مجهرية</a:t>
            </a:r>
            <a:r>
              <a:rPr lang="ar-SA" sz="1600" dirty="0">
                <a:solidFill>
                  <a:srgbClr val="002060"/>
                </a:solidFill>
              </a:rPr>
              <a:t>   </a:t>
            </a:r>
          </a:p>
          <a:p>
            <a:pPr marL="0" marR="0" lvl="0" indent="-274320" defTabSz="914400" rtl="1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SA" sz="1600" dirty="0">
                <a:solidFill>
                  <a:srgbClr val="002060"/>
                </a:solidFill>
              </a:rPr>
              <a:t>م.</a:t>
            </a:r>
            <a:r>
              <a:rPr lang="ar-SA" sz="1600" dirty="0" err="1">
                <a:solidFill>
                  <a:srgbClr val="002060"/>
                </a:solidFill>
              </a:rPr>
              <a:t>م</a:t>
            </a:r>
            <a:r>
              <a:rPr lang="ar-SA" sz="1600" dirty="0">
                <a:solidFill>
                  <a:srgbClr val="002060"/>
                </a:solidFill>
              </a:rPr>
              <a:t>. مريم علي سعيد \ ماجستير كيمياء </a:t>
            </a:r>
            <a:r>
              <a:rPr lang="ar-SA" sz="1600" dirty="0" err="1">
                <a:solidFill>
                  <a:srgbClr val="002060"/>
                </a:solidFill>
              </a:rPr>
              <a:t>لاعضوية</a:t>
            </a:r>
            <a:r>
              <a:rPr lang="ar-SA" sz="1600" dirty="0">
                <a:solidFill>
                  <a:srgbClr val="002060"/>
                </a:solidFill>
              </a:rPr>
              <a:t>             م.</a:t>
            </a:r>
            <a:r>
              <a:rPr lang="ar-SA" sz="1600" dirty="0" err="1">
                <a:solidFill>
                  <a:srgbClr val="002060"/>
                </a:solidFill>
              </a:rPr>
              <a:t>م</a:t>
            </a:r>
            <a:r>
              <a:rPr lang="ar-SA" sz="1600" dirty="0">
                <a:solidFill>
                  <a:srgbClr val="002060"/>
                </a:solidFill>
              </a:rPr>
              <a:t>. رسل وليد علي \ ماجستير وراثة خلوية</a:t>
            </a:r>
          </a:p>
          <a:p>
            <a:pPr marL="0" marR="0" lvl="0" indent="-274320" defTabSz="914400" rtl="1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IQ" sz="1600" dirty="0">
                <a:solidFill>
                  <a:srgbClr val="002060"/>
                </a:solidFill>
              </a:rPr>
              <a:t>                                      </a:t>
            </a:r>
            <a:r>
              <a:rPr lang="ar-SA" sz="1600" dirty="0">
                <a:solidFill>
                  <a:srgbClr val="002060"/>
                </a:solidFill>
              </a:rPr>
              <a:t>م.</a:t>
            </a:r>
            <a:r>
              <a:rPr lang="ar-SA" sz="1600" dirty="0" err="1">
                <a:solidFill>
                  <a:srgbClr val="002060"/>
                </a:solidFill>
              </a:rPr>
              <a:t>م</a:t>
            </a:r>
            <a:r>
              <a:rPr lang="ar-SA" sz="1600" dirty="0">
                <a:solidFill>
                  <a:srgbClr val="002060"/>
                </a:solidFill>
              </a:rPr>
              <a:t>. هبة قاسم فرج \ ماجستير فيزياء البلازما</a:t>
            </a:r>
          </a:p>
          <a:p>
            <a:pPr marL="0" marR="0" lvl="0" indent="-274320" algn="ctr" defTabSz="914400" rtl="1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SA" b="1" dirty="0">
                <a:solidFill>
                  <a:srgbClr val="002060"/>
                </a:solidFill>
              </a:rPr>
              <a:t> مع تمنياتنا للجميع بالصحة والسلامة.</a:t>
            </a:r>
            <a:endParaRPr lang="ar-IQ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613</TotalTime>
  <Words>1527</Words>
  <Application>Microsoft Office PowerPoint</Application>
  <PresentationFormat>On-screen Show (4:3)</PresentationFormat>
  <Paragraphs>278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Garamond</vt:lpstr>
      <vt:lpstr>Geeza Pro</vt:lpstr>
      <vt:lpstr>Wingdings</vt:lpstr>
      <vt:lpstr>Wingdings 2</vt:lpstr>
      <vt:lpstr>Couture</vt:lpstr>
      <vt:lpstr>فحص الادرار العام في الكشف المبكر للسرطان</vt:lpstr>
      <vt:lpstr>فحص الادرار العام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فحص الادرار العام في الكشف المبكر للسرطان</dc:title>
  <dc:creator>Admin</dc:creator>
  <cp:lastModifiedBy>user</cp:lastModifiedBy>
  <cp:revision>84</cp:revision>
  <dcterms:created xsi:type="dcterms:W3CDTF">2025-05-13T17:32:02Z</dcterms:created>
  <dcterms:modified xsi:type="dcterms:W3CDTF">2026-09-22T15:55:22Z</dcterms:modified>
</cp:coreProperties>
</file>