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9" r:id="rId1"/>
  </p:sldMasterIdLst>
  <p:sldIdLst>
    <p:sldId id="256" r:id="rId2"/>
    <p:sldId id="279" r:id="rId3"/>
    <p:sldId id="262" r:id="rId4"/>
    <p:sldId id="263" r:id="rId5"/>
    <p:sldId id="280" r:id="rId6"/>
    <p:sldId id="293" r:id="rId7"/>
    <p:sldId id="303" r:id="rId8"/>
    <p:sldId id="294" r:id="rId9"/>
    <p:sldId id="304" r:id="rId10"/>
    <p:sldId id="305" r:id="rId11"/>
    <p:sldId id="289" r:id="rId12"/>
    <p:sldId id="295" r:id="rId13"/>
    <p:sldId id="308" r:id="rId14"/>
    <p:sldId id="309" r:id="rId15"/>
    <p:sldId id="310" r:id="rId16"/>
    <p:sldId id="311" r:id="rId17"/>
    <p:sldId id="313" r:id="rId18"/>
    <p:sldId id="314" r:id="rId19"/>
    <p:sldId id="324" r:id="rId20"/>
    <p:sldId id="325" r:id="rId21"/>
    <p:sldId id="270" r:id="rId22"/>
    <p:sldId id="28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F1903"/>
    <a:srgbClr val="7CCBFC"/>
    <a:srgbClr val="4850F2"/>
    <a:srgbClr val="33CCFF"/>
    <a:srgbClr val="F20EC7"/>
    <a:srgbClr val="D48106"/>
    <a:srgbClr val="CCFFCC"/>
    <a:srgbClr val="FFFF99"/>
    <a:srgbClr val="82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191" autoAdjust="0"/>
    <p:restoredTop sz="94638"/>
  </p:normalViewPr>
  <p:slideViewPr>
    <p:cSldViewPr>
      <p:cViewPr varScale="1">
        <p:scale>
          <a:sx n="50" d="100"/>
          <a:sy n="50" d="100"/>
        </p:scale>
        <p:origin x="89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92" y="-1"/>
            <a:ext cx="9144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572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4572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0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8502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22282"/>
            <a:ext cx="7372513" cy="731520"/>
          </a:xfrm>
        </p:spPr>
        <p:txBody>
          <a:bodyPr anchor="b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314" y="2011680"/>
            <a:ext cx="8551926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296037" y="1704836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826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-1"/>
            <a:ext cx="4572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3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1729" y="4231339"/>
            <a:ext cx="5392271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0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715000" y="210312"/>
            <a:ext cx="1104901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873691" y="210312"/>
            <a:ext cx="1636013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85784" y="210312"/>
            <a:ext cx="336604" cy="36576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5209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1133214"/>
            <a:ext cx="8723609" cy="1825674"/>
          </a:xfrm>
        </p:spPr>
        <p:txBody>
          <a:bodyPr anchor="t"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313" y="5351226"/>
            <a:ext cx="5426966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35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2"/>
            <a:ext cx="9144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4225846" y="338360"/>
            <a:ext cx="1825034" cy="8011274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2407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1133711" y="1133714"/>
            <a:ext cx="6866356" cy="4598932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2299539" y="2628921"/>
            <a:ext cx="6528619" cy="19295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10"/>
            <a:ext cx="6665474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875" y="952500"/>
            <a:ext cx="6665474" cy="563679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442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1338" y="0"/>
            <a:ext cx="5700139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1" y="3409448"/>
            <a:ext cx="5707226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-561138" y="575388"/>
            <a:ext cx="6858000" cy="5707226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201696" y="1338219"/>
            <a:ext cx="5518112" cy="5521450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7" y="1714498"/>
            <a:ext cx="3720463" cy="4722876"/>
          </a:xfrm>
        </p:spPr>
        <p:txBody>
          <a:bodyPr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932026" y="210114"/>
            <a:ext cx="1881963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64174" y="1246952"/>
            <a:ext cx="2553208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342900" indent="-342900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200" dirty="0"/>
            </a:lvl1pPr>
            <a:lvl2pPr marL="42862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2pPr>
            <a:lvl3pPr marL="60007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3pPr>
            <a:lvl4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4pPr>
            <a:lvl5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6001920" y="762000"/>
            <a:ext cx="288036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54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0965" y="-2"/>
            <a:ext cx="9133034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542928" y="1161956"/>
            <a:ext cx="8601073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0966" y="-7466"/>
            <a:ext cx="4582966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1468924"/>
            <a:ext cx="3822132" cy="2461308"/>
          </a:xfrm>
        </p:spPr>
        <p:txBody>
          <a:bodyPr/>
          <a:lstStyle>
            <a:lvl1pPr>
              <a:defRPr sz="3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4325" y="210114"/>
            <a:ext cx="1548067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857750" y="210114"/>
            <a:ext cx="2438631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65537" y="1161955"/>
            <a:ext cx="3118619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342900" indent="-342900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200" dirty="0"/>
            </a:lvl1pPr>
            <a:lvl2pPr marL="42862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2pPr>
            <a:lvl3pPr marL="600075" indent="-257175"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3pPr>
            <a:lvl4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4pPr>
            <a:lvl5pPr>
              <a:spcBef>
                <a:spcPts val="750"/>
              </a:spcBef>
              <a:spcAft>
                <a:spcPts val="450"/>
              </a:spcAft>
              <a:buFont typeface="+mj-lt"/>
              <a:buAutoNum type="arabicPeriod"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3"/>
            <a:ext cx="9144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4604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9144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7"/>
            <a:ext cx="9144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2355089" y="80667"/>
            <a:ext cx="6869579" cy="6708243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1842143" y="355324"/>
            <a:ext cx="6783165" cy="6222179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296037" y="6101080"/>
            <a:ext cx="8551926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9144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3" y="914400"/>
            <a:ext cx="5623560" cy="262128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6313" y="3901440"/>
            <a:ext cx="562356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8700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293851" y="773848"/>
            <a:ext cx="8850149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8269941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75" y="1918144"/>
            <a:ext cx="2204390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00501" y="210114"/>
            <a:ext cx="2204618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0500" y="1918145"/>
            <a:ext cx="3743325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23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952500"/>
            <a:ext cx="2499588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205986"/>
            <a:ext cx="822960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120784" y="207291"/>
            <a:ext cx="1229529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2355570" y="210114"/>
            <a:ext cx="370332" cy="36576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6314" y="3099816"/>
            <a:ext cx="2499588" cy="3054096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171450" indent="0">
              <a:buNone/>
              <a:defRPr sz="1050"/>
            </a:lvl2pPr>
            <a:lvl3pPr marL="342900" indent="0">
              <a:buNone/>
              <a:defRPr sz="1050"/>
            </a:lvl3pPr>
            <a:lvl4pPr marL="514350" indent="0">
              <a:buNone/>
              <a:defRPr sz="1050"/>
            </a:lvl4pPr>
            <a:lvl5pPr marL="685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4675" y="0"/>
            <a:ext cx="602932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297966" y="2811277"/>
            <a:ext cx="2434604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467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4282051"/>
            <a:ext cx="2558219" cy="1532976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9144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1" y="4282051"/>
            <a:ext cx="52577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900"/>
            </a:lvl3pPr>
            <a:lvl4pPr marL="514350" indent="0">
              <a:buFont typeface="Arial" panose="020B0604020202020204" pitchFamily="34" charset="0"/>
              <a:buNone/>
              <a:defRPr sz="825"/>
            </a:lvl4pPr>
            <a:lvl5pPr marL="685800" indent="0">
              <a:buFont typeface="Arial" panose="020B0604020202020204" pitchFamily="34" charset="0"/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6314" y="6263640"/>
            <a:ext cx="1319466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0420" y="6263640"/>
            <a:ext cx="1881963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5243" y="6263640"/>
            <a:ext cx="454106" cy="36576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296037" y="609519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192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5219699" y="5749680"/>
            <a:ext cx="39243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988" y="955811"/>
            <a:ext cx="30861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52197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602073" y="210114"/>
            <a:ext cx="1114425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032072" y="210114"/>
            <a:ext cx="1395348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18988" y="2791033"/>
            <a:ext cx="30861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5696581" y="2475756"/>
            <a:ext cx="3008507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5219699" y="5749680"/>
            <a:ext cx="39243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14109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7686"/>
            <a:ext cx="2558219" cy="1532976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0420" y="210114"/>
            <a:ext cx="1881963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1" y="1017686"/>
            <a:ext cx="52577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900"/>
            </a:lvl3pPr>
            <a:lvl4pPr marL="514350" indent="0">
              <a:buFont typeface="Arial" panose="020B0604020202020204" pitchFamily="34" charset="0"/>
              <a:buNone/>
              <a:defRPr sz="825"/>
            </a:lvl4pPr>
            <a:lvl5pPr marL="685800" indent="0">
              <a:buFont typeface="Arial" panose="020B0604020202020204" pitchFamily="34" charset="0"/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10"/>
            <a:ext cx="9144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736642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371600"/>
            <a:ext cx="260604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43276" y="210114"/>
            <a:ext cx="2144480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5708680" y="210114"/>
            <a:ext cx="454106" cy="36576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3275" y="1371601"/>
            <a:ext cx="2526584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48284" y="1"/>
            <a:ext cx="2595716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3"/>
            <a:ext cx="3655996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117325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297752" y="751313"/>
            <a:ext cx="579501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69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5" y="952500"/>
            <a:ext cx="5063345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203862"/>
            <a:ext cx="1714500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943100" y="203862"/>
            <a:ext cx="2081252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685502" y="203862"/>
            <a:ext cx="648596" cy="36576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6314" y="2410518"/>
            <a:ext cx="5066636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15000" y="0"/>
            <a:ext cx="3429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5715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5715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297752" y="751313"/>
            <a:ext cx="4965192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606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2834639"/>
            <a:ext cx="2260787" cy="2926080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3347" y="0"/>
            <a:ext cx="9157347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60420" y="2834640"/>
            <a:ext cx="5400675" cy="2926080"/>
          </a:xfrm>
        </p:spPr>
        <p:txBody>
          <a:bodyPr>
            <a:noAutofit/>
          </a:bodyPr>
          <a:lstStyle>
            <a:lvl1pPr marL="214313" indent="-214313">
              <a:buFont typeface="Arial" panose="020B0604020202020204" pitchFamily="34" charset="0"/>
              <a:buNone/>
              <a:defRPr sz="1350"/>
            </a:lvl1pPr>
            <a:lvl2pPr marL="385763" indent="-214313">
              <a:buFont typeface="Arial" panose="020B0604020202020204" pitchFamily="34" charset="0"/>
              <a:buNone/>
              <a:defRPr sz="1200"/>
            </a:lvl2pPr>
            <a:lvl3pPr marL="557213" indent="-214313">
              <a:buFont typeface="Arial" panose="020B0604020202020204" pitchFamily="34" charset="0"/>
              <a:buNone/>
              <a:defRPr sz="1050"/>
            </a:lvl3pPr>
            <a:lvl4pPr marL="642938" indent="-128588">
              <a:buFont typeface="Arial" panose="020B0604020202020204" pitchFamily="34" charset="0"/>
              <a:buNone/>
              <a:defRPr sz="900"/>
            </a:lvl4pPr>
            <a:lvl5pPr marL="814388" indent="-128588">
              <a:buFont typeface="Arial" panose="020B0604020202020204" pitchFamily="34" charset="0"/>
              <a:buNone/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226314" y="6274033"/>
            <a:ext cx="2260787" cy="365760"/>
          </a:xfrm>
        </p:spPr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60420" y="6274033"/>
            <a:ext cx="2371725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469630" y="6274033"/>
            <a:ext cx="426688" cy="365760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296037" y="609519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50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0934"/>
            <a:ext cx="2630564" cy="1398494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699510" y="210114"/>
            <a:ext cx="1881963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8514" y="2680448"/>
            <a:ext cx="2518364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1628776" y="5847066"/>
            <a:ext cx="7515224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5207519" y="2921518"/>
            <a:ext cx="4944033" cy="29289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3320118" y="1075766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99509" y="1010932"/>
            <a:ext cx="486918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4073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19812"/>
            <a:ext cx="2564535" cy="1856553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59227" y="210114"/>
            <a:ext cx="1881963" cy="365760"/>
          </a:xfrm>
        </p:spPr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86792" y="3045042"/>
            <a:ext cx="2504057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9226" y="1019810"/>
            <a:ext cx="54864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286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49" y="4907612"/>
            <a:ext cx="3990214" cy="1438873"/>
          </a:xfrm>
        </p:spPr>
        <p:txBody>
          <a:bodyPr anchor="t"/>
          <a:lstStyle>
            <a:lvl1pPr>
              <a:lnSpc>
                <a:spcPct val="100000"/>
              </a:lnSpc>
              <a:defRPr sz="15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978" y="766764"/>
            <a:ext cx="8490347" cy="3489325"/>
          </a:xfrm>
        </p:spPr>
        <p:txBody>
          <a:bodyPr/>
          <a:lstStyle>
            <a:lvl1pPr>
              <a:lnSpc>
                <a:spcPct val="85000"/>
              </a:lnSpc>
              <a:defRPr sz="18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296037" y="4662243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287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9144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2762599" y="0"/>
            <a:ext cx="6381401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316238" y="-316238"/>
            <a:ext cx="7492544" cy="812502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3773806" y="-20336"/>
            <a:ext cx="5370194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6721" y="2704580"/>
            <a:ext cx="9137279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05740" y="2704946"/>
            <a:ext cx="7350919" cy="3538538"/>
          </a:xfrm>
        </p:spPr>
        <p:txBody>
          <a:bodyPr anchor="b"/>
          <a:lstStyle>
            <a:lvl1pPr>
              <a:lnSpc>
                <a:spcPct val="100000"/>
              </a:lnSpc>
              <a:defRPr sz="405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3300"/>
            </a:lvl3pPr>
            <a:lvl4pPr>
              <a:lnSpc>
                <a:spcPct val="100000"/>
              </a:lnSpc>
              <a:defRPr sz="3000"/>
            </a:lvl4pPr>
            <a:lvl5pPr>
              <a:lnSpc>
                <a:spcPct val="100000"/>
              </a:lnSpc>
              <a:defRPr sz="27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01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3"/>
            <a:ext cx="9144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1143004" y="-1142997"/>
            <a:ext cx="6857996" cy="914399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2857500" y="-2851452"/>
            <a:ext cx="3429000" cy="9131903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0175" y="4967785"/>
            <a:ext cx="6363081" cy="1052015"/>
          </a:xfrm>
        </p:spPr>
        <p:txBody>
          <a:bodyPr anchor="ctr">
            <a:normAutofit/>
          </a:bodyPr>
          <a:lstStyle>
            <a:lvl1pPr marL="102870" indent="-102870">
              <a:lnSpc>
                <a:spcPct val="100000"/>
              </a:lnSpc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00175" y="1405719"/>
            <a:ext cx="6363081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1pPr>
            <a:lvl2pPr marL="17145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2pPr>
            <a:lvl3pPr marL="34290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3pPr>
            <a:lvl4pPr marL="514350" indent="0">
              <a:lnSpc>
                <a:spcPct val="100000"/>
              </a:lnSpc>
              <a:buNone/>
              <a:defRPr lang="en-US" sz="3000" b="0" dirty="0">
                <a:solidFill>
                  <a:schemeClr val="tx1"/>
                </a:solidFill>
              </a:defRPr>
            </a:lvl4pPr>
            <a:lvl5pPr marL="685800" indent="0">
              <a:lnSpc>
                <a:spcPct val="100000"/>
              </a:lnSpc>
              <a:buNone/>
              <a:defRPr lang="en-US" sz="27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1557964" y="4810814"/>
            <a:ext cx="6205292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341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62000"/>
            <a:ext cx="5259664" cy="1381432"/>
          </a:xfrm>
        </p:spPr>
        <p:txBody>
          <a:bodyPr anchor="t">
            <a:noAutofit/>
          </a:bodyPr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296037" y="3032970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3241041" y="955039"/>
            <a:ext cx="2661919" cy="9144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2992120" y="706119"/>
            <a:ext cx="3159760" cy="9144002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7423" y="3429000"/>
            <a:ext cx="8378774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2585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3537563" y="-946770"/>
            <a:ext cx="1825034" cy="890016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1"/>
            <a:ext cx="9144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5" y="762000"/>
            <a:ext cx="4571999" cy="1454506"/>
          </a:xfrm>
        </p:spPr>
        <p:txBody>
          <a:bodyPr anchor="t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15001" y="3337561"/>
            <a:ext cx="2696378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350" dirty="0"/>
            </a:lvl1pPr>
            <a:lvl2pPr marL="171450" indent="0">
              <a:buNone/>
              <a:defRPr lang="en-US" sz="1050" dirty="0"/>
            </a:lvl2pPr>
            <a:lvl3pPr marL="342900" indent="0">
              <a:buNone/>
              <a:defRPr lang="en-US" sz="900" dirty="0"/>
            </a:lvl3pPr>
            <a:lvl4pPr marL="514350" indent="0">
              <a:buNone/>
              <a:defRPr lang="en-US" sz="825" dirty="0"/>
            </a:lvl4pPr>
            <a:lvl5pPr marL="685800" indent="0">
              <a:buNone/>
              <a:defRPr lang="en-US" sz="788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887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31521"/>
            <a:ext cx="8143875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6219" y="1806575"/>
            <a:ext cx="3874294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42918" y="1806575"/>
            <a:ext cx="37433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296037" y="1584960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163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1" y="1"/>
            <a:ext cx="9143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731520"/>
            <a:ext cx="8689086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" y="1775779"/>
            <a:ext cx="387477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26219" y="2492481"/>
            <a:ext cx="3874294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40630" y="1775777"/>
            <a:ext cx="387477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none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42918" y="2492481"/>
            <a:ext cx="3886430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296037" y="1579934"/>
            <a:ext cx="8551926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1" y="1"/>
            <a:ext cx="9143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593155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1005840"/>
            <a:ext cx="74295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4377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3367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9893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35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" y="869140"/>
            <a:ext cx="8703035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6314" y="210114"/>
            <a:ext cx="131946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10/04/1448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6864" y="210114"/>
            <a:ext cx="1881963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5243" y="210114"/>
            <a:ext cx="45410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00" cap="none" spc="0" baseline="0">
                <a:solidFill>
                  <a:schemeClr val="tx1"/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314" y="2047285"/>
            <a:ext cx="8703035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296037" y="751313"/>
            <a:ext cx="855192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9420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764" r:id="rId25"/>
    <p:sldLayoutId id="2147483765" r:id="rId26"/>
    <p:sldLayoutId id="2147483766" r:id="rId27"/>
    <p:sldLayoutId id="2147483767" r:id="rId28"/>
    <p:sldLayoutId id="2147483768" r:id="rId29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1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66428" y="910822"/>
            <a:ext cx="6411144" cy="1828800"/>
          </a:xfrm>
        </p:spPr>
        <p:txBody>
          <a:bodyPr>
            <a:normAutofit fontScale="90000"/>
          </a:bodyPr>
          <a:lstStyle/>
          <a:p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فحص الادرار العام مؤشر مهم لصحة وسلامة وظائف الجسم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887266" y="3561507"/>
            <a:ext cx="2120280" cy="504056"/>
          </a:xfrm>
        </p:spPr>
        <p:txBody>
          <a:bodyPr>
            <a:normAutofit/>
          </a:bodyPr>
          <a:lstStyle/>
          <a:p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العمل المختبري</a:t>
            </a:r>
            <a:endParaRPr lang="en-US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عنوان فرعي 2"/>
          <p:cNvSpPr txBox="1">
            <a:spLocks/>
          </p:cNvSpPr>
          <p:nvPr/>
        </p:nvSpPr>
        <p:spPr>
          <a:xfrm>
            <a:off x="5572132" y="3357562"/>
            <a:ext cx="2843210" cy="160972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عنوان فرعي 2"/>
          <p:cNvSpPr txBox="1">
            <a:spLocks/>
          </p:cNvSpPr>
          <p:nvPr/>
        </p:nvSpPr>
        <p:spPr>
          <a:xfrm>
            <a:off x="3600175" y="4129767"/>
            <a:ext cx="1944217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i="0" dirty="0"/>
              <a:t>م.د علياء جبار قاسم</a:t>
            </a:r>
          </a:p>
          <a:p>
            <a:r>
              <a:rPr lang="ar-SA" i="0" dirty="0"/>
              <a:t>م.م شمس الملوك محمد</a:t>
            </a:r>
            <a:endParaRPr lang="en-US" i="0" dirty="0"/>
          </a:p>
        </p:txBody>
      </p:sp>
      <p:sp>
        <p:nvSpPr>
          <p:cNvPr id="7" name="عنوان فرعي 2"/>
          <p:cNvSpPr txBox="1">
            <a:spLocks/>
          </p:cNvSpPr>
          <p:nvPr/>
        </p:nvSpPr>
        <p:spPr>
          <a:xfrm>
            <a:off x="874222" y="3751534"/>
            <a:ext cx="2592288" cy="1816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r-SA" b="1" i="0" dirty="0"/>
          </a:p>
          <a:p>
            <a:pPr>
              <a:defRPr/>
            </a:pPr>
            <a:r>
              <a:rPr lang="ar-SA" i="0" dirty="0" err="1"/>
              <a:t>م.م</a:t>
            </a:r>
            <a:r>
              <a:rPr lang="ar-SA" i="0" dirty="0"/>
              <a:t> علياء كريم</a:t>
            </a:r>
          </a:p>
          <a:p>
            <a:pPr>
              <a:defRPr/>
            </a:pPr>
            <a:r>
              <a:rPr lang="ar-SA" i="0" dirty="0"/>
              <a:t> </a:t>
            </a:r>
            <a:endParaRPr lang="en-US" i="0" dirty="0"/>
          </a:p>
          <a:p>
            <a:endParaRPr lang="en-US" i="0" dirty="0"/>
          </a:p>
        </p:txBody>
      </p:sp>
      <p:sp>
        <p:nvSpPr>
          <p:cNvPr id="8" name="عنوان فرعي 2"/>
          <p:cNvSpPr txBox="1">
            <a:spLocks/>
          </p:cNvSpPr>
          <p:nvPr/>
        </p:nvSpPr>
        <p:spPr>
          <a:xfrm>
            <a:off x="5795278" y="4129767"/>
            <a:ext cx="2304255" cy="1851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800" i="0" dirty="0"/>
              <a:t>م.</a:t>
            </a:r>
            <a:r>
              <a:rPr lang="ar-SA" sz="1800" i="0" dirty="0" err="1"/>
              <a:t>م</a:t>
            </a:r>
            <a:r>
              <a:rPr lang="ar-SA" sz="1800" i="0" dirty="0"/>
              <a:t> </a:t>
            </a:r>
            <a:r>
              <a:rPr lang="ar-SA" sz="1800" i="0" dirty="0" err="1"/>
              <a:t>اشجان</a:t>
            </a:r>
            <a:r>
              <a:rPr lang="ar-SA" sz="1800" i="0" dirty="0"/>
              <a:t> محمد حسن</a:t>
            </a:r>
            <a:endParaRPr lang="ar-IQ" sz="1800" i="0" dirty="0"/>
          </a:p>
          <a:p>
            <a:r>
              <a:rPr lang="ar-SA" sz="1800" i="0" dirty="0" err="1"/>
              <a:t>م.م</a:t>
            </a:r>
            <a:r>
              <a:rPr lang="ar-SA" sz="1800" i="0" dirty="0"/>
              <a:t> ايمان غازي</a:t>
            </a:r>
          </a:p>
        </p:txBody>
      </p:sp>
      <p:sp>
        <p:nvSpPr>
          <p:cNvPr id="9" name="Subtitle 3"/>
          <p:cNvSpPr txBox="1">
            <a:spLocks/>
          </p:cNvSpPr>
          <p:nvPr/>
        </p:nvSpPr>
        <p:spPr>
          <a:xfrm>
            <a:off x="3511860" y="3532163"/>
            <a:ext cx="212028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ت</a:t>
            </a:r>
            <a:r>
              <a:rPr lang="ar-S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ــ</a:t>
            </a:r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</a:t>
            </a:r>
            <a:r>
              <a:rPr lang="ar-S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ـ</a:t>
            </a:r>
            <a:r>
              <a:rPr lang="ar-IQ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ديـــــــم</a:t>
            </a:r>
            <a:endParaRPr lang="en-US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ubtitle 3"/>
          <p:cNvSpPr txBox="1">
            <a:spLocks/>
          </p:cNvSpPr>
          <p:nvPr/>
        </p:nvSpPr>
        <p:spPr>
          <a:xfrm>
            <a:off x="1136454" y="3561507"/>
            <a:ext cx="212028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None/>
              <a:defRPr sz="2000" i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IQ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اعــداد و </a:t>
            </a:r>
            <a:r>
              <a:rPr lang="ar-SA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تنسيـــق</a:t>
            </a:r>
            <a:endParaRPr lang="en-US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066800"/>
            <a:ext cx="6799312" cy="838200"/>
          </a:xfrm>
        </p:spPr>
        <p:txBody>
          <a:bodyPr>
            <a:normAutofit fontScale="90000"/>
          </a:bodyPr>
          <a:lstStyle/>
          <a:p>
            <a:pPr algn="r"/>
            <a:r>
              <a:rPr lang="ar-IQ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فحص الادرار العام</a:t>
            </a:r>
            <a:r>
              <a:rPr lang="ar-S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مؤشر مهم لصحة وسلامة وظائف الجسم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209800"/>
            <a:ext cx="7010400" cy="3429000"/>
          </a:xfrm>
        </p:spPr>
        <p:txBody>
          <a:bodyPr>
            <a:normAutofit/>
          </a:bodyPr>
          <a:lstStyle/>
          <a:p>
            <a:pPr algn="r" rtl="1"/>
            <a:r>
              <a:rPr lang="ar-SA" i="0" dirty="0"/>
              <a:t>تحليل الادرار</a:t>
            </a:r>
            <a:r>
              <a:rPr lang="en-US" i="0" dirty="0"/>
              <a:t> </a:t>
            </a:r>
            <a:r>
              <a:rPr lang="ar-SA" i="0" dirty="0"/>
              <a:t>هو اختبار يفحص الادرار  ويُستخَدم عادة في الكشف عن مجموعة من الاضطرابات وعلاجها، مثل التهاب المسالك البولية وأمراض الكلى وداء السكري.</a:t>
            </a:r>
          </a:p>
          <a:p>
            <a:pPr algn="r" rtl="1"/>
            <a:r>
              <a:rPr lang="ar-SA" i="0" dirty="0"/>
              <a:t>ويتضمن تحليل البول التحقق من  المظهر الذي يتضمن العكرة واللون وتركيز بعض</a:t>
            </a:r>
            <a:endParaRPr lang="en-US" i="0" dirty="0"/>
          </a:p>
          <a:p>
            <a:pPr algn="r" rtl="1"/>
            <a:endParaRPr lang="en-US" i="0" dirty="0"/>
          </a:p>
          <a:p>
            <a:pPr algn="r" rtl="1"/>
            <a:r>
              <a:rPr lang="ar-SA" i="0" dirty="0"/>
              <a:t> المؤشرات الحيوية والكيمياوية مثل مستوى السكر</a:t>
            </a:r>
            <a:endParaRPr lang="en-US" i="0" dirty="0"/>
          </a:p>
          <a:p>
            <a:pPr algn="r" rtl="1"/>
            <a:r>
              <a:rPr lang="ar-SA" i="0" dirty="0"/>
              <a:t> والبيليروبين وكريات الدم البيضاء ودرجة الدالة</a:t>
            </a:r>
            <a:endParaRPr lang="en-US" i="0" dirty="0"/>
          </a:p>
          <a:p>
            <a:pPr algn="r" rtl="1"/>
            <a:r>
              <a:rPr lang="ar-SA" i="0" dirty="0"/>
              <a:t> الحامضية وغيرها من المؤشرات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6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014714"/>
              </p:ext>
            </p:extLst>
          </p:nvPr>
        </p:nvGraphicFramePr>
        <p:xfrm>
          <a:off x="1219200" y="1397000"/>
          <a:ext cx="64008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673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Mechanical</a:t>
                      </a:r>
                      <a:r>
                        <a:rPr lang="en-US" b="1" baseline="0" dirty="0"/>
                        <a:t> Exam</a:t>
                      </a:r>
                    </a:p>
                    <a:p>
                      <a:pPr algn="ctr"/>
                      <a:r>
                        <a:rPr lang="en-US" b="1" baseline="0" dirty="0"/>
                        <a:t>(by </a:t>
                      </a:r>
                      <a:r>
                        <a:rPr lang="en-US" b="1" baseline="0" dirty="0">
                          <a:solidFill>
                            <a:srgbClr val="FFFF00"/>
                          </a:solidFill>
                        </a:rPr>
                        <a:t>Strip</a:t>
                      </a:r>
                      <a:r>
                        <a:rPr lang="en-US" b="1" baseline="0" dirty="0"/>
                        <a:t>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Micro-Exam</a:t>
                      </a:r>
                    </a:p>
                    <a:p>
                      <a:pPr algn="ctr"/>
                      <a:r>
                        <a:rPr lang="en-US" b="1" dirty="0"/>
                        <a:t>(by </a:t>
                      </a:r>
                      <a:r>
                        <a:rPr lang="en-US" b="1" dirty="0">
                          <a:solidFill>
                            <a:srgbClr val="FFFF00"/>
                          </a:solidFill>
                        </a:rPr>
                        <a:t>microscope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Macro-Exam</a:t>
                      </a:r>
                    </a:p>
                    <a:p>
                      <a:pPr algn="ctr"/>
                      <a:r>
                        <a:rPr lang="en-US" b="1" dirty="0"/>
                        <a:t>(by </a:t>
                      </a:r>
                      <a:r>
                        <a:rPr lang="en-US" b="1" dirty="0">
                          <a:solidFill>
                            <a:srgbClr val="FFFF00"/>
                          </a:solidFill>
                        </a:rPr>
                        <a:t>eye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66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Glucose</a:t>
                      </a:r>
                    </a:p>
                    <a:p>
                      <a:pPr algn="l"/>
                      <a:r>
                        <a:rPr lang="en-US" b="1" dirty="0"/>
                        <a:t>Protein</a:t>
                      </a:r>
                    </a:p>
                    <a:p>
                      <a:pPr algn="l"/>
                      <a:r>
                        <a:rPr lang="en-US" b="1" dirty="0"/>
                        <a:t>Bilirubin</a:t>
                      </a:r>
                    </a:p>
                    <a:p>
                      <a:pPr algn="l"/>
                      <a:r>
                        <a:rPr lang="en-US" b="1" dirty="0"/>
                        <a:t>Urobilinogen</a:t>
                      </a:r>
                      <a:r>
                        <a:rPr lang="en-US" b="1" baseline="0" dirty="0"/>
                        <a:t> </a:t>
                      </a:r>
                    </a:p>
                    <a:p>
                      <a:pPr algn="l"/>
                      <a:r>
                        <a:rPr lang="en-US" b="1" dirty="0" err="1"/>
                        <a:t>Kentone</a:t>
                      </a:r>
                      <a:endParaRPr lang="en-US" b="1" dirty="0"/>
                    </a:p>
                    <a:p>
                      <a:pPr algn="l"/>
                      <a:r>
                        <a:rPr lang="en-US" b="1" dirty="0"/>
                        <a:t>PH</a:t>
                      </a:r>
                    </a:p>
                    <a:p>
                      <a:pPr algn="l"/>
                      <a:r>
                        <a:rPr lang="en-US" b="1" dirty="0"/>
                        <a:t>Pus</a:t>
                      </a:r>
                    </a:p>
                    <a:p>
                      <a:pPr algn="l"/>
                      <a:r>
                        <a:rPr lang="en-US" b="1" dirty="0"/>
                        <a:t>RBS</a:t>
                      </a:r>
                    </a:p>
                    <a:p>
                      <a:pPr algn="l"/>
                      <a:r>
                        <a:rPr lang="en-US" b="1" dirty="0"/>
                        <a:t>Nitrite</a:t>
                      </a:r>
                    </a:p>
                    <a:p>
                      <a:pPr algn="l"/>
                      <a:r>
                        <a:rPr lang="en-US" b="1" dirty="0"/>
                        <a:t>Specific Gravity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Microbe</a:t>
                      </a:r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r>
                        <a:rPr lang="en-US" b="1" dirty="0"/>
                        <a:t>Mucous</a:t>
                      </a:r>
                    </a:p>
                    <a:p>
                      <a:pPr algn="l"/>
                      <a:endParaRPr lang="en-US" b="1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Crystals</a:t>
                      </a:r>
                    </a:p>
                    <a:p>
                      <a:pPr algn="l"/>
                      <a:r>
                        <a:rPr lang="en-US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Color</a:t>
                      </a:r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ar-IQ" b="1" dirty="0"/>
                    </a:p>
                    <a:p>
                      <a:pPr algn="l"/>
                      <a:r>
                        <a:rPr lang="en-US" b="1" dirty="0"/>
                        <a:t>Turbidity</a:t>
                      </a:r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endParaRPr lang="en-US" b="1" dirty="0"/>
                    </a:p>
                    <a:p>
                      <a:pPr algn="l"/>
                      <a:r>
                        <a:rPr lang="en-US" b="1" dirty="0"/>
                        <a:t>Odor</a:t>
                      </a:r>
                      <a:r>
                        <a:rPr lang="en-US" b="1" baseline="0" dirty="0"/>
                        <a:t> 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مربع نص 21"/>
          <p:cNvSpPr txBox="1"/>
          <p:nvPr/>
        </p:nvSpPr>
        <p:spPr>
          <a:xfrm>
            <a:off x="3429000" y="32120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Cells</a:t>
            </a:r>
            <a:endParaRPr lang="en-US" sz="1600" b="1" dirty="0"/>
          </a:p>
        </p:txBody>
      </p:sp>
      <p:sp>
        <p:nvSpPr>
          <p:cNvPr id="23" name="مربع نص 22"/>
          <p:cNvSpPr txBox="1"/>
          <p:nvPr/>
        </p:nvSpPr>
        <p:spPr>
          <a:xfrm>
            <a:off x="4572000" y="3071336"/>
            <a:ext cx="8547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/>
              <a:t>WBC</a:t>
            </a:r>
          </a:p>
          <a:p>
            <a:pPr algn="l"/>
            <a:r>
              <a:rPr lang="en-US" sz="1400" dirty="0"/>
              <a:t>RBS</a:t>
            </a:r>
          </a:p>
          <a:p>
            <a:pPr algn="l"/>
            <a:r>
              <a:rPr lang="en-US" sz="1400" dirty="0"/>
              <a:t>Epithelial</a:t>
            </a:r>
          </a:p>
        </p:txBody>
      </p:sp>
      <p:cxnSp>
        <p:nvCxnSpPr>
          <p:cNvPr id="26" name="رابط كسهم مستقيم 25"/>
          <p:cNvCxnSpPr/>
          <p:nvPr/>
        </p:nvCxnSpPr>
        <p:spPr>
          <a:xfrm>
            <a:off x="4267200" y="2362200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مربع نص 27"/>
          <p:cNvSpPr txBox="1"/>
          <p:nvPr/>
        </p:nvSpPr>
        <p:spPr>
          <a:xfrm>
            <a:off x="4511275" y="2099846"/>
            <a:ext cx="8226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Bacteria</a:t>
            </a:r>
          </a:p>
          <a:p>
            <a:pPr algn="l"/>
            <a:r>
              <a:rPr lang="en-US" sz="1600" dirty="0"/>
              <a:t>Fungi</a:t>
            </a:r>
          </a:p>
          <a:p>
            <a:pPr algn="l"/>
            <a:r>
              <a:rPr lang="en-US" sz="1600" dirty="0"/>
              <a:t>Parasite</a:t>
            </a:r>
          </a:p>
        </p:txBody>
      </p:sp>
      <p:cxnSp>
        <p:nvCxnSpPr>
          <p:cNvPr id="33" name="رابط كسهم مستقيم 32"/>
          <p:cNvCxnSpPr/>
          <p:nvPr/>
        </p:nvCxnSpPr>
        <p:spPr>
          <a:xfrm>
            <a:off x="4267200" y="3427412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653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4600" y="1189112"/>
            <a:ext cx="4284712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Macro-exam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6781800" y="1981200"/>
            <a:ext cx="990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962400" y="2133600"/>
            <a:ext cx="1447799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Turbidity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447800" y="1981200"/>
            <a:ext cx="99060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Oder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رابط كسهم مستقيم 9"/>
          <p:cNvCxnSpPr/>
          <p:nvPr/>
        </p:nvCxnSpPr>
        <p:spPr>
          <a:xfrm>
            <a:off x="4724400" y="2667000"/>
            <a:ext cx="533400" cy="4587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>
            <a:off x="7239000" y="2514600"/>
            <a:ext cx="533400" cy="4587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1905000" y="2514600"/>
            <a:ext cx="381000" cy="351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rot="5400000">
            <a:off x="6629400" y="2514600"/>
            <a:ext cx="457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rot="5400000">
            <a:off x="4114800" y="2667000"/>
            <a:ext cx="4572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1524000" y="2514600"/>
            <a:ext cx="304800" cy="351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ربع نص 17"/>
          <p:cNvSpPr txBox="1"/>
          <p:nvPr/>
        </p:nvSpPr>
        <p:spPr>
          <a:xfrm>
            <a:off x="990600" y="295269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/>
              <a:t>Nornal</a:t>
            </a:r>
            <a:endParaRPr lang="en-US" b="1" dirty="0"/>
          </a:p>
        </p:txBody>
      </p:sp>
      <p:sp>
        <p:nvSpPr>
          <p:cNvPr id="19" name="مربع نص 18"/>
          <p:cNvSpPr txBox="1"/>
          <p:nvPr/>
        </p:nvSpPr>
        <p:spPr>
          <a:xfrm>
            <a:off x="2133600" y="2866072"/>
            <a:ext cx="99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Bacteria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Fungi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Drugs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Food</a:t>
            </a:r>
          </a:p>
          <a:p>
            <a:pPr algn="l"/>
            <a:endParaRPr lang="en-US" b="1" dirty="0"/>
          </a:p>
        </p:txBody>
      </p:sp>
      <p:sp>
        <p:nvSpPr>
          <p:cNvPr id="20" name="مربع نص 19"/>
          <p:cNvSpPr txBox="1"/>
          <p:nvPr/>
        </p:nvSpPr>
        <p:spPr>
          <a:xfrm>
            <a:off x="3657600" y="310509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Clear</a:t>
            </a:r>
          </a:p>
        </p:txBody>
      </p:sp>
      <p:sp>
        <p:nvSpPr>
          <p:cNvPr id="21" name="مربع نص 20"/>
          <p:cNvSpPr txBox="1"/>
          <p:nvPr/>
        </p:nvSpPr>
        <p:spPr>
          <a:xfrm>
            <a:off x="4572000" y="3135868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Turbid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Lightly Turbid</a:t>
            </a:r>
          </a:p>
          <a:p>
            <a:pPr algn="l"/>
            <a:r>
              <a:rPr lang="en-US" b="1" dirty="0" err="1">
                <a:solidFill>
                  <a:srgbClr val="FF0000"/>
                </a:solidFill>
              </a:rPr>
              <a:t>Mucoid</a:t>
            </a:r>
            <a:r>
              <a:rPr lang="en-US" b="1" dirty="0">
                <a:solidFill>
                  <a:srgbClr val="FF0000"/>
                </a:solidFill>
              </a:rPr>
              <a:t> Turbid</a:t>
            </a:r>
          </a:p>
        </p:txBody>
      </p:sp>
      <p:sp>
        <p:nvSpPr>
          <p:cNvPr id="22" name="مربع نص 21"/>
          <p:cNvSpPr txBox="1"/>
          <p:nvPr/>
        </p:nvSpPr>
        <p:spPr>
          <a:xfrm>
            <a:off x="6019800" y="3048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/>
              <a:t>Yellow</a:t>
            </a:r>
          </a:p>
        </p:txBody>
      </p:sp>
      <p:sp>
        <p:nvSpPr>
          <p:cNvPr id="23" name="مربع نص 22"/>
          <p:cNvSpPr txBox="1"/>
          <p:nvPr/>
        </p:nvSpPr>
        <p:spPr>
          <a:xfrm>
            <a:off x="7239000" y="3059668"/>
            <a:ext cx="99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Red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Brown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Orange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Black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Purple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Green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4038600"/>
            <a:ext cx="4498975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736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8" y="1617876"/>
            <a:ext cx="4396262" cy="409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040A5F7-76F7-95D7-DBF1-E36C72FCD66B}"/>
              </a:ext>
            </a:extLst>
          </p:cNvPr>
          <p:cNvSpPr txBox="1">
            <a:spLocks/>
          </p:cNvSpPr>
          <p:nvPr/>
        </p:nvSpPr>
        <p:spPr>
          <a:xfrm>
            <a:off x="990600" y="990600"/>
            <a:ext cx="73152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Geeza Pro" panose="02000400000000000000" pitchFamily="2" charset="-78"/>
              </a:rPr>
              <a:t>Mechanical Exam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Geeza Pro" panose="02000400000000000000" pitchFamily="2" charset="-78"/>
              </a:rPr>
              <a:t>With</a:t>
            </a:r>
            <a:r>
              <a:rPr kumimoji="0" lang="en-US" sz="16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Geeza Pro" panose="02000400000000000000" pitchFamily="2" charset="-78"/>
              </a:rPr>
              <a:t> </a:t>
            </a:r>
            <a:r>
              <a:rPr kumimoji="0" lang="en-US" sz="16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Geeza Pro" panose="02000400000000000000" pitchFamily="2" charset="-78"/>
              </a:rPr>
              <a:t>Urine strips</a:t>
            </a:r>
            <a:endParaRPr kumimoji="0" lang="x-none" sz="1600" b="1" i="0" u="none" strike="noStrike" kern="1200" cap="all" spc="30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E6F5A7-A74A-AC9F-6A64-7B43593423B1}"/>
              </a:ext>
            </a:extLst>
          </p:cNvPr>
          <p:cNvSpPr txBox="1">
            <a:spLocks/>
          </p:cNvSpPr>
          <p:nvPr/>
        </p:nvSpPr>
        <p:spPr>
          <a:xfrm>
            <a:off x="4648200" y="1905000"/>
            <a:ext cx="3581400" cy="3733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تعتبر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اشرطة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فحص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الادرار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أداة بسيطة وغير جراحية تُستخدم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في فحص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الادرار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العام للتحري عن مستوى العديد من المؤشرات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البايولوجية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و الكيميائية في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الادرار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وتمتاز هذه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الاشرطة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</a:t>
            </a:r>
            <a:r>
              <a:rPr kumimoji="0" lang="ar-SA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بانها</a:t>
            </a: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1-وسيلة فحص سريعة وغير مكلفة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2-يمكن استخدامها بسهولة من دون الحاجة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الى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معدات </a:t>
            </a:r>
            <a:r>
              <a:rPr kumimoji="0" lang="ar-IQ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او</a:t>
            </a: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 تدريب خاص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ar-IQ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Geeza Pro" panose="02000400000000000000" pitchFamily="2" charset="-78"/>
              </a:rPr>
              <a:t>3-تعطي النتائج خلال دقائق مما يساعد على اتخاذ قرار سريع بخصوص مراجعة الطبيب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6096000" y="4114800"/>
            <a:ext cx="1686231" cy="369332"/>
          </a:xfrm>
          <a:prstGeom prst="rect">
            <a:avLst/>
          </a:prstGeom>
          <a:solidFill>
            <a:srgbClr val="06B634"/>
          </a:solidFill>
          <a:ln>
            <a:solidFill>
              <a:srgbClr val="00FF00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Specific gravity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6019800" y="2438400"/>
            <a:ext cx="1059906" cy="461665"/>
          </a:xfrm>
          <a:prstGeom prst="rect">
            <a:avLst/>
          </a:prstGeom>
          <a:solidFill>
            <a:srgbClr val="FA2672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Nitrite</a:t>
            </a:r>
            <a:endParaRPr lang="en-US" b="1" dirty="0"/>
          </a:p>
        </p:txBody>
      </p:sp>
      <p:sp>
        <p:nvSpPr>
          <p:cNvPr id="6" name="TextBox 7"/>
          <p:cNvSpPr txBox="1"/>
          <p:nvPr/>
        </p:nvSpPr>
        <p:spPr>
          <a:xfrm>
            <a:off x="6172200" y="3200400"/>
            <a:ext cx="832279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6800" y="1219200"/>
            <a:ext cx="6629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rtl="0">
              <a:spcBef>
                <a:spcPct val="0"/>
              </a:spcBef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pic>
        <p:nvPicPr>
          <p:cNvPr id="13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400"/>
            <a:ext cx="3581400" cy="333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رابط كسهم مستقيم 17"/>
          <p:cNvCxnSpPr>
            <a:stCxn id="17" idx="1"/>
          </p:cNvCxnSpPr>
          <p:nvPr/>
        </p:nvCxnSpPr>
        <p:spPr>
          <a:xfrm rot="10800000" flipV="1">
            <a:off x="4724400" y="2059632"/>
            <a:ext cx="1219200" cy="302567"/>
          </a:xfrm>
          <a:prstGeom prst="straightConnector1">
            <a:avLst/>
          </a:prstGeom>
          <a:ln w="38100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>
            <a:stCxn id="5" idx="1"/>
          </p:cNvCxnSpPr>
          <p:nvPr/>
        </p:nvCxnSpPr>
        <p:spPr>
          <a:xfrm rot="10800000">
            <a:off x="4724400" y="2590799"/>
            <a:ext cx="1295400" cy="78434"/>
          </a:xfrm>
          <a:prstGeom prst="straightConnector1">
            <a:avLst/>
          </a:prstGeom>
          <a:ln w="38100">
            <a:solidFill>
              <a:srgbClr val="F52BD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/>
          <p:nvPr/>
        </p:nvCxnSpPr>
        <p:spPr>
          <a:xfrm rot="10800000">
            <a:off x="4724400" y="3200400"/>
            <a:ext cx="1447800" cy="2286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2"/>
          <p:cNvSpPr txBox="1"/>
          <p:nvPr/>
        </p:nvSpPr>
        <p:spPr>
          <a:xfrm>
            <a:off x="5943600" y="1828800"/>
            <a:ext cx="1541961" cy="461665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Leukocyte</a:t>
            </a:r>
          </a:p>
        </p:txBody>
      </p:sp>
      <p:cxnSp>
        <p:nvCxnSpPr>
          <p:cNvPr id="28" name="رابط كسهم مستقيم 27"/>
          <p:cNvCxnSpPr/>
          <p:nvPr/>
        </p:nvCxnSpPr>
        <p:spPr>
          <a:xfrm rot="10800000">
            <a:off x="4724402" y="3429000"/>
            <a:ext cx="1371598" cy="838200"/>
          </a:xfrm>
          <a:prstGeom prst="straightConnector1">
            <a:avLst/>
          </a:prstGeom>
          <a:ln w="38100">
            <a:solidFill>
              <a:srgbClr val="06B63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1066800" y="1676400"/>
            <a:ext cx="13152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Leukocyte</a:t>
            </a:r>
            <a:endParaRPr lang="en-US" sz="2400" b="1" dirty="0"/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رابط كسهم مستقيم 10"/>
          <p:cNvCxnSpPr/>
          <p:nvPr/>
        </p:nvCxnSpPr>
        <p:spPr>
          <a:xfrm rot="10800000" flipV="1">
            <a:off x="2743200" y="3276600"/>
            <a:ext cx="914400" cy="28544"/>
          </a:xfrm>
          <a:prstGeom prst="straightConnector1">
            <a:avLst/>
          </a:prstGeom>
          <a:ln w="19050">
            <a:solidFill>
              <a:srgbClr val="CC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3048000"/>
            <a:ext cx="13152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Leukocyte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4704568" y="3562290"/>
            <a:ext cx="400832" cy="400110"/>
          </a:xfrm>
          <a:prstGeom prst="rect">
            <a:avLst/>
          </a:prstGeom>
          <a:solidFill>
            <a:srgbClr val="CC66FF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CC66FF"/>
                </a:solidFill>
              </a:rPr>
              <a:t>م</a:t>
            </a:r>
            <a:endParaRPr lang="en-US" sz="2400" b="1" dirty="0">
              <a:solidFill>
                <a:srgbClr val="CC66FF"/>
              </a:solidFill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FF66FF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66FF"/>
                </a:solidFill>
              </a:rPr>
              <a:t>م</a:t>
            </a:r>
            <a:endParaRPr lang="en-US" sz="2400" b="1" dirty="0">
              <a:solidFill>
                <a:srgbClr val="FF66FF"/>
              </a:solidFill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CCFF"/>
                </a:solidFill>
              </a:rPr>
              <a:t>م</a:t>
            </a:r>
            <a:endParaRPr lang="en-US" sz="2400" b="1" dirty="0">
              <a:solidFill>
                <a:srgbClr val="FFCCFF"/>
              </a:solidFill>
            </a:endParaRPr>
          </a:p>
        </p:txBody>
      </p:sp>
      <p:sp>
        <p:nvSpPr>
          <p:cNvPr id="18" name="TextBox 12"/>
          <p:cNvSpPr txBox="1"/>
          <p:nvPr/>
        </p:nvSpPr>
        <p:spPr>
          <a:xfrm>
            <a:off x="5181600" y="3562290"/>
            <a:ext cx="400832" cy="400110"/>
          </a:xfrm>
          <a:prstGeom prst="rect">
            <a:avLst/>
          </a:prstGeom>
          <a:solidFill>
            <a:srgbClr val="7030A0"/>
          </a:solidFill>
          <a:ln>
            <a:solidFill>
              <a:srgbClr val="CC66FF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7030A0"/>
                </a:solidFill>
              </a:rPr>
              <a:t>م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762000" y="1981200"/>
            <a:ext cx="73914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البيضاء الالتهابية: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هي خلايا دفاعية يدل وجودها في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على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r>
              <a:rPr lang="ar-SA" sz="1400" dirty="0">
                <a:solidFill>
                  <a:srgbClr val="002060"/>
                </a:solidFill>
              </a:rPr>
              <a:t> بعدوى المسالك البولية ويشير عددها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شدة تلك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endParaRPr lang="ar-IQ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1524000" y="1676400"/>
            <a:ext cx="914033" cy="400110"/>
          </a:xfrm>
          <a:prstGeom prst="rect">
            <a:avLst/>
          </a:prstGeom>
          <a:solidFill>
            <a:srgbClr val="FA2672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Nitrite</a:t>
            </a:r>
            <a:endParaRPr lang="en-US" b="1" dirty="0"/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رابط كسهم مستقيم 10"/>
          <p:cNvCxnSpPr/>
          <p:nvPr/>
        </p:nvCxnSpPr>
        <p:spPr>
          <a:xfrm rot="10800000" flipV="1">
            <a:off x="2743200" y="3276600"/>
            <a:ext cx="914400" cy="228600"/>
          </a:xfrm>
          <a:prstGeom prst="straightConnector1">
            <a:avLst/>
          </a:prstGeom>
          <a:ln w="19050">
            <a:solidFill>
              <a:srgbClr val="FF66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3048000"/>
            <a:ext cx="914033" cy="400110"/>
          </a:xfrm>
          <a:prstGeom prst="rect">
            <a:avLst/>
          </a:prstGeom>
          <a:solidFill>
            <a:srgbClr val="FF33CC"/>
          </a:solidFill>
          <a:ln>
            <a:solidFill>
              <a:srgbClr val="CC66FF"/>
            </a:solidFill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Nitrite</a:t>
            </a:r>
          </a:p>
        </p:txBody>
      </p:sp>
      <p:sp>
        <p:nvSpPr>
          <p:cNvPr id="16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3657600" y="3562290"/>
            <a:ext cx="400832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b="1" dirty="0">
              <a:solidFill>
                <a:srgbClr val="FFCCFF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143000" y="2133600"/>
            <a:ext cx="7239000" cy="1295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b="1" dirty="0" err="1">
                <a:solidFill>
                  <a:srgbClr val="FF0000"/>
                </a:solidFill>
              </a:rPr>
              <a:t>النتريت</a:t>
            </a:r>
            <a:r>
              <a:rPr lang="ar-IQ" sz="1600" dirty="0">
                <a:solidFill>
                  <a:srgbClr val="FF0000"/>
                </a:solidFill>
              </a:rPr>
              <a:t>: </a:t>
            </a:r>
            <a:r>
              <a:rPr lang="ar-IQ" sz="1600" dirty="0">
                <a:solidFill>
                  <a:srgbClr val="002060"/>
                </a:solidFill>
              </a:rPr>
              <a:t>وجوده يشير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وجود بكتريا تعمل على تحويل </a:t>
            </a:r>
            <a:r>
              <a:rPr lang="ar-IQ" sz="1600" dirty="0" err="1">
                <a:solidFill>
                  <a:srgbClr val="002060"/>
                </a:solidFill>
              </a:rPr>
              <a:t>النترات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نتريت</a:t>
            </a:r>
            <a:r>
              <a:rPr lang="ar-IQ" sz="1600" dirty="0">
                <a:solidFill>
                  <a:srgbClr val="002060"/>
                </a:solidFill>
              </a:rPr>
              <a:t> وهذا </a:t>
            </a:r>
            <a:r>
              <a:rPr lang="ar-IQ" sz="1600" dirty="0" err="1">
                <a:solidFill>
                  <a:srgbClr val="002060"/>
                </a:solidFill>
              </a:rPr>
              <a:t>الامر</a:t>
            </a:r>
            <a:r>
              <a:rPr lang="ar-IQ" sz="1600" dirty="0">
                <a:solidFill>
                  <a:srgbClr val="002060"/>
                </a:solidFill>
              </a:rPr>
              <a:t> يحدث غالبا عند </a:t>
            </a:r>
            <a:r>
              <a:rPr lang="ar-IQ" sz="1600" dirty="0" err="1">
                <a:solidFill>
                  <a:srgbClr val="002060"/>
                </a:solidFill>
              </a:rPr>
              <a:t>الاصابة</a:t>
            </a:r>
            <a:r>
              <a:rPr lang="ar-IQ" sz="1600" dirty="0">
                <a:solidFill>
                  <a:srgbClr val="002060"/>
                </a:solidFill>
              </a:rPr>
              <a:t> بعدوى المسالك البولية البكتيرية وعامة يكون مرتبط بالبكتريا السالبة لصبغة كرام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1905000" y="1676400"/>
            <a:ext cx="832279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رابط كسهم مستقيم 10"/>
          <p:cNvCxnSpPr/>
          <p:nvPr/>
        </p:nvCxnSpPr>
        <p:spPr>
          <a:xfrm rot="10800000" flipV="1">
            <a:off x="2743200" y="3276600"/>
            <a:ext cx="914400" cy="609600"/>
          </a:xfrm>
          <a:prstGeom prst="straightConnector1">
            <a:avLst/>
          </a:prstGeom>
          <a:ln w="19050">
            <a:solidFill>
              <a:srgbClr val="06B63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57600" y="3048000"/>
            <a:ext cx="832279" cy="400110"/>
          </a:xfrm>
          <a:prstGeom prst="rect">
            <a:avLst/>
          </a:prstGeom>
          <a:solidFill>
            <a:srgbClr val="06B634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Blood</a:t>
            </a:r>
          </a:p>
        </p:txBody>
      </p:sp>
      <p:sp>
        <p:nvSpPr>
          <p:cNvPr id="17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CCFF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r>
              <a:rPr lang="ar-SA" sz="2000" b="1" dirty="0">
                <a:solidFill>
                  <a:srgbClr val="FFCCFF"/>
                </a:solidFill>
              </a:rPr>
              <a:t>م</a:t>
            </a:r>
            <a:endParaRPr lang="en-US" sz="2400" b="1" dirty="0">
              <a:solidFill>
                <a:srgbClr val="FFCCFF"/>
              </a:solidFill>
            </a:endParaRPr>
          </a:p>
        </p:txBody>
      </p:sp>
      <p:sp>
        <p:nvSpPr>
          <p:cNvPr id="19" name="مربع نص 18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مربع نص 21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مربع نص 22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4171168" y="3581400"/>
            <a:ext cx="400832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4648200" y="3581400"/>
            <a:ext cx="400832" cy="400110"/>
          </a:xfrm>
          <a:prstGeom prst="rect">
            <a:avLst/>
          </a:prstGeom>
          <a:solidFill>
            <a:srgbClr val="517D2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5161768" y="3581400"/>
            <a:ext cx="400832" cy="40011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8" name="مخطط انسيابي: رابط 27"/>
          <p:cNvSpPr/>
          <p:nvPr/>
        </p:nvSpPr>
        <p:spPr>
          <a:xfrm>
            <a:off x="48768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مخطط انسيابي: رابط 28"/>
          <p:cNvSpPr/>
          <p:nvPr/>
        </p:nvSpPr>
        <p:spPr>
          <a:xfrm>
            <a:off x="48768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مخطط انسيابي: رابط 29"/>
          <p:cNvSpPr/>
          <p:nvPr/>
        </p:nvSpPr>
        <p:spPr>
          <a:xfrm>
            <a:off x="4800600" y="37338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مخطط انسيابي: رابط 30"/>
          <p:cNvSpPr/>
          <p:nvPr/>
        </p:nvSpPr>
        <p:spPr>
          <a:xfrm>
            <a:off x="48006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مخطط انسيابي: رابط 31"/>
          <p:cNvSpPr/>
          <p:nvPr/>
        </p:nvSpPr>
        <p:spPr>
          <a:xfrm>
            <a:off x="4800600" y="36576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مخطط انسيابي: رابط 32"/>
          <p:cNvSpPr/>
          <p:nvPr/>
        </p:nvSpPr>
        <p:spPr>
          <a:xfrm>
            <a:off x="4267200" y="36576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مخطط انسيابي: رابط 33"/>
          <p:cNvSpPr/>
          <p:nvPr/>
        </p:nvSpPr>
        <p:spPr>
          <a:xfrm>
            <a:off x="4724400" y="36576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مخطط انسيابي: رابط 34"/>
          <p:cNvSpPr/>
          <p:nvPr/>
        </p:nvSpPr>
        <p:spPr>
          <a:xfrm>
            <a:off x="4343400" y="37338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مخطط انسيابي: رابط 35"/>
          <p:cNvSpPr/>
          <p:nvPr/>
        </p:nvSpPr>
        <p:spPr>
          <a:xfrm>
            <a:off x="4343400" y="3810000"/>
            <a:ext cx="76200" cy="76200"/>
          </a:xfrm>
          <a:prstGeom prst="flowChartConnector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2514600" y="1676400"/>
            <a:ext cx="5715000" cy="19812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كريات الدم الحمراء: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يستدل على وجود كريات الدم الحمراء في عينة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من خلال ملاحظتها سواء في </a:t>
            </a:r>
            <a:r>
              <a:rPr lang="ar-SA" sz="1400" dirty="0" err="1">
                <a:solidFill>
                  <a:srgbClr val="002060"/>
                </a:solidFill>
              </a:rPr>
              <a:t>اشرطه</a:t>
            </a:r>
            <a:r>
              <a:rPr lang="ar-SA" sz="1400" dirty="0">
                <a:solidFill>
                  <a:srgbClr val="002060"/>
                </a:solidFill>
              </a:rPr>
              <a:t> الفحص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تحت المجهر ويشير وجودها في بعض الحالات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امراض</a:t>
            </a:r>
            <a:r>
              <a:rPr lang="ar-SA" sz="1400" dirty="0">
                <a:solidFill>
                  <a:srgbClr val="002060"/>
                </a:solidFill>
              </a:rPr>
              <a:t> معينة في الكلى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المثانة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الحالب</a:t>
            </a:r>
            <a:endParaRPr lang="ar-IQ" sz="1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Biological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1524000" y="1676400"/>
            <a:ext cx="1686231" cy="369332"/>
          </a:xfrm>
          <a:prstGeom prst="rect">
            <a:avLst/>
          </a:prstGeom>
          <a:solidFill>
            <a:srgbClr val="F20EC7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Specific gravity</a:t>
            </a:r>
          </a:p>
        </p:txBody>
      </p:sp>
      <p:pic>
        <p:nvPicPr>
          <p:cNvPr id="10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ubtitle 2"/>
          <p:cNvSpPr txBox="1">
            <a:spLocks/>
          </p:cNvSpPr>
          <p:nvPr/>
        </p:nvSpPr>
        <p:spPr>
          <a:xfrm>
            <a:off x="5410200" y="1600200"/>
            <a:ext cx="28194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sz="2000" b="1" dirty="0">
                <a:solidFill>
                  <a:srgbClr val="FF0000"/>
                </a:solidFill>
              </a:rPr>
              <a:t>الكثافة النوعية</a:t>
            </a:r>
            <a:r>
              <a:rPr lang="ar-IQ" dirty="0">
                <a:solidFill>
                  <a:srgbClr val="FF0000"/>
                </a:solidFill>
              </a:rPr>
              <a:t>: </a:t>
            </a:r>
            <a:r>
              <a:rPr lang="ar-IQ" dirty="0">
                <a:solidFill>
                  <a:srgbClr val="002060"/>
                </a:solidFill>
              </a:rPr>
              <a:t>هي مقياس لتركيز </a:t>
            </a:r>
            <a:r>
              <a:rPr lang="ar-IQ" dirty="0" err="1">
                <a:solidFill>
                  <a:srgbClr val="002060"/>
                </a:solidFill>
              </a:rPr>
              <a:t>الادرار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نسبة الماء فيه حيث يكون ارتفاعها دليل على الجفاف </a:t>
            </a:r>
            <a:r>
              <a:rPr lang="ar-IQ" dirty="0" err="1">
                <a:solidFill>
                  <a:srgbClr val="002060"/>
                </a:solidFill>
              </a:rPr>
              <a:t>واحيانا</a:t>
            </a:r>
            <a:r>
              <a:rPr lang="ar-IQ" dirty="0">
                <a:solidFill>
                  <a:srgbClr val="002060"/>
                </a:solidFill>
              </a:rPr>
              <a:t> على </a:t>
            </a:r>
            <a:r>
              <a:rPr lang="ar-IQ" dirty="0" err="1">
                <a:solidFill>
                  <a:srgbClr val="002060"/>
                </a:solidFill>
              </a:rPr>
              <a:t>الاصابة</a:t>
            </a:r>
            <a:r>
              <a:rPr lang="ar-IQ" dirty="0">
                <a:solidFill>
                  <a:srgbClr val="002060"/>
                </a:solidFill>
              </a:rPr>
              <a:t> بالسكري بينما يشير انخفاضها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وجود </a:t>
            </a:r>
            <a:r>
              <a:rPr lang="ar-IQ" dirty="0" err="1">
                <a:solidFill>
                  <a:srgbClr val="002060"/>
                </a:solidFill>
              </a:rPr>
              <a:t>امراض</a:t>
            </a:r>
            <a:r>
              <a:rPr lang="ar-IQ" dirty="0">
                <a:solidFill>
                  <a:srgbClr val="002060"/>
                </a:solidFill>
              </a:rPr>
              <a:t> معينه في الكلى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ان</a:t>
            </a:r>
            <a:r>
              <a:rPr lang="ar-IQ" dirty="0">
                <a:solidFill>
                  <a:srgbClr val="002060"/>
                </a:solidFill>
              </a:rPr>
              <a:t> الشخص يشرب ماء بكميات كبيرة جدا قد تؤدي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اجهاد</a:t>
            </a:r>
            <a:r>
              <a:rPr lang="ar-IQ" dirty="0">
                <a:solidFill>
                  <a:srgbClr val="002060"/>
                </a:solidFill>
              </a:rPr>
              <a:t> الكلى</a:t>
            </a: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 rot="10800000" flipV="1">
            <a:off x="2743201" y="3124200"/>
            <a:ext cx="990601" cy="914400"/>
          </a:xfrm>
          <a:prstGeom prst="straightConnector1">
            <a:avLst/>
          </a:prstGeom>
          <a:ln w="19050">
            <a:solidFill>
              <a:srgbClr val="F20EC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2"/>
          <p:cNvSpPr txBox="1"/>
          <p:nvPr/>
        </p:nvSpPr>
        <p:spPr>
          <a:xfrm>
            <a:off x="3561568" y="3562290"/>
            <a:ext cx="400832" cy="4001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27" name="مربع نص 26"/>
          <p:cNvSpPr txBox="1"/>
          <p:nvPr/>
        </p:nvSpPr>
        <p:spPr>
          <a:xfrm>
            <a:off x="3385953" y="3962400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0.010</a:t>
            </a:r>
          </a:p>
        </p:txBody>
      </p:sp>
      <p:sp>
        <p:nvSpPr>
          <p:cNvPr id="28" name="مربع نص 27"/>
          <p:cNvSpPr txBox="1"/>
          <p:nvPr/>
        </p:nvSpPr>
        <p:spPr>
          <a:xfrm>
            <a:off x="3892008" y="39624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0.020</a:t>
            </a:r>
          </a:p>
        </p:txBody>
      </p:sp>
      <p:sp>
        <p:nvSpPr>
          <p:cNvPr id="29" name="مربع نص 28"/>
          <p:cNvSpPr txBox="1"/>
          <p:nvPr/>
        </p:nvSpPr>
        <p:spPr>
          <a:xfrm>
            <a:off x="4501608" y="39624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0.025</a:t>
            </a:r>
          </a:p>
        </p:txBody>
      </p:sp>
      <p:sp>
        <p:nvSpPr>
          <p:cNvPr id="31" name="مربع نص 30"/>
          <p:cNvSpPr txBox="1"/>
          <p:nvPr/>
        </p:nvSpPr>
        <p:spPr>
          <a:xfrm>
            <a:off x="5004413" y="39624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0.030</a:t>
            </a:r>
          </a:p>
        </p:txBody>
      </p:sp>
      <p:sp>
        <p:nvSpPr>
          <p:cNvPr id="32" name="TextBox 12"/>
          <p:cNvSpPr txBox="1"/>
          <p:nvPr/>
        </p:nvSpPr>
        <p:spPr>
          <a:xfrm>
            <a:off x="4114800" y="3562290"/>
            <a:ext cx="400832" cy="40011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34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35" name="TextBox 5"/>
          <p:cNvSpPr txBox="1"/>
          <p:nvPr/>
        </p:nvSpPr>
        <p:spPr>
          <a:xfrm>
            <a:off x="3647769" y="2971800"/>
            <a:ext cx="1686231" cy="369332"/>
          </a:xfrm>
          <a:prstGeom prst="rect">
            <a:avLst/>
          </a:prstGeom>
          <a:solidFill>
            <a:srgbClr val="F20EC7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Specific gravity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6248400" y="1981200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sp>
        <p:nvSpPr>
          <p:cNvPr id="5" name="TextBox 6"/>
          <p:cNvSpPr txBox="1"/>
          <p:nvPr/>
        </p:nvSpPr>
        <p:spPr>
          <a:xfrm>
            <a:off x="6324600" y="2514600"/>
            <a:ext cx="1118063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Protein</a:t>
            </a:r>
            <a:endParaRPr lang="en-US" b="1" dirty="0"/>
          </a:p>
        </p:txBody>
      </p:sp>
      <p:sp>
        <p:nvSpPr>
          <p:cNvPr id="6" name="TextBox 7"/>
          <p:cNvSpPr txBox="1"/>
          <p:nvPr/>
        </p:nvSpPr>
        <p:spPr>
          <a:xfrm>
            <a:off x="6324600" y="3043535"/>
            <a:ext cx="562975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sp>
        <p:nvSpPr>
          <p:cNvPr id="8" name="TextBox 9"/>
          <p:cNvSpPr txBox="1"/>
          <p:nvPr/>
        </p:nvSpPr>
        <p:spPr>
          <a:xfrm>
            <a:off x="6096000" y="3505200"/>
            <a:ext cx="1090876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Ketone</a:t>
            </a:r>
            <a:endParaRPr lang="en-US" b="1" dirty="0"/>
          </a:p>
        </p:txBody>
      </p:sp>
      <p:sp>
        <p:nvSpPr>
          <p:cNvPr id="10" name="TextBox 11"/>
          <p:cNvSpPr txBox="1"/>
          <p:nvPr/>
        </p:nvSpPr>
        <p:spPr>
          <a:xfrm>
            <a:off x="6248400" y="4191000"/>
            <a:ext cx="1263487" cy="46166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Bilirubin</a:t>
            </a:r>
            <a:endParaRPr lang="en-US" b="1" dirty="0"/>
          </a:p>
        </p:txBody>
      </p:sp>
      <p:sp>
        <p:nvSpPr>
          <p:cNvPr id="11" name="TextBox 12"/>
          <p:cNvSpPr txBox="1"/>
          <p:nvPr/>
        </p:nvSpPr>
        <p:spPr>
          <a:xfrm>
            <a:off x="6324600" y="4724400"/>
            <a:ext cx="1191480" cy="46166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Glucose</a:t>
            </a:r>
            <a:endParaRPr lang="en-US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295400" y="1417712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 parameters</a:t>
            </a:r>
          </a:p>
        </p:txBody>
      </p:sp>
      <p:pic>
        <p:nvPicPr>
          <p:cNvPr id="13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400"/>
            <a:ext cx="3581400" cy="333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رابط كسهم مستقيم 13"/>
          <p:cNvCxnSpPr>
            <a:stCxn id="10" idx="1"/>
          </p:cNvCxnSpPr>
          <p:nvPr/>
        </p:nvCxnSpPr>
        <p:spPr>
          <a:xfrm rot="10800000">
            <a:off x="4724400" y="3886201"/>
            <a:ext cx="1524000" cy="535633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rot="10800000">
            <a:off x="4724400" y="4038600"/>
            <a:ext cx="1600202" cy="838202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>
            <a:stCxn id="8" idx="1"/>
          </p:cNvCxnSpPr>
          <p:nvPr/>
        </p:nvCxnSpPr>
        <p:spPr>
          <a:xfrm rot="10800000">
            <a:off x="4724400" y="3657601"/>
            <a:ext cx="1371600" cy="78433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10800000" flipV="1">
            <a:off x="4724400" y="2209800"/>
            <a:ext cx="1524000" cy="60960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>
            <a:stCxn id="5" idx="1"/>
          </p:cNvCxnSpPr>
          <p:nvPr/>
        </p:nvCxnSpPr>
        <p:spPr>
          <a:xfrm rot="10800000" flipV="1">
            <a:off x="4724400" y="2745432"/>
            <a:ext cx="1600200" cy="226367"/>
          </a:xfrm>
          <a:prstGeom prst="straightConnector1">
            <a:avLst/>
          </a:prstGeom>
          <a:ln w="381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رابط كسهم مستقيم 36"/>
          <p:cNvCxnSpPr>
            <a:stCxn id="6" idx="1"/>
          </p:cNvCxnSpPr>
          <p:nvPr/>
        </p:nvCxnSpPr>
        <p:spPr>
          <a:xfrm rot="10800000">
            <a:off x="4724400" y="3200400"/>
            <a:ext cx="1600200" cy="431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8" name="TextBox 12"/>
          <p:cNvSpPr txBox="1"/>
          <p:nvPr/>
        </p:nvSpPr>
        <p:spPr>
          <a:xfrm>
            <a:off x="1295400" y="1676400"/>
            <a:ext cx="1061509" cy="4001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Glucose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>
            <a:stCxn id="22" idx="1"/>
          </p:cNvCxnSpPr>
          <p:nvPr/>
        </p:nvCxnSpPr>
        <p:spPr>
          <a:xfrm rot="10800000" flipV="1">
            <a:off x="2743200" y="3168134"/>
            <a:ext cx="838200" cy="133933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D4810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824A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3E2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3581400" y="2983468"/>
            <a:ext cx="974947" cy="36933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/>
              <a:t>Glucose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2286000" y="16764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dirty="0" err="1">
                <a:solidFill>
                  <a:srgbClr val="FF0000"/>
                </a:solidFill>
                <a:cs typeface="Geeza Pro" panose="02000400000000000000" pitchFamily="2" charset="-78"/>
              </a:rPr>
              <a:t>الكلوكوز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: سكر بسيط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لايظهر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عادة في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الادرار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في حالات مرضية معينه ومنها داء السكري الذي يحدث غالبا عند ارتفاع مستوى السكر في الدم لدرجة تفوق قدرة الكلى على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اعادة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امتصاصه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43000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1143000" y="1524000"/>
            <a:ext cx="957121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Ketone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 rot="10800000" flipV="1">
            <a:off x="2667000" y="3352800"/>
            <a:ext cx="914400" cy="838199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CC66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3581400" y="3059668"/>
            <a:ext cx="884538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 dirty="0" err="1"/>
              <a:t>Ketone</a:t>
            </a:r>
            <a:endParaRPr lang="en-US" b="1" dirty="0"/>
          </a:p>
        </p:txBody>
      </p:sp>
      <p:sp>
        <p:nvSpPr>
          <p:cNvPr id="24" name="مستطيل 23"/>
          <p:cNvSpPr/>
          <p:nvPr/>
        </p:nvSpPr>
        <p:spPr>
          <a:xfrm>
            <a:off x="1371600" y="1785372"/>
            <a:ext cx="6858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dirty="0" err="1">
                <a:solidFill>
                  <a:srgbClr val="FF0000"/>
                </a:solidFill>
                <a:cs typeface="Geeza Pro" panose="02000400000000000000" pitchFamily="2" charset="-78"/>
              </a:rPr>
              <a:t>الكيتون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: نواتج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ايض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ثانوية لتحلل الدهون, وجودها في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الادرار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يشير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الى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ان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الجسم يستخدم الدهون كمصدر للطاقة بدل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الكلوكوز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(يلاحظ عادة عن الرياضيين وعند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الاشخاص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الذين يتبعون الحمية الغذائية)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او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اثناء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الصيام الطويل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او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في حال وجود قيء مستمر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واحيانا</a:t>
            </a:r>
            <a:r>
              <a:rPr lang="ar-IQ" dirty="0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 عند بعض المصابين بالسكر غير المنضبط خصوصا النمط </a:t>
            </a:r>
            <a:r>
              <a:rPr lang="ar-IQ" dirty="0" err="1">
                <a:solidFill>
                  <a:schemeClr val="tx1">
                    <a:lumMod val="65000"/>
                    <a:lumOff val="35000"/>
                  </a:schemeClr>
                </a:solidFill>
                <a:cs typeface="Geeza Pro" panose="02000400000000000000" pitchFamily="2" charset="-78"/>
              </a:rPr>
              <a:t>الاول</a:t>
            </a:r>
            <a:endParaRPr lang="ar-IQ" dirty="0">
              <a:solidFill>
                <a:schemeClr val="tx1">
                  <a:lumMod val="65000"/>
                  <a:lumOff val="35000"/>
                </a:schemeClr>
              </a:solidFill>
              <a:cs typeface="Geeza Pro" panose="02000400000000000000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4" name="TextBox 6"/>
          <p:cNvSpPr txBox="1"/>
          <p:nvPr/>
        </p:nvSpPr>
        <p:spPr>
          <a:xfrm>
            <a:off x="1066800" y="1600200"/>
            <a:ext cx="1118063" cy="46166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/>
              <a:t>Protein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 rot="5400000">
            <a:off x="2743200" y="3200400"/>
            <a:ext cx="838200" cy="83820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3581400" y="2971800"/>
            <a:ext cx="905056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b="1"/>
              <a:t>Protein</a:t>
            </a:r>
            <a:endParaRPr lang="en-US" b="1" dirty="0"/>
          </a:p>
        </p:txBody>
      </p:sp>
      <p:sp>
        <p:nvSpPr>
          <p:cNvPr id="23" name="مستطيل 22"/>
          <p:cNvSpPr/>
          <p:nvPr/>
        </p:nvSpPr>
        <p:spPr>
          <a:xfrm>
            <a:off x="2286000" y="1676400"/>
            <a:ext cx="571500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2000" b="1" dirty="0">
                <a:solidFill>
                  <a:srgbClr val="FF0000"/>
                </a:solidFill>
              </a:rPr>
              <a:t>البروتين</a:t>
            </a:r>
            <a:r>
              <a:rPr lang="ar-IQ" dirty="0">
                <a:solidFill>
                  <a:srgbClr val="FF0000"/>
                </a:solidFill>
              </a:rPr>
              <a:t>: </a:t>
            </a:r>
            <a:r>
              <a:rPr lang="ar-IQ" dirty="0">
                <a:solidFill>
                  <a:srgbClr val="002060"/>
                </a:solidFill>
              </a:rPr>
              <a:t>يشير وجود </a:t>
            </a:r>
            <a:r>
              <a:rPr lang="ar-IQ" dirty="0" err="1">
                <a:solidFill>
                  <a:srgbClr val="002060"/>
                </a:solidFill>
              </a:rPr>
              <a:t>البوتين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الزلال في </a:t>
            </a:r>
            <a:r>
              <a:rPr lang="ar-IQ" dirty="0" err="1">
                <a:solidFill>
                  <a:srgbClr val="002060"/>
                </a:solidFill>
              </a:rPr>
              <a:t>الادرار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خلل في الكلى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ضغط الدم المرتفع </a:t>
            </a:r>
            <a:r>
              <a:rPr lang="ar-IQ" dirty="0" err="1">
                <a:solidFill>
                  <a:srgbClr val="002060"/>
                </a:solidFill>
              </a:rPr>
              <a:t>واحيانا</a:t>
            </a:r>
            <a:r>
              <a:rPr lang="ar-IQ" dirty="0">
                <a:solidFill>
                  <a:srgbClr val="002060"/>
                </a:solidFill>
              </a:rPr>
              <a:t> يرتبط وجوده بالحمى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بالاجهاد</a:t>
            </a:r>
            <a:r>
              <a:rPr lang="ar-IQ" dirty="0">
                <a:solidFill>
                  <a:srgbClr val="002060"/>
                </a:solidFill>
              </a:rPr>
              <a:t> البدني</a:t>
            </a:r>
            <a:endParaRPr lang="ar-S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1066800" y="1676400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>
            <a:stCxn id="24" idx="1"/>
          </p:cNvCxnSpPr>
          <p:nvPr/>
        </p:nvCxnSpPr>
        <p:spPr>
          <a:xfrm rot="10800000" flipV="1">
            <a:off x="2743201" y="3045768"/>
            <a:ext cx="979537" cy="53563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561568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14800" y="3562290"/>
            <a:ext cx="40083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4" name="TextBox 5"/>
          <p:cNvSpPr txBox="1"/>
          <p:nvPr/>
        </p:nvSpPr>
        <p:spPr>
          <a:xfrm>
            <a:off x="3722737" y="2814935"/>
            <a:ext cx="1839863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400" b="1" dirty="0" err="1"/>
              <a:t>Urobilinogen</a:t>
            </a:r>
            <a:endParaRPr lang="en-US" b="1" dirty="0"/>
          </a:p>
        </p:txBody>
      </p:sp>
      <p:sp>
        <p:nvSpPr>
          <p:cNvPr id="27" name="مربع نص 26"/>
          <p:cNvSpPr txBox="1"/>
          <p:nvPr/>
        </p:nvSpPr>
        <p:spPr>
          <a:xfrm>
            <a:off x="36576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4114800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مربع نص 28"/>
          <p:cNvSpPr txBox="1"/>
          <p:nvPr/>
        </p:nvSpPr>
        <p:spPr>
          <a:xfrm>
            <a:off x="45263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مربع نص 29"/>
          <p:cNvSpPr txBox="1"/>
          <p:nvPr/>
        </p:nvSpPr>
        <p:spPr>
          <a:xfrm>
            <a:off x="50597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2895600" y="1600200"/>
            <a:ext cx="525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2000" b="1" dirty="0" err="1">
                <a:solidFill>
                  <a:srgbClr val="FF0000"/>
                </a:solidFill>
              </a:rPr>
              <a:t>اليوروبيلينوجين</a:t>
            </a:r>
            <a:r>
              <a:rPr lang="ar-IQ" dirty="0">
                <a:solidFill>
                  <a:srgbClr val="FF0000"/>
                </a:solidFill>
              </a:rPr>
              <a:t>: </a:t>
            </a:r>
            <a:r>
              <a:rPr lang="ar-IQ" dirty="0">
                <a:solidFill>
                  <a:srgbClr val="002060"/>
                </a:solidFill>
              </a:rPr>
              <a:t>ينتج من تحلل </a:t>
            </a:r>
            <a:r>
              <a:rPr lang="ar-IQ" dirty="0" err="1">
                <a:solidFill>
                  <a:srgbClr val="002060"/>
                </a:solidFill>
              </a:rPr>
              <a:t>البيليروبين</a:t>
            </a:r>
            <a:r>
              <a:rPr lang="ar-IQ" dirty="0">
                <a:solidFill>
                  <a:srgbClr val="002060"/>
                </a:solidFill>
              </a:rPr>
              <a:t> ويكون وجوده </a:t>
            </a:r>
            <a:r>
              <a:rPr lang="ar-IQ" dirty="0" err="1">
                <a:solidFill>
                  <a:srgbClr val="002060"/>
                </a:solidFill>
              </a:rPr>
              <a:t>بتراكيز</a:t>
            </a:r>
            <a:r>
              <a:rPr lang="ar-IQ" dirty="0">
                <a:solidFill>
                  <a:srgbClr val="002060"/>
                </a:solidFill>
              </a:rPr>
              <a:t> قليله </a:t>
            </a:r>
            <a:r>
              <a:rPr lang="ar-IQ" dirty="0" err="1">
                <a:solidFill>
                  <a:srgbClr val="002060"/>
                </a:solidFill>
              </a:rPr>
              <a:t>امر</a:t>
            </a:r>
            <a:r>
              <a:rPr lang="ar-IQ" dirty="0">
                <a:solidFill>
                  <a:srgbClr val="002060"/>
                </a:solidFill>
              </a:rPr>
              <a:t> طبيعي لكن ارتفاعه يشير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امراض</a:t>
            </a:r>
            <a:r>
              <a:rPr lang="ar-IQ" dirty="0">
                <a:solidFill>
                  <a:srgbClr val="002060"/>
                </a:solidFill>
              </a:rPr>
              <a:t> في الكبد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يشير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الانحلال الدموي</a:t>
            </a:r>
            <a:endParaRPr lang="ar-SA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1295400" y="1752600"/>
            <a:ext cx="562975" cy="400110"/>
          </a:xfrm>
          <a:prstGeom prst="rect">
            <a:avLst/>
          </a:prstGeom>
          <a:solidFill>
            <a:srgbClr val="EF1903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>
            <a:stCxn id="23" idx="1"/>
          </p:cNvCxnSpPr>
          <p:nvPr/>
        </p:nvCxnSpPr>
        <p:spPr>
          <a:xfrm rot="10800000" flipV="1">
            <a:off x="2743201" y="2943254"/>
            <a:ext cx="1494425" cy="94294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ربع نص 16"/>
          <p:cNvSpPr txBox="1"/>
          <p:nvPr/>
        </p:nvSpPr>
        <p:spPr>
          <a:xfrm>
            <a:off x="3350821" y="3962400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Acidic</a:t>
            </a: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IQ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4.5 – 6.5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4691770" y="3962400"/>
            <a:ext cx="992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Alkaline</a:t>
            </a:r>
            <a:endParaRPr lang="ar-IQ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ar-IQ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6.5 – 8.5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029200" y="3562290"/>
            <a:ext cx="400832" cy="40011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4237625" y="2743200"/>
            <a:ext cx="562975" cy="400110"/>
          </a:xfrm>
          <a:prstGeom prst="rect">
            <a:avLst/>
          </a:prstGeom>
          <a:solidFill>
            <a:srgbClr val="EF1903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 rtl="0"/>
            <a:r>
              <a:rPr lang="en-US" sz="2000" b="1" dirty="0"/>
              <a:t>PH</a:t>
            </a:r>
            <a:endParaRPr lang="en-US" b="1" dirty="0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676400" y="1676400"/>
            <a:ext cx="6553200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b="1" dirty="0">
                <a:solidFill>
                  <a:srgbClr val="FF0000"/>
                </a:solidFill>
              </a:rPr>
              <a:t>الدالة </a:t>
            </a:r>
            <a:r>
              <a:rPr lang="ar-IQ" b="1" dirty="0" err="1">
                <a:solidFill>
                  <a:srgbClr val="FF0000"/>
                </a:solidFill>
              </a:rPr>
              <a:t>الحامضية</a:t>
            </a:r>
            <a:r>
              <a:rPr lang="ar-IQ" sz="1600" dirty="0">
                <a:solidFill>
                  <a:srgbClr val="FF0000"/>
                </a:solidFill>
              </a:rPr>
              <a:t>: </a:t>
            </a:r>
            <a:r>
              <a:rPr lang="ar-IQ" sz="1600" dirty="0" err="1">
                <a:solidFill>
                  <a:srgbClr val="002060"/>
                </a:solidFill>
              </a:rPr>
              <a:t>الاس</a:t>
            </a:r>
            <a:r>
              <a:rPr lang="ar-IQ" sz="1600" dirty="0">
                <a:solidFill>
                  <a:srgbClr val="002060"/>
                </a:solidFill>
              </a:rPr>
              <a:t> الهيدروجيني المرتفع </a:t>
            </a:r>
            <a:r>
              <a:rPr lang="ar-IQ" sz="1600" dirty="0" err="1">
                <a:solidFill>
                  <a:srgbClr val="002060"/>
                </a:solidFill>
              </a:rPr>
              <a:t>للادرار</a:t>
            </a:r>
            <a:r>
              <a:rPr lang="ar-IQ" sz="1600" dirty="0">
                <a:solidFill>
                  <a:srgbClr val="002060"/>
                </a:solidFill>
              </a:rPr>
              <a:t> يشير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وجود عدوى بكتيرية </a:t>
            </a:r>
            <a:r>
              <a:rPr lang="ar-IQ" sz="1600" dirty="0" err="1">
                <a:solidFill>
                  <a:srgbClr val="002060"/>
                </a:solidFill>
              </a:rPr>
              <a:t>او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ان</a:t>
            </a:r>
            <a:r>
              <a:rPr lang="ar-IQ" sz="1600" dirty="0">
                <a:solidFill>
                  <a:srgbClr val="002060"/>
                </a:solidFill>
              </a:rPr>
              <a:t> الشخص يتبع نظام غذائي نباتي بينما يشير انخفاض الدالة </a:t>
            </a:r>
            <a:r>
              <a:rPr lang="ar-IQ" sz="1600" dirty="0" err="1">
                <a:solidFill>
                  <a:srgbClr val="002060"/>
                </a:solidFill>
              </a:rPr>
              <a:t>الحامضية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الى</a:t>
            </a:r>
            <a:r>
              <a:rPr lang="ar-IQ" sz="1600" dirty="0">
                <a:solidFill>
                  <a:srgbClr val="002060"/>
                </a:solidFill>
              </a:rPr>
              <a:t> نظام </a:t>
            </a:r>
            <a:r>
              <a:rPr lang="ar-IQ" sz="1600" dirty="0" err="1">
                <a:solidFill>
                  <a:srgbClr val="002060"/>
                </a:solidFill>
              </a:rPr>
              <a:t>عذائي</a:t>
            </a:r>
            <a:r>
              <a:rPr lang="ar-IQ" sz="1600" dirty="0">
                <a:solidFill>
                  <a:srgbClr val="002060"/>
                </a:solidFill>
              </a:rPr>
              <a:t> عالي البروتين </a:t>
            </a:r>
            <a:r>
              <a:rPr lang="ar-IQ" sz="1600" dirty="0" err="1">
                <a:solidFill>
                  <a:srgbClr val="002060"/>
                </a:solidFill>
              </a:rPr>
              <a:t>او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امراض</a:t>
            </a:r>
            <a:r>
              <a:rPr lang="ar-IQ" sz="1600" dirty="0">
                <a:solidFill>
                  <a:srgbClr val="002060"/>
                </a:solidFill>
              </a:rPr>
              <a:t> </a:t>
            </a:r>
            <a:r>
              <a:rPr lang="ar-IQ" sz="1600" dirty="0" err="1">
                <a:solidFill>
                  <a:srgbClr val="002060"/>
                </a:solidFill>
              </a:rPr>
              <a:t>ايضية</a:t>
            </a:r>
            <a:endParaRPr kumimoji="0" lang="ar-SA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1447800" y="1189112"/>
            <a:ext cx="6248400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Chemical</a:t>
            </a:r>
            <a:r>
              <a:rPr kumimoji="0" lang="en-US" sz="4000" b="1" i="0" u="none" strike="noStrike" kern="1200" cap="all" spc="30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1371600" y="1752600"/>
            <a:ext cx="1161408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Bilirubin</a:t>
            </a:r>
            <a:endParaRPr lang="en-US" b="1" dirty="0"/>
          </a:p>
        </p:txBody>
      </p:sp>
      <p:pic>
        <p:nvPicPr>
          <p:cNvPr id="11" name="Picture 2" descr="C:\Users\lenovo\Desktop\Dr.Alyaa\صورة واتساب بتاريخ 1446-11-17 في 16.26.18_a56195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2436711" cy="227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رابط كسهم مستقيم 12"/>
          <p:cNvCxnSpPr/>
          <p:nvPr/>
        </p:nvCxnSpPr>
        <p:spPr>
          <a:xfrm rot="5400000">
            <a:off x="2590800" y="3352800"/>
            <a:ext cx="1143000" cy="838200"/>
          </a:xfrm>
          <a:prstGeom prst="straightConnector1">
            <a:avLst/>
          </a:prstGeom>
          <a:ln w="19050">
            <a:solidFill>
              <a:srgbClr val="33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2"/>
          <p:cNvSpPr txBox="1"/>
          <p:nvPr/>
        </p:nvSpPr>
        <p:spPr>
          <a:xfrm>
            <a:off x="3657600" y="3562290"/>
            <a:ext cx="400832" cy="40011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CCFF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3733800" y="39624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4124442" y="396240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مربع نص 16"/>
          <p:cNvSpPr txBox="1"/>
          <p:nvPr/>
        </p:nvSpPr>
        <p:spPr>
          <a:xfrm>
            <a:off x="4602595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5105400" y="3962400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+++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4171168" y="3562290"/>
            <a:ext cx="400832" cy="400110"/>
          </a:xfrm>
          <a:prstGeom prst="rect">
            <a:avLst/>
          </a:prstGeom>
          <a:solidFill>
            <a:srgbClr val="7CCBF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648200" y="3562290"/>
            <a:ext cx="400832" cy="400110"/>
          </a:xfrm>
          <a:prstGeom prst="rect">
            <a:avLst/>
          </a:prstGeom>
          <a:solidFill>
            <a:srgbClr val="4850F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161768" y="3562290"/>
            <a:ext cx="400832" cy="4001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l" rtl="0"/>
            <a:endParaRPr lang="en-US" sz="2000" b="1" dirty="0">
              <a:solidFill>
                <a:srgbClr val="FF66FF"/>
              </a:solidFill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3581400" y="2895600"/>
            <a:ext cx="1161408" cy="40011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l" rtl="0"/>
            <a:r>
              <a:rPr lang="en-US" sz="2000" b="1" dirty="0"/>
              <a:t>Bilirubin</a:t>
            </a:r>
            <a:endParaRPr lang="en-US" b="1" dirty="0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762000" y="1905000"/>
            <a:ext cx="73152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600" b="1" dirty="0" err="1">
                <a:solidFill>
                  <a:srgbClr val="FF0000"/>
                </a:solidFill>
              </a:rPr>
              <a:t>البيليروبين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dirty="0">
                <a:solidFill>
                  <a:srgbClr val="002060"/>
                </a:solidFill>
              </a:rPr>
              <a:t>يشير وجود </a:t>
            </a:r>
            <a:r>
              <a:rPr lang="ar-IQ" sz="1400" dirty="0" err="1">
                <a:solidFill>
                  <a:srgbClr val="002060"/>
                </a:solidFill>
              </a:rPr>
              <a:t>البليروبين</a:t>
            </a:r>
            <a:r>
              <a:rPr lang="ar-IQ" sz="1400" dirty="0">
                <a:solidFill>
                  <a:srgbClr val="002060"/>
                </a:solidFill>
              </a:rPr>
              <a:t> في </a:t>
            </a:r>
            <a:r>
              <a:rPr lang="ar-IQ" sz="1400" dirty="0" err="1">
                <a:solidFill>
                  <a:srgbClr val="002060"/>
                </a:solidFill>
              </a:rPr>
              <a:t>الادرار</a:t>
            </a:r>
            <a:r>
              <a:rPr lang="ar-IQ" sz="1400" dirty="0">
                <a:solidFill>
                  <a:srgbClr val="002060"/>
                </a:solidFill>
              </a:rPr>
              <a:t> غالبا </a:t>
            </a:r>
            <a:r>
              <a:rPr lang="ar-IQ" sz="1400" dirty="0" err="1">
                <a:solidFill>
                  <a:srgbClr val="002060"/>
                </a:solidFill>
              </a:rPr>
              <a:t>الى</a:t>
            </a:r>
            <a:r>
              <a:rPr lang="ar-IQ" sz="1400" dirty="0">
                <a:solidFill>
                  <a:srgbClr val="002060"/>
                </a:solidFill>
              </a:rPr>
              <a:t> انسداد في القنوات الصفراوية </a:t>
            </a:r>
            <a:r>
              <a:rPr lang="ar-IQ" sz="1400" dirty="0" err="1">
                <a:solidFill>
                  <a:srgbClr val="002060"/>
                </a:solidFill>
              </a:rPr>
              <a:t>او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الى</a:t>
            </a:r>
            <a:r>
              <a:rPr lang="ar-IQ" sz="1400" dirty="0">
                <a:solidFill>
                  <a:srgbClr val="002060"/>
                </a:solidFill>
              </a:rPr>
              <a:t> </a:t>
            </a:r>
            <a:r>
              <a:rPr lang="ar-IQ" sz="1400" dirty="0" err="1">
                <a:solidFill>
                  <a:srgbClr val="002060"/>
                </a:solidFill>
              </a:rPr>
              <a:t>امراض</a:t>
            </a:r>
            <a:r>
              <a:rPr lang="ar-IQ" sz="1400" dirty="0">
                <a:solidFill>
                  <a:srgbClr val="002060"/>
                </a:solidFill>
              </a:rPr>
              <a:t> كبدية مختلفة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4600" y="1390471"/>
            <a:ext cx="4284712" cy="79208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Micro-exam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cap="all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with Microscope</a:t>
            </a:r>
            <a:endParaRPr kumimoji="0" lang="en-US" sz="1700" b="1" i="0" u="none" strike="noStrike" kern="1200" cap="all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324600" y="2300406"/>
            <a:ext cx="1447800" cy="4616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810000" y="2304871"/>
            <a:ext cx="1447799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1447800" y="2381071"/>
            <a:ext cx="9906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رابط كسهم مستقيم 15"/>
          <p:cNvCxnSpPr/>
          <p:nvPr/>
        </p:nvCxnSpPr>
        <p:spPr>
          <a:xfrm rot="5400000">
            <a:off x="4419600" y="2913677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ربع نص 18"/>
          <p:cNvSpPr txBox="1"/>
          <p:nvPr/>
        </p:nvSpPr>
        <p:spPr>
          <a:xfrm>
            <a:off x="1219200" y="3210341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Yeast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Fungal element</a:t>
            </a:r>
          </a:p>
          <a:p>
            <a:pPr algn="l"/>
            <a:endParaRPr lang="en-US" b="1" dirty="0"/>
          </a:p>
        </p:txBody>
      </p:sp>
      <p:cxnSp>
        <p:nvCxnSpPr>
          <p:cNvPr id="25" name="رابط كسهم مستقيم 24"/>
          <p:cNvCxnSpPr/>
          <p:nvPr/>
        </p:nvCxnSpPr>
        <p:spPr>
          <a:xfrm rot="5400000">
            <a:off x="1751806" y="2989877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rot="5400000">
            <a:off x="6857206" y="2913677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ربع نص 26"/>
          <p:cNvSpPr txBox="1"/>
          <p:nvPr/>
        </p:nvSpPr>
        <p:spPr>
          <a:xfrm>
            <a:off x="6553200" y="3048000"/>
            <a:ext cx="11430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solidFill>
                  <a:srgbClr val="FF0000"/>
                </a:solidFill>
              </a:rPr>
              <a:t>Cocci</a:t>
            </a:r>
            <a:endParaRPr lang="en-US" b="1" dirty="0">
              <a:solidFill>
                <a:srgbClr val="FF0000"/>
              </a:solidFill>
            </a:endParaRP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Bacilli</a:t>
            </a:r>
          </a:p>
          <a:p>
            <a:pPr algn="l"/>
            <a:endParaRPr lang="en-US" b="1" dirty="0"/>
          </a:p>
        </p:txBody>
      </p:sp>
      <p:sp>
        <p:nvSpPr>
          <p:cNvPr id="28" name="مربع نص 27"/>
          <p:cNvSpPr txBox="1"/>
          <p:nvPr/>
        </p:nvSpPr>
        <p:spPr>
          <a:xfrm>
            <a:off x="3733800" y="304800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Epithelia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Pus</a:t>
            </a:r>
          </a:p>
          <a:p>
            <a:pPr algn="l"/>
            <a:r>
              <a:rPr lang="en-US" b="1" dirty="0">
                <a:solidFill>
                  <a:srgbClr val="FF0000"/>
                </a:solidFill>
              </a:rPr>
              <a:t>Red blood cell</a:t>
            </a:r>
          </a:p>
          <a:p>
            <a:pPr algn="l"/>
            <a:endParaRPr lang="en-US" b="1" dirty="0"/>
          </a:p>
        </p:txBody>
      </p:sp>
      <p:pic>
        <p:nvPicPr>
          <p:cNvPr id="30" name="صورة 29" descr="images (2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962400"/>
            <a:ext cx="1706586" cy="1447800"/>
          </a:xfrm>
          <a:prstGeom prst="rect">
            <a:avLst/>
          </a:prstGeom>
        </p:spPr>
      </p:pic>
      <p:pic>
        <p:nvPicPr>
          <p:cNvPr id="31" name="صورة 30" descr="images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4038600"/>
            <a:ext cx="738096" cy="609599"/>
          </a:xfrm>
          <a:prstGeom prst="rect">
            <a:avLst/>
          </a:prstGeom>
        </p:spPr>
      </p:pic>
      <p:pic>
        <p:nvPicPr>
          <p:cNvPr id="32" name="صورة 31" descr="download (2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4038600"/>
            <a:ext cx="685800" cy="609599"/>
          </a:xfrm>
          <a:prstGeom prst="rect">
            <a:avLst/>
          </a:prstGeom>
        </p:spPr>
      </p:pic>
      <p:sp>
        <p:nvSpPr>
          <p:cNvPr id="3" name="AutoShape 2" descr="‪Urinary Sediment | Basicmedical Key‬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" name="صورة 32" descr="download (3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4667250"/>
            <a:ext cx="838200" cy="819150"/>
          </a:xfrm>
          <a:prstGeom prst="rect">
            <a:avLst/>
          </a:prstGeom>
        </p:spPr>
      </p:pic>
      <p:pic>
        <p:nvPicPr>
          <p:cNvPr id="34" name="صورة 33" descr="images (6).jf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3733800"/>
            <a:ext cx="1142999" cy="1485899"/>
          </a:xfrm>
          <a:prstGeom prst="rect">
            <a:avLst/>
          </a:prstGeom>
        </p:spPr>
      </p:pic>
      <p:pic>
        <p:nvPicPr>
          <p:cNvPr id="35" name="صورة 34" descr="images (7).jf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4200" y="3733800"/>
            <a:ext cx="1143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62000" y="2133600"/>
            <a:ext cx="73152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الحرشفية</a:t>
            </a:r>
            <a:r>
              <a:rPr lang="ar-IQ" sz="1600" b="1" dirty="0">
                <a:solidFill>
                  <a:srgbClr val="FF0000"/>
                </a:solidFill>
              </a:rPr>
              <a:t> </a:t>
            </a:r>
            <a:r>
              <a:rPr lang="ar-IQ" sz="1600" b="1" dirty="0" err="1">
                <a:solidFill>
                  <a:srgbClr val="FF0000"/>
                </a:solidFill>
              </a:rPr>
              <a:t>الطلائية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هي خلايا مبطنة للمسالك البولية وتنسلخ بشكل كبيعي </a:t>
            </a:r>
            <a:r>
              <a:rPr lang="ar-SA" sz="1400" dirty="0" err="1">
                <a:solidFill>
                  <a:srgbClr val="002060"/>
                </a:solidFill>
              </a:rPr>
              <a:t>اثناء</a:t>
            </a:r>
            <a:r>
              <a:rPr lang="ar-SA" sz="1400" dirty="0">
                <a:solidFill>
                  <a:srgbClr val="002060"/>
                </a:solidFill>
              </a:rPr>
              <a:t> عملية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وتكون </a:t>
            </a:r>
            <a:r>
              <a:rPr lang="ar-SA" sz="1400" dirty="0" err="1">
                <a:solidFill>
                  <a:srgbClr val="002060"/>
                </a:solidFill>
              </a:rPr>
              <a:t>باعداد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اكثر</a:t>
            </a:r>
            <a:r>
              <a:rPr lang="ar-SA" sz="1400" dirty="0">
                <a:solidFill>
                  <a:srgbClr val="002060"/>
                </a:solidFill>
              </a:rPr>
              <a:t> عند النساء مقارنة بالرجال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62000" y="2895600"/>
            <a:ext cx="7315200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الخلايا البيضاء الالتهابية: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هي خلايا دفاعية يدل وجودها في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على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r>
              <a:rPr lang="ar-SA" sz="1400" dirty="0">
                <a:solidFill>
                  <a:srgbClr val="002060"/>
                </a:solidFill>
              </a:rPr>
              <a:t> بعدوى المسالك البولية ويشير عددها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شدة تلك </a:t>
            </a:r>
            <a:r>
              <a:rPr lang="ar-SA" sz="1400" dirty="0" err="1">
                <a:solidFill>
                  <a:srgbClr val="002060"/>
                </a:solidFill>
              </a:rPr>
              <a:t>الاصابة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0" y="3657600"/>
            <a:ext cx="7315200" cy="10668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600" b="1" dirty="0">
                <a:solidFill>
                  <a:srgbClr val="FF0000"/>
                </a:solidFill>
              </a:rPr>
              <a:t>كريات الدم الحمراء:</a:t>
            </a:r>
            <a:endParaRPr lang="en-US" sz="1600" b="1" dirty="0">
              <a:solidFill>
                <a:srgbClr val="002060"/>
              </a:solidFill>
            </a:endParaRPr>
          </a:p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SA" sz="1400" dirty="0">
                <a:solidFill>
                  <a:srgbClr val="002060"/>
                </a:solidFill>
              </a:rPr>
              <a:t>يستدل على وجود كريات الدم الحمراء في عينة </a:t>
            </a:r>
            <a:r>
              <a:rPr lang="ar-SA" sz="1400" dirty="0" err="1">
                <a:solidFill>
                  <a:srgbClr val="002060"/>
                </a:solidFill>
              </a:rPr>
              <a:t>الادرار</a:t>
            </a:r>
            <a:r>
              <a:rPr lang="ar-SA" sz="1400" dirty="0">
                <a:solidFill>
                  <a:srgbClr val="002060"/>
                </a:solidFill>
              </a:rPr>
              <a:t> من خلال ملاحظتها سواء في </a:t>
            </a:r>
            <a:r>
              <a:rPr lang="ar-SA" sz="1400" dirty="0" err="1">
                <a:solidFill>
                  <a:srgbClr val="002060"/>
                </a:solidFill>
              </a:rPr>
              <a:t>اشرطه</a:t>
            </a:r>
            <a:r>
              <a:rPr lang="ar-SA" sz="1400" dirty="0">
                <a:solidFill>
                  <a:srgbClr val="002060"/>
                </a:solidFill>
              </a:rPr>
              <a:t> الفحص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تحت المجهر ويشير وجودها في بعض الحالات </a:t>
            </a:r>
            <a:r>
              <a:rPr lang="ar-SA" sz="1400" dirty="0" err="1">
                <a:solidFill>
                  <a:srgbClr val="002060"/>
                </a:solidFill>
              </a:rPr>
              <a:t>الى</a:t>
            </a:r>
            <a:r>
              <a:rPr lang="ar-SA" sz="1400" dirty="0">
                <a:solidFill>
                  <a:srgbClr val="002060"/>
                </a:solidFill>
              </a:rPr>
              <a:t> </a:t>
            </a:r>
            <a:r>
              <a:rPr lang="ar-SA" sz="1400" dirty="0" err="1">
                <a:solidFill>
                  <a:srgbClr val="002060"/>
                </a:solidFill>
              </a:rPr>
              <a:t>امراض</a:t>
            </a:r>
            <a:r>
              <a:rPr lang="ar-SA" sz="1400" dirty="0">
                <a:solidFill>
                  <a:srgbClr val="002060"/>
                </a:solidFill>
              </a:rPr>
              <a:t> معينة في الكلى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المثانة </a:t>
            </a:r>
            <a:r>
              <a:rPr lang="ar-SA" sz="1400" dirty="0" err="1">
                <a:solidFill>
                  <a:srgbClr val="002060"/>
                </a:solidFill>
              </a:rPr>
              <a:t>او</a:t>
            </a:r>
            <a:r>
              <a:rPr lang="ar-SA" sz="1400" dirty="0">
                <a:solidFill>
                  <a:srgbClr val="002060"/>
                </a:solidFill>
              </a:rPr>
              <a:t> الحالب</a:t>
            </a:r>
            <a:endParaRPr lang="ar-IQ" sz="1400" dirty="0">
              <a:solidFill>
                <a:srgbClr val="00206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886200" y="1371600"/>
            <a:ext cx="1447799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5105400" y="2057400"/>
            <a:ext cx="1447800" cy="46166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Bacteria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3733800" y="1447800"/>
            <a:ext cx="19812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Microbes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2819400" y="2057400"/>
            <a:ext cx="9906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</a:t>
            </a:r>
            <a:endParaRPr lang="en-US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0" y="2590800"/>
            <a:ext cx="7315200" cy="152400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-274320">
              <a:lnSpc>
                <a:spcPct val="150000"/>
              </a:lnSpc>
              <a:spcBef>
                <a:spcPct val="20000"/>
              </a:spcBef>
              <a:defRPr/>
            </a:pPr>
            <a:r>
              <a:rPr lang="ar-IQ" sz="1400" b="1" dirty="0" err="1">
                <a:solidFill>
                  <a:srgbClr val="002060"/>
                </a:solidFill>
              </a:rPr>
              <a:t>ان</a:t>
            </a:r>
            <a:r>
              <a:rPr lang="ar-IQ" sz="1400" b="1" dirty="0">
                <a:solidFill>
                  <a:srgbClr val="002060"/>
                </a:solidFill>
              </a:rPr>
              <a:t> </a:t>
            </a:r>
            <a:r>
              <a:rPr lang="ar-IQ" sz="1400" b="1" dirty="0" err="1">
                <a:solidFill>
                  <a:srgbClr val="002060"/>
                </a:solidFill>
              </a:rPr>
              <a:t>الادرار</a:t>
            </a:r>
            <a:r>
              <a:rPr lang="ar-IQ" sz="1400" b="1" dirty="0">
                <a:solidFill>
                  <a:srgbClr val="002060"/>
                </a:solidFill>
              </a:rPr>
              <a:t> بطبيعته يعتبر سائل جسمي معقم لا يحتوي في الحالة الطبيعية على ميكروبات, ووجود بعض </a:t>
            </a:r>
            <a:r>
              <a:rPr lang="ar-IQ" sz="1400" b="1" dirty="0" err="1">
                <a:solidFill>
                  <a:srgbClr val="002060"/>
                </a:solidFill>
              </a:rPr>
              <a:t>انواع</a:t>
            </a:r>
            <a:r>
              <a:rPr lang="ar-IQ" sz="1400" b="1" dirty="0">
                <a:solidFill>
                  <a:srgbClr val="002060"/>
                </a:solidFill>
              </a:rPr>
              <a:t> البكتريا وخصوصا </a:t>
            </a:r>
            <a:r>
              <a:rPr lang="ar-IQ" sz="1400" b="1" dirty="0" err="1">
                <a:solidFill>
                  <a:srgbClr val="002060"/>
                </a:solidFill>
              </a:rPr>
              <a:t>باعداد</a:t>
            </a:r>
            <a:r>
              <a:rPr lang="ar-IQ" sz="1400" b="1" dirty="0">
                <a:solidFill>
                  <a:srgbClr val="002060"/>
                </a:solidFill>
              </a:rPr>
              <a:t> قليلة يمكن </a:t>
            </a:r>
            <a:r>
              <a:rPr lang="ar-IQ" sz="1400" b="1" dirty="0" err="1">
                <a:solidFill>
                  <a:srgbClr val="002060"/>
                </a:solidFill>
              </a:rPr>
              <a:t>ان</a:t>
            </a:r>
            <a:r>
              <a:rPr lang="ar-IQ" sz="1400" b="1" dirty="0">
                <a:solidFill>
                  <a:srgbClr val="002060"/>
                </a:solidFill>
              </a:rPr>
              <a:t> يعتبر تلوثا في </a:t>
            </a:r>
            <a:r>
              <a:rPr lang="ar-IQ" sz="1400" b="1" dirty="0" err="1">
                <a:solidFill>
                  <a:srgbClr val="002060"/>
                </a:solidFill>
              </a:rPr>
              <a:t>العينه</a:t>
            </a:r>
            <a:r>
              <a:rPr lang="ar-IQ" sz="1400" b="1" dirty="0">
                <a:solidFill>
                  <a:srgbClr val="002060"/>
                </a:solidFill>
              </a:rPr>
              <a:t> خصوصا عند </a:t>
            </a:r>
            <a:r>
              <a:rPr lang="ar-IQ" sz="1400" b="1" dirty="0" err="1">
                <a:solidFill>
                  <a:srgbClr val="002060"/>
                </a:solidFill>
              </a:rPr>
              <a:t>تاخر</a:t>
            </a:r>
            <a:r>
              <a:rPr lang="ar-IQ" sz="1400" b="1" dirty="0">
                <a:solidFill>
                  <a:srgbClr val="002060"/>
                </a:solidFill>
              </a:rPr>
              <a:t> الفحص, ولكن وجود البكتريا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الفطريات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الطفيليات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</a:t>
            </a:r>
            <a:r>
              <a:rPr lang="ar-IQ" sz="1400" b="1" dirty="0" err="1">
                <a:solidFill>
                  <a:srgbClr val="002060"/>
                </a:solidFill>
              </a:rPr>
              <a:t>بيوضها</a:t>
            </a:r>
            <a:r>
              <a:rPr lang="ar-IQ" sz="1400" b="1" dirty="0">
                <a:solidFill>
                  <a:srgbClr val="002060"/>
                </a:solidFill>
              </a:rPr>
              <a:t> يعتبر مؤشرا </a:t>
            </a:r>
            <a:r>
              <a:rPr lang="ar-IQ" sz="1400" b="1" dirty="0" err="1">
                <a:solidFill>
                  <a:srgbClr val="002060"/>
                </a:solidFill>
              </a:rPr>
              <a:t>للاصابة</a:t>
            </a:r>
            <a:r>
              <a:rPr lang="ar-IQ" sz="1400" b="1" dirty="0">
                <a:solidFill>
                  <a:srgbClr val="002060"/>
                </a:solidFill>
              </a:rPr>
              <a:t> بالعدوى البكتيرية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الفطرية </a:t>
            </a:r>
            <a:r>
              <a:rPr lang="ar-IQ" sz="1400" b="1" dirty="0" err="1">
                <a:solidFill>
                  <a:srgbClr val="002060"/>
                </a:solidFill>
              </a:rPr>
              <a:t>او</a:t>
            </a:r>
            <a:r>
              <a:rPr lang="ar-IQ" sz="1400" b="1" dirty="0">
                <a:solidFill>
                  <a:srgbClr val="002060"/>
                </a:solidFill>
              </a:rPr>
              <a:t> الطفيلية لاسيما </a:t>
            </a:r>
            <a:r>
              <a:rPr lang="ar-IQ" sz="1400" b="1" dirty="0" err="1">
                <a:solidFill>
                  <a:srgbClr val="002060"/>
                </a:solidFill>
              </a:rPr>
              <a:t>اذا</a:t>
            </a:r>
            <a:r>
              <a:rPr lang="ar-IQ" sz="1400" b="1" dirty="0">
                <a:solidFill>
                  <a:srgbClr val="002060"/>
                </a:solidFill>
              </a:rPr>
              <a:t> كان متصاحبا مع وجود خلايا دم بيضاء</a:t>
            </a:r>
            <a:endParaRPr lang="en-US" sz="1600" b="1" dirty="0">
              <a:solidFill>
                <a:srgbClr val="002060"/>
              </a:solidFill>
            </a:endParaRPr>
          </a:p>
        </p:txBody>
      </p:sp>
      <p:pic>
        <p:nvPicPr>
          <p:cNvPr id="6" name="صورة 5" descr="images (1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810000"/>
            <a:ext cx="2619375" cy="1743075"/>
          </a:xfrm>
          <a:prstGeom prst="rect">
            <a:avLst/>
          </a:prstGeom>
        </p:spPr>
      </p:pic>
      <p:pic>
        <p:nvPicPr>
          <p:cNvPr id="7" name="صورة 6" descr="images (3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810000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371600" y="2438400"/>
            <a:ext cx="6629400" cy="2286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-274320" algn="ctr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IQ" dirty="0">
                <a:solidFill>
                  <a:srgbClr val="002060"/>
                </a:solidFill>
              </a:rPr>
              <a:t>على الرغم من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ar-SA" dirty="0" err="1">
                <a:solidFill>
                  <a:srgbClr val="002060"/>
                </a:solidFill>
              </a:rPr>
              <a:t>ان</a:t>
            </a:r>
            <a:r>
              <a:rPr lang="ar-SA" dirty="0">
                <a:solidFill>
                  <a:srgbClr val="002060"/>
                </a:solidFill>
              </a:rPr>
              <a:t> </a:t>
            </a:r>
            <a:r>
              <a:rPr lang="ar-SA" dirty="0" err="1">
                <a:solidFill>
                  <a:srgbClr val="002060"/>
                </a:solidFill>
              </a:rPr>
              <a:t>اشرطة</a:t>
            </a:r>
            <a:r>
              <a:rPr lang="ar-SA" dirty="0">
                <a:solidFill>
                  <a:srgbClr val="002060"/>
                </a:solidFill>
              </a:rPr>
              <a:t> فحص </a:t>
            </a:r>
            <a:r>
              <a:rPr lang="ar-SA" dirty="0" err="1">
                <a:solidFill>
                  <a:srgbClr val="002060"/>
                </a:solidFill>
              </a:rPr>
              <a:t>الادرار</a:t>
            </a:r>
            <a:r>
              <a:rPr lang="ar-SA" dirty="0">
                <a:solidFill>
                  <a:srgbClr val="002060"/>
                </a:solidFill>
              </a:rPr>
              <a:t> </a:t>
            </a:r>
            <a:r>
              <a:rPr lang="ar-IQ" dirty="0">
                <a:solidFill>
                  <a:srgbClr val="002060"/>
                </a:solidFill>
              </a:rPr>
              <a:t>لا تعد </a:t>
            </a:r>
            <a:r>
              <a:rPr lang="ar-IQ" dirty="0" err="1">
                <a:solidFill>
                  <a:srgbClr val="002060"/>
                </a:solidFill>
              </a:rPr>
              <a:t>اداة</a:t>
            </a:r>
            <a:r>
              <a:rPr lang="ar-IQ" dirty="0">
                <a:solidFill>
                  <a:srgbClr val="002060"/>
                </a:solidFill>
              </a:rPr>
              <a:t> تشخيصية نهائية, ولكم يمكن </a:t>
            </a:r>
            <a:r>
              <a:rPr lang="ar-IQ" dirty="0" err="1">
                <a:solidFill>
                  <a:srgbClr val="002060"/>
                </a:solidFill>
              </a:rPr>
              <a:t>ان</a:t>
            </a:r>
            <a:r>
              <a:rPr lang="ar-IQ" dirty="0">
                <a:solidFill>
                  <a:srgbClr val="002060"/>
                </a:solidFill>
              </a:rPr>
              <a:t> تلعب </a:t>
            </a:r>
            <a:r>
              <a:rPr lang="ar-IQ" dirty="0" err="1">
                <a:solidFill>
                  <a:srgbClr val="002060"/>
                </a:solidFill>
              </a:rPr>
              <a:t>اشرطة</a:t>
            </a:r>
            <a:r>
              <a:rPr lang="ar-IQ" dirty="0">
                <a:solidFill>
                  <a:srgbClr val="002060"/>
                </a:solidFill>
              </a:rPr>
              <a:t> تحليل </a:t>
            </a:r>
            <a:r>
              <a:rPr lang="ar-IQ" dirty="0" err="1">
                <a:solidFill>
                  <a:srgbClr val="002060"/>
                </a:solidFill>
              </a:rPr>
              <a:t>الادرار</a:t>
            </a:r>
            <a:r>
              <a:rPr lang="ar-IQ" dirty="0">
                <a:solidFill>
                  <a:srgbClr val="002060"/>
                </a:solidFill>
              </a:rPr>
              <a:t> دورا مهما في الكشف المبكر عن بعض </a:t>
            </a:r>
            <a:r>
              <a:rPr lang="ar-IQ" dirty="0" err="1">
                <a:solidFill>
                  <a:srgbClr val="002060"/>
                </a:solidFill>
              </a:rPr>
              <a:t>انواع</a:t>
            </a:r>
            <a:r>
              <a:rPr lang="ar-IQ" dirty="0">
                <a:solidFill>
                  <a:srgbClr val="002060"/>
                </a:solidFill>
              </a:rPr>
              <a:t> السرطانات حيث </a:t>
            </a:r>
            <a:r>
              <a:rPr lang="ar-IQ" dirty="0" err="1">
                <a:solidFill>
                  <a:srgbClr val="002060"/>
                </a:solidFill>
              </a:rPr>
              <a:t>انها</a:t>
            </a:r>
            <a:r>
              <a:rPr lang="ar-IQ" dirty="0">
                <a:solidFill>
                  <a:srgbClr val="002060"/>
                </a:solidFill>
              </a:rPr>
              <a:t> تساعد في رصد علامات غير طبيعية قد تكون مرتبطة بوجود ورم خاصة في المراحل </a:t>
            </a:r>
            <a:r>
              <a:rPr lang="ar-IQ" dirty="0" err="1">
                <a:solidFill>
                  <a:srgbClr val="002060"/>
                </a:solidFill>
              </a:rPr>
              <a:t>الاولى</a:t>
            </a:r>
            <a:r>
              <a:rPr lang="ar-IQ" dirty="0">
                <a:solidFill>
                  <a:srgbClr val="002060"/>
                </a:solidFill>
              </a:rPr>
              <a:t> مما يدفع الشخص </a:t>
            </a:r>
            <a:r>
              <a:rPr lang="ar-IQ" dirty="0" err="1">
                <a:solidFill>
                  <a:srgbClr val="002060"/>
                </a:solidFill>
              </a:rPr>
              <a:t>الى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اجراء</a:t>
            </a:r>
            <a:r>
              <a:rPr lang="ar-IQ" dirty="0">
                <a:solidFill>
                  <a:srgbClr val="002060"/>
                </a:solidFill>
              </a:rPr>
              <a:t> فحوصات </a:t>
            </a:r>
            <a:r>
              <a:rPr lang="ar-IQ" dirty="0" err="1">
                <a:solidFill>
                  <a:srgbClr val="002060"/>
                </a:solidFill>
              </a:rPr>
              <a:t>اعمق</a:t>
            </a:r>
            <a:r>
              <a:rPr lang="ar-IQ" dirty="0">
                <a:solidFill>
                  <a:srgbClr val="002060"/>
                </a:solidFill>
              </a:rPr>
              <a:t> وخاصة لدى كبار السن </a:t>
            </a:r>
            <a:r>
              <a:rPr lang="ar-IQ" dirty="0" err="1">
                <a:solidFill>
                  <a:srgbClr val="002060"/>
                </a:solidFill>
              </a:rPr>
              <a:t>او</a:t>
            </a:r>
            <a:r>
              <a:rPr lang="ar-IQ" dirty="0">
                <a:solidFill>
                  <a:srgbClr val="002060"/>
                </a:solidFill>
              </a:rPr>
              <a:t> </a:t>
            </a:r>
            <a:r>
              <a:rPr lang="ar-IQ" dirty="0" err="1">
                <a:solidFill>
                  <a:srgbClr val="002060"/>
                </a:solidFill>
              </a:rPr>
              <a:t>الاشخاص</a:t>
            </a:r>
            <a:r>
              <a:rPr lang="ar-IQ" dirty="0">
                <a:solidFill>
                  <a:srgbClr val="002060"/>
                </a:solidFill>
              </a:rPr>
              <a:t> ذوي عوامل الخطورة.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95400" y="1493912"/>
            <a:ext cx="6553200" cy="7920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all" spc="30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التوصيات</a:t>
            </a:r>
            <a:endParaRPr kumimoji="0" lang="en-US" sz="4000" b="1" i="0" u="none" strike="noStrike" kern="1200" cap="all" spc="30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20080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616</TotalTime>
  <Words>887</Words>
  <Application>Microsoft Office PowerPoint</Application>
  <PresentationFormat>On-screen Show (4:3)</PresentationFormat>
  <Paragraphs>210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Arial Nova Light</vt:lpstr>
      <vt:lpstr>Geeza Pro</vt:lpstr>
      <vt:lpstr>Wingdings</vt:lpstr>
      <vt:lpstr>Wingdings 2</vt:lpstr>
      <vt:lpstr>Dark Gradient</vt:lpstr>
      <vt:lpstr>فحص الادرار العام مؤشر مهم لصحة وسلامة وظائف الجسم</vt:lpstr>
      <vt:lpstr>فحص الادرار العام مؤشر مهم لصحة وسلامة وظائف الجسم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فحص الادرار العام في الكشف المبكر للسرطان</dc:title>
  <dc:creator>Admin</dc:creator>
  <cp:lastModifiedBy>user</cp:lastModifiedBy>
  <cp:revision>86</cp:revision>
  <dcterms:created xsi:type="dcterms:W3CDTF">2025-05-13T17:32:02Z</dcterms:created>
  <dcterms:modified xsi:type="dcterms:W3CDTF">2026-09-22T15:59:20Z</dcterms:modified>
</cp:coreProperties>
</file>