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notesMasterIdLst>
    <p:notesMasterId r:id="rId31"/>
  </p:notesMasterIdLst>
  <p:sldIdLst>
    <p:sldId id="344" r:id="rId5"/>
    <p:sldId id="355" r:id="rId6"/>
    <p:sldId id="268" r:id="rId7"/>
    <p:sldId id="356" r:id="rId8"/>
    <p:sldId id="357" r:id="rId9"/>
    <p:sldId id="390" r:id="rId10"/>
    <p:sldId id="391" r:id="rId11"/>
    <p:sldId id="375" r:id="rId12"/>
    <p:sldId id="392" r:id="rId13"/>
    <p:sldId id="289" r:id="rId14"/>
    <p:sldId id="369" r:id="rId15"/>
    <p:sldId id="274" r:id="rId16"/>
    <p:sldId id="368" r:id="rId17"/>
    <p:sldId id="349" r:id="rId18"/>
    <p:sldId id="396" r:id="rId19"/>
    <p:sldId id="397" r:id="rId20"/>
    <p:sldId id="366" r:id="rId21"/>
    <p:sldId id="413" r:id="rId22"/>
    <p:sldId id="394" r:id="rId23"/>
    <p:sldId id="414" r:id="rId24"/>
    <p:sldId id="416" r:id="rId25"/>
    <p:sldId id="330" r:id="rId26"/>
    <p:sldId id="287" r:id="rId27"/>
    <p:sldId id="395" r:id="rId28"/>
    <p:sldId id="376" r:id="rId29"/>
    <p:sldId id="36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3" d="100"/>
          <a:sy n="63" d="100"/>
        </p:scale>
        <p:origin x="1376"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4A423A-05C8-4A16-8066-A6ACD7CE1726}" type="datetimeFigureOut">
              <a:rPr lang="en-US" smtClean="0"/>
              <a:pPr/>
              <a:t>10/12/2026</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F5F3B1-A72E-474B-BD6E-E964F15779D6}" type="slidenum">
              <a:rPr lang="en-US" smtClean="0"/>
              <a:pPr/>
              <a:t>‹#›</a:t>
            </a:fld>
            <a:endParaRPr lang="en-US"/>
          </a:p>
        </p:txBody>
      </p:sp>
    </p:spTree>
    <p:extLst>
      <p:ext uri="{BB962C8B-B14F-4D97-AF65-F5344CB8AC3E}">
        <p14:creationId xmlns:p14="http://schemas.microsoft.com/office/powerpoint/2010/main" val="66730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3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43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B854325-D5D2-40D1-A098-461E261C1FC8}" type="slidenum">
              <a:rPr lang="en-US" smtClean="0"/>
              <a:pPr/>
              <a:t>1</a:t>
            </a:fld>
            <a:endParaRPr lang="en-US" smtClean="0"/>
          </a:p>
        </p:txBody>
      </p:sp>
    </p:spTree>
    <p:extLst>
      <p:ext uri="{BB962C8B-B14F-4D97-AF65-F5344CB8AC3E}">
        <p14:creationId xmlns:p14="http://schemas.microsoft.com/office/powerpoint/2010/main" val="2965840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68B2811-6B3A-4F49-91BB-2CE105F7AF01}" type="slidenum">
              <a:rPr lang="en-US"/>
              <a:pPr/>
              <a:t>2</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GB" smtClean="0"/>
              <a:t>The illustration is a ‘model’ of the double helix forming part of a DNA molecule</a:t>
            </a:r>
          </a:p>
          <a:p>
            <a:pPr eaLnBrk="1" hangingPunct="1"/>
            <a:r>
              <a:rPr lang="en-GB" smtClean="0"/>
              <a:t>(Slide 14)</a:t>
            </a:r>
            <a:endParaRPr lang="en-US" smtClean="0"/>
          </a:p>
        </p:txBody>
      </p:sp>
    </p:spTree>
    <p:extLst>
      <p:ext uri="{BB962C8B-B14F-4D97-AF65-F5344CB8AC3E}">
        <p14:creationId xmlns:p14="http://schemas.microsoft.com/office/powerpoint/2010/main" val="1329349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miter lim="800000"/>
            <a:headEnd/>
            <a:tailEnd/>
          </a:ln>
        </p:spPr>
        <p:txBody>
          <a:bodyPr/>
          <a:lstStyle/>
          <a:p>
            <a:fld id="{F8D8E650-5FEC-4B48-92D4-1282724289E7}" type="slidenum">
              <a:rPr lang="en-US" altLang="en-US" smtClean="0"/>
              <a:pPr/>
              <a:t>8</a:t>
            </a:fld>
            <a:endParaRPr lang="en-US" alt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737008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5CDBA67-8146-4406-8006-795EB3BDFB71}" type="slidenum">
              <a:rPr lang="en-US" smtClean="0"/>
              <a:pPr/>
              <a:t>14</a:t>
            </a:fld>
            <a:endParaRPr lang="en-US" smtClean="0"/>
          </a:p>
        </p:txBody>
      </p:sp>
    </p:spTree>
    <p:extLst>
      <p:ext uri="{BB962C8B-B14F-4D97-AF65-F5344CB8AC3E}">
        <p14:creationId xmlns:p14="http://schemas.microsoft.com/office/powerpoint/2010/main" val="175364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F507564-08AB-4D3E-B139-2DFA5301A36E}" type="slidenum">
              <a:rPr lang="en-US"/>
              <a:pPr/>
              <a:t>23</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913805" y="4343704"/>
            <a:ext cx="5030391" cy="4113892"/>
          </a:xfrm>
          <a:noFill/>
          <a:ln/>
        </p:spPr>
        <p:txBody>
          <a:bodyPr/>
          <a:lstStyle/>
          <a:p>
            <a:pPr eaLnBrk="1" hangingPunct="1"/>
            <a:r>
              <a:rPr lang="en-US" b="1" smtClean="0">
                <a:latin typeface="Arial" charset="0"/>
              </a:rPr>
              <a:t>FIGURE 8-7 Phosphodiester linkages in the covalent backbone of DNA and RNA.</a:t>
            </a:r>
            <a:r>
              <a:rPr lang="en-US" smtClean="0">
                <a:latin typeface="Arial" charset="0"/>
              </a:rPr>
              <a:t> The phosphodiester bonds (one of which is shaded in the DNA) link successive nucleotide units. The backbone of alternating pentose and phosphate groups in both types of nucleic acid is highly polar. The 5</a:t>
            </a:r>
            <a:r>
              <a:rPr lang="ga-IE" smtClean="0">
                <a:latin typeface="Arial" charset="0"/>
              </a:rPr>
              <a:t>′</a:t>
            </a:r>
            <a:r>
              <a:rPr lang="en-US" smtClean="0">
                <a:latin typeface="Arial" charset="0"/>
              </a:rPr>
              <a:t> end of the macromolecule lacks a nucleotide at the 5</a:t>
            </a:r>
            <a:r>
              <a:rPr lang="ga-IE" smtClean="0">
                <a:latin typeface="Arial" charset="0"/>
              </a:rPr>
              <a:t>′</a:t>
            </a:r>
            <a:r>
              <a:rPr lang="en-US" smtClean="0">
                <a:latin typeface="Arial" charset="0"/>
              </a:rPr>
              <a:t> position, and the 3</a:t>
            </a:r>
            <a:r>
              <a:rPr lang="ga-IE" smtClean="0">
                <a:latin typeface="Arial" charset="0"/>
              </a:rPr>
              <a:t>′</a:t>
            </a:r>
            <a:r>
              <a:rPr lang="en-US" smtClean="0">
                <a:latin typeface="Arial" charset="0"/>
              </a:rPr>
              <a:t> end lacks a nucleotide at the 3</a:t>
            </a:r>
            <a:r>
              <a:rPr lang="ga-IE" smtClean="0">
                <a:latin typeface="Arial" charset="0"/>
              </a:rPr>
              <a:t>′</a:t>
            </a:r>
            <a:r>
              <a:rPr lang="en-US" smtClean="0">
                <a:latin typeface="Arial" charset="0"/>
              </a:rPr>
              <a:t> position.</a:t>
            </a:r>
          </a:p>
        </p:txBody>
      </p:sp>
    </p:spTree>
    <p:extLst>
      <p:ext uri="{BB962C8B-B14F-4D97-AF65-F5344CB8AC3E}">
        <p14:creationId xmlns:p14="http://schemas.microsoft.com/office/powerpoint/2010/main" val="4787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miter lim="800000"/>
            <a:headEnd/>
            <a:tailEnd/>
          </a:ln>
        </p:spPr>
        <p:txBody>
          <a:bodyPr/>
          <a:lstStyle/>
          <a:p>
            <a:fld id="{AAB0C934-3B8B-4ACB-BADD-219F3473E99A}" type="slidenum">
              <a:rPr lang="en-US" altLang="en-US" smtClean="0"/>
              <a:pPr/>
              <a:t>25</a:t>
            </a:fld>
            <a:endParaRPr lang="en-US" alt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300852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1393630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2124301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1820432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4284440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3978363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2095341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3980267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623272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2870855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4247451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D46864-B2AF-4E0D-9333-F045B436BB72}"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92B37F-22F6-4564-A508-3FCFA7BFDB9A}" type="slidenum">
              <a:rPr lang="en-US" smtClean="0"/>
              <a:pPr/>
              <a:t>‹#›</a:t>
            </a:fld>
            <a:endParaRPr lang="en-US"/>
          </a:p>
        </p:txBody>
      </p:sp>
    </p:spTree>
    <p:extLst>
      <p:ext uri="{BB962C8B-B14F-4D97-AF65-F5344CB8AC3E}">
        <p14:creationId xmlns:p14="http://schemas.microsoft.com/office/powerpoint/2010/main" val="4270885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ga-IE"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648200" y="1981200"/>
            <a:ext cx="3810000" cy="4114800"/>
          </a:xfrm>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CFAF60-F36C-4C4F-874F-8B381A2257E7}" type="slidenum">
              <a:rPr lang="en-US"/>
              <a:pPr>
                <a:defRPr/>
              </a:pPr>
              <a:t>‹#›</a:t>
            </a:fld>
            <a:endParaRPr lang="en-US"/>
          </a:p>
        </p:txBody>
      </p:sp>
    </p:spTree>
    <p:extLst>
      <p:ext uri="{BB962C8B-B14F-4D97-AF65-F5344CB8AC3E}">
        <p14:creationId xmlns:p14="http://schemas.microsoft.com/office/powerpoint/2010/main" val="3912736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D46864-B2AF-4E0D-9333-F045B436BB72}" type="datetimeFigureOut">
              <a:rPr lang="en-US" smtClean="0"/>
              <a:pPr/>
              <a:t>10/12/2026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092B37F-22F6-4564-A508-3FCFA7BFDB9A}" type="slidenum">
              <a:rPr lang="en-US" smtClean="0"/>
              <a:pPr/>
              <a:t>‹#›</a:t>
            </a:fld>
            <a:endParaRPr lang="en-US"/>
          </a:p>
        </p:txBody>
      </p:sp>
    </p:spTree>
    <p:extLst>
      <p:ext uri="{BB962C8B-B14F-4D97-AF65-F5344CB8AC3E}">
        <p14:creationId xmlns:p14="http://schemas.microsoft.com/office/powerpoint/2010/main" val="103044910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noGrp="1" noChangeArrowheads="1"/>
          </p:cNvSpPr>
          <p:nvPr>
            <p:ph type="ctrTitle"/>
          </p:nvPr>
        </p:nvSpPr>
        <p:spPr>
          <a:xfrm>
            <a:off x="1143000" y="76200"/>
            <a:ext cx="6858000" cy="2590800"/>
          </a:xfrm>
        </p:spPr>
        <p:txBody>
          <a:bodyPr>
            <a:normAutofit/>
          </a:bodyPr>
          <a:lstStyle/>
          <a:p>
            <a:pPr algn="ctr" eaLnBrk="1" hangingPunct="1">
              <a:defRPr/>
            </a:pPr>
            <a:r>
              <a:rPr lang="en-US" sz="8000" dirty="0" smtClean="0">
                <a:latin typeface="Comic Sans MS" pitchFamily="66" charset="0"/>
              </a:rPr>
              <a:t>Nucleic Acids</a:t>
            </a:r>
          </a:p>
        </p:txBody>
      </p:sp>
      <p:sp>
        <p:nvSpPr>
          <p:cNvPr id="21509" name="Rectangle 5"/>
          <p:cNvSpPr>
            <a:spLocks noGrp="1" noChangeArrowheads="1"/>
          </p:cNvSpPr>
          <p:nvPr>
            <p:ph type="subTitle" idx="1"/>
          </p:nvPr>
        </p:nvSpPr>
        <p:spPr>
          <a:xfrm>
            <a:off x="1111155" y="3124200"/>
            <a:ext cx="6858000" cy="1885950"/>
          </a:xfrm>
        </p:spPr>
        <p:txBody>
          <a:bodyPr>
            <a:normAutofit/>
          </a:bodyPr>
          <a:lstStyle/>
          <a:p>
            <a:pPr algn="ctr" eaLnBrk="1" hangingPunct="1">
              <a:defRPr/>
            </a:pPr>
            <a:r>
              <a:rPr lang="en-US" sz="5400" b="1" i="1" dirty="0" smtClean="0">
                <a:solidFill>
                  <a:srgbClr val="FF0000"/>
                </a:solidFill>
                <a:latin typeface="Comic Sans MS" pitchFamily="66" charset="0"/>
              </a:rPr>
              <a:t>DNA &amp; RNA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026" descr="C:\My Documents\My Pictures\DNA\DNA Helix.jpg"/>
          <p:cNvPicPr>
            <a:picLocks noChangeAspect="1" noChangeArrowheads="1"/>
          </p:cNvPicPr>
          <p:nvPr/>
        </p:nvPicPr>
        <p:blipFill>
          <a:blip r:embed="rId3" cstate="print">
            <a:lum contrast="20000"/>
          </a:blip>
          <a:srcRect/>
          <a:stretch>
            <a:fillRect/>
          </a:stretch>
        </p:blipFill>
        <p:spPr bwMode="auto">
          <a:xfrm>
            <a:off x="4419600" y="0"/>
            <a:ext cx="2908300" cy="6553200"/>
          </a:xfrm>
          <a:prstGeom prst="rect">
            <a:avLst/>
          </a:prstGeom>
          <a:noFill/>
          <a:ln w="9525">
            <a:noFill/>
            <a:miter lim="800000"/>
            <a:headEnd/>
            <a:tailEnd/>
          </a:ln>
        </p:spPr>
      </p:pic>
      <p:sp>
        <p:nvSpPr>
          <p:cNvPr id="2051" name="Text Box 1027"/>
          <p:cNvSpPr txBox="1">
            <a:spLocks noChangeArrowheads="1"/>
          </p:cNvSpPr>
          <p:nvPr/>
        </p:nvSpPr>
        <p:spPr bwMode="auto">
          <a:xfrm>
            <a:off x="593725" y="1870075"/>
            <a:ext cx="1616075" cy="457200"/>
          </a:xfrm>
          <a:prstGeom prst="rect">
            <a:avLst/>
          </a:prstGeom>
          <a:noFill/>
          <a:ln w="9525">
            <a:noFill/>
            <a:miter lim="800000"/>
            <a:headEnd/>
            <a:tailEnd/>
          </a:ln>
        </p:spPr>
        <p:txBody>
          <a:bodyPr>
            <a:spAutoFit/>
          </a:bodyPr>
          <a:lstStyle/>
          <a:p>
            <a:endParaRPr lang="en-GB" sz="2400"/>
          </a:p>
        </p:txBody>
      </p:sp>
      <p:sp>
        <p:nvSpPr>
          <p:cNvPr id="2052" name="WordArt 1031"/>
          <p:cNvSpPr>
            <a:spLocks noChangeArrowheads="1" noChangeShapeType="1" noTextEdit="1"/>
          </p:cNvSpPr>
          <p:nvPr/>
        </p:nvSpPr>
        <p:spPr bwMode="auto">
          <a:xfrm>
            <a:off x="990600" y="2514600"/>
            <a:ext cx="2590800" cy="1600200"/>
          </a:xfrm>
          <a:prstGeom prst="rect">
            <a:avLst/>
          </a:prstGeom>
        </p:spPr>
        <p:txBody>
          <a:bodyPr wrap="none" fromWordArt="1">
            <a:prstTxWarp prst="textPlain">
              <a:avLst>
                <a:gd name="adj" fmla="val 50000"/>
              </a:avLst>
            </a:prstTxWarp>
          </a:bodyPr>
          <a:lstStyle/>
          <a:p>
            <a:pPr algn="ctr"/>
            <a:r>
              <a:rPr lang="en-US" sz="3600" kern="10">
                <a:ln w="9525">
                  <a:solidFill>
                    <a:srgbClr val="000000"/>
                  </a:solidFill>
                  <a:round/>
                  <a:headEnd/>
                  <a:tailEnd/>
                </a:ln>
                <a:solidFill>
                  <a:schemeClr val="hlink"/>
                </a:solidFill>
                <a:latin typeface="Arial Black"/>
              </a:rPr>
              <a:t>DNA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harunyahya.com/books/darwinism/therewasdarwinism/images_therewasdarwinism/watson_crick.jpg"/>
          <p:cNvPicPr>
            <a:picLocks noChangeAspect="1" noChangeArrowheads="1"/>
          </p:cNvPicPr>
          <p:nvPr/>
        </p:nvPicPr>
        <p:blipFill>
          <a:blip r:embed="rId2" cstate="print"/>
          <a:srcRect/>
          <a:stretch>
            <a:fillRect/>
          </a:stretch>
        </p:blipFill>
        <p:spPr bwMode="auto">
          <a:xfrm>
            <a:off x="2246004" y="152400"/>
            <a:ext cx="4965700" cy="6591159"/>
          </a:xfrm>
          <a:prstGeom prst="rect">
            <a:avLst/>
          </a:prstGeom>
          <a:noFill/>
        </p:spPr>
      </p:pic>
      <p:sp>
        <p:nvSpPr>
          <p:cNvPr id="5" name="Rectangle 4"/>
          <p:cNvSpPr/>
          <p:nvPr/>
        </p:nvSpPr>
        <p:spPr>
          <a:xfrm rot="19632181">
            <a:off x="41737" y="3606124"/>
            <a:ext cx="2613857"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Watson</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6" name="Rectangle 5"/>
          <p:cNvSpPr/>
          <p:nvPr/>
        </p:nvSpPr>
        <p:spPr>
          <a:xfrm rot="1686670">
            <a:off x="7248768" y="3946966"/>
            <a:ext cx="1782860" cy="923330"/>
          </a:xfrm>
          <a:prstGeom prst="rect">
            <a:avLst/>
          </a:prstGeom>
          <a:noFill/>
        </p:spPr>
        <p:txBody>
          <a:bodyPr wrap="none" lIns="91440" tIns="45720" rIns="91440" bIns="45720">
            <a:spAutoFit/>
          </a:bodyPr>
          <a:lstStyle/>
          <a:p>
            <a:pPr algn="ctr"/>
            <a:r>
              <a:rPr lang="en-U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Crick</a:t>
            </a:r>
            <a:endParaRPr lang="en-U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7" name="TextBox 6"/>
          <p:cNvSpPr txBox="1"/>
          <p:nvPr/>
        </p:nvSpPr>
        <p:spPr>
          <a:xfrm>
            <a:off x="7239000" y="6096000"/>
            <a:ext cx="1371600" cy="369332"/>
          </a:xfrm>
          <a:prstGeom prst="rect">
            <a:avLst/>
          </a:prstGeom>
          <a:noFill/>
        </p:spPr>
        <p:txBody>
          <a:bodyPr wrap="square" rtlCol="0">
            <a:spAutoFit/>
          </a:bodyPr>
          <a:lstStyle/>
          <a:p>
            <a:r>
              <a:rPr lang="en-US" dirty="0" smtClean="0"/>
              <a:t>Died in 2004</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026"/>
          <p:cNvSpPr txBox="1">
            <a:spLocks noChangeArrowheads="1"/>
          </p:cNvSpPr>
          <p:nvPr/>
        </p:nvSpPr>
        <p:spPr bwMode="auto">
          <a:xfrm>
            <a:off x="457200" y="685800"/>
            <a:ext cx="7807458" cy="584775"/>
          </a:xfrm>
          <a:prstGeom prst="rect">
            <a:avLst/>
          </a:prstGeom>
          <a:noFill/>
          <a:ln w="9525">
            <a:noFill/>
            <a:miter lim="800000"/>
            <a:headEnd/>
            <a:tailEnd/>
          </a:ln>
        </p:spPr>
        <p:txBody>
          <a:bodyPr wrap="none">
            <a:spAutoFit/>
          </a:bodyPr>
          <a:lstStyle/>
          <a:p>
            <a:r>
              <a:rPr lang="en-US" sz="3200" b="1">
                <a:solidFill>
                  <a:schemeClr val="accent2"/>
                </a:solidFill>
              </a:rPr>
              <a:t>DNA</a:t>
            </a:r>
            <a:r>
              <a:rPr lang="en-US" sz="3200"/>
              <a:t> stands for  </a:t>
            </a:r>
            <a:r>
              <a:rPr lang="en-US" sz="3200" b="1">
                <a:solidFill>
                  <a:schemeClr val="accent2"/>
                </a:solidFill>
              </a:rPr>
              <a:t>deoxyribose nucleic acid</a:t>
            </a:r>
          </a:p>
        </p:txBody>
      </p:sp>
      <p:sp>
        <p:nvSpPr>
          <p:cNvPr id="24579" name="Text Box 1027"/>
          <p:cNvSpPr txBox="1">
            <a:spLocks noChangeArrowheads="1"/>
          </p:cNvSpPr>
          <p:nvPr/>
        </p:nvSpPr>
        <p:spPr bwMode="auto">
          <a:xfrm>
            <a:off x="457200" y="1524000"/>
            <a:ext cx="8307659" cy="1077218"/>
          </a:xfrm>
          <a:prstGeom prst="rect">
            <a:avLst/>
          </a:prstGeom>
          <a:solidFill>
            <a:schemeClr val="accent3"/>
          </a:solidFill>
          <a:ln w="9525">
            <a:noFill/>
            <a:miter lim="800000"/>
            <a:headEnd/>
            <a:tailEnd/>
          </a:ln>
        </p:spPr>
        <p:txBody>
          <a:bodyPr wrap="none">
            <a:spAutoFit/>
          </a:bodyPr>
          <a:lstStyle/>
          <a:p>
            <a:r>
              <a:rPr lang="en-GB" sz="3200" dirty="0"/>
              <a:t>This chemical substance is present in the nucleus</a:t>
            </a:r>
          </a:p>
          <a:p>
            <a:r>
              <a:rPr lang="en-GB" sz="3200" dirty="0"/>
              <a:t>of all cells in all living organisms</a:t>
            </a:r>
            <a:endParaRPr lang="en-US" sz="3200" dirty="0"/>
          </a:p>
        </p:txBody>
      </p:sp>
      <p:sp>
        <p:nvSpPr>
          <p:cNvPr id="24580" name="Text Box 1028"/>
          <p:cNvSpPr txBox="1">
            <a:spLocks noChangeArrowheads="1"/>
          </p:cNvSpPr>
          <p:nvPr/>
        </p:nvSpPr>
        <p:spPr bwMode="auto">
          <a:xfrm>
            <a:off x="533400" y="2743200"/>
            <a:ext cx="7851252" cy="1077218"/>
          </a:xfrm>
          <a:prstGeom prst="rect">
            <a:avLst/>
          </a:prstGeom>
          <a:solidFill>
            <a:schemeClr val="accent3"/>
          </a:solidFill>
          <a:ln w="9525">
            <a:noFill/>
            <a:miter lim="800000"/>
            <a:headEnd/>
            <a:tailEnd/>
          </a:ln>
        </p:spPr>
        <p:txBody>
          <a:bodyPr wrap="none">
            <a:spAutoFit/>
          </a:bodyPr>
          <a:lstStyle/>
          <a:p>
            <a:r>
              <a:rPr lang="en-GB" sz="3200" dirty="0"/>
              <a:t>DNA controls all the chemical changes which </a:t>
            </a:r>
          </a:p>
          <a:p>
            <a:r>
              <a:rPr lang="en-GB" sz="3200" dirty="0"/>
              <a:t>take place in cells</a:t>
            </a:r>
            <a:endParaRPr lang="en-US" sz="3200" dirty="0"/>
          </a:p>
        </p:txBody>
      </p:sp>
      <p:sp>
        <p:nvSpPr>
          <p:cNvPr id="24581" name="Text Box 1029"/>
          <p:cNvSpPr txBox="1">
            <a:spLocks noChangeArrowheads="1"/>
          </p:cNvSpPr>
          <p:nvPr/>
        </p:nvSpPr>
        <p:spPr bwMode="auto">
          <a:xfrm>
            <a:off x="457200" y="3962400"/>
            <a:ext cx="8232775" cy="1066800"/>
          </a:xfrm>
          <a:prstGeom prst="rect">
            <a:avLst/>
          </a:prstGeom>
          <a:solidFill>
            <a:schemeClr val="accent3"/>
          </a:solidFill>
          <a:ln w="9525">
            <a:noFill/>
            <a:miter lim="800000"/>
            <a:headEnd/>
            <a:tailEnd/>
          </a:ln>
        </p:spPr>
        <p:txBody>
          <a:bodyPr wrap="none">
            <a:spAutoFit/>
          </a:bodyPr>
          <a:lstStyle/>
          <a:p>
            <a:r>
              <a:rPr lang="en-GB" sz="3200" dirty="0"/>
              <a:t>The kind of cell which is formed, (muscle, blood,</a:t>
            </a:r>
          </a:p>
          <a:p>
            <a:r>
              <a:rPr lang="en-GB" sz="3200" dirty="0"/>
              <a:t>nerve etc) is controlled by DNA</a:t>
            </a:r>
            <a:endParaRPr lang="en-US" sz="3200" dirty="0"/>
          </a:p>
        </p:txBody>
      </p:sp>
      <p:sp>
        <p:nvSpPr>
          <p:cNvPr id="24582" name="Text Box 1030"/>
          <p:cNvSpPr txBox="1">
            <a:spLocks noChangeArrowheads="1"/>
          </p:cNvSpPr>
          <p:nvPr/>
        </p:nvSpPr>
        <p:spPr bwMode="auto">
          <a:xfrm>
            <a:off x="493713" y="5257800"/>
            <a:ext cx="298480" cy="1077218"/>
          </a:xfrm>
          <a:prstGeom prst="rect">
            <a:avLst/>
          </a:prstGeom>
          <a:noFill/>
          <a:ln w="9525">
            <a:noFill/>
            <a:miter lim="800000"/>
            <a:headEnd/>
            <a:tailEnd/>
          </a:ln>
        </p:spPr>
        <p:txBody>
          <a:bodyPr wrap="none">
            <a:spAutoFit/>
          </a:bodyPr>
          <a:lstStyle/>
          <a:p>
            <a:r>
              <a:rPr lang="en-GB" sz="3200" dirty="0" smtClean="0"/>
              <a:t> </a:t>
            </a:r>
            <a:endParaRPr lang="en-GB" sz="3200" dirty="0"/>
          </a:p>
          <a:p>
            <a:r>
              <a:rPr lang="en-US" sz="3200" dirty="0" smtClean="0"/>
              <a:t> </a:t>
            </a:r>
            <a:endParaRPr lang="en-US" sz="3200" dirty="0"/>
          </a:p>
        </p:txBody>
      </p:sp>
      <p:sp>
        <p:nvSpPr>
          <p:cNvPr id="3079" name="Rectangle 1031"/>
          <p:cNvSpPr>
            <a:spLocks noGrp="1" noChangeArrowheads="1"/>
          </p:cNvSpPr>
          <p:nvPr>
            <p:ph type="title" idx="4294967295"/>
          </p:nvPr>
        </p:nvSpPr>
        <p:spPr>
          <a:xfrm>
            <a:off x="0" y="0"/>
            <a:ext cx="1066800" cy="457200"/>
          </a:xfrm>
        </p:spPr>
        <p:txBody>
          <a:bodyPr>
            <a:normAutofit fontScale="90000"/>
          </a:bodyPr>
          <a:lstStyle/>
          <a:p>
            <a:pPr eaLnBrk="1" hangingPunct="1"/>
            <a:r>
              <a:rPr lang="en-US" smtClean="0">
                <a:latin typeface="Arial" charset="0"/>
              </a:rPr>
              <a:t>DNA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wipe(up)">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4579"/>
                                        </p:tgtEl>
                                        <p:attrNameLst>
                                          <p:attrName>style.visibility</p:attrName>
                                        </p:attrNameLst>
                                      </p:cBhvr>
                                      <p:to>
                                        <p:strVal val="visible"/>
                                      </p:to>
                                    </p:set>
                                    <p:animEffect transition="in" filter="wipe(up)">
                                      <p:cBhvr>
                                        <p:cTn id="12" dur="500"/>
                                        <p:tgtEl>
                                          <p:spTgt spid="245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4580"/>
                                        </p:tgtEl>
                                        <p:attrNameLst>
                                          <p:attrName>style.visibility</p:attrName>
                                        </p:attrNameLst>
                                      </p:cBhvr>
                                      <p:to>
                                        <p:strVal val="visible"/>
                                      </p:to>
                                    </p:set>
                                    <p:animEffect transition="in" filter="wipe(up)">
                                      <p:cBhvr>
                                        <p:cTn id="17" dur="500"/>
                                        <p:tgtEl>
                                          <p:spTgt spid="2458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4581"/>
                                        </p:tgtEl>
                                        <p:attrNameLst>
                                          <p:attrName>style.visibility</p:attrName>
                                        </p:attrNameLst>
                                      </p:cBhvr>
                                      <p:to>
                                        <p:strVal val="visible"/>
                                      </p:to>
                                    </p:set>
                                    <p:animEffect transition="in" filter="wipe(up)">
                                      <p:cBhvr>
                                        <p:cTn id="22" dur="500"/>
                                        <p:tgtEl>
                                          <p:spTgt spid="2458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4582"/>
                                        </p:tgtEl>
                                        <p:attrNameLst>
                                          <p:attrName>style.visibility</p:attrName>
                                        </p:attrNameLst>
                                      </p:cBhvr>
                                      <p:to>
                                        <p:strVal val="visible"/>
                                      </p:to>
                                    </p:set>
                                    <p:animEffect transition="in" filter="wipe(up)">
                                      <p:cBhvr>
                                        <p:cTn id="27"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utoUpdateAnimBg="0"/>
      <p:bldP spid="24579" grpId="0" animBg="1" autoUpdateAnimBg="0"/>
      <p:bldP spid="24580" grpId="0" animBg="1" autoUpdateAnimBg="0"/>
      <p:bldP spid="24581" grpId="0" animBg="1" autoUpdateAnimBg="0"/>
      <p:bldP spid="2458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381000" y="914400"/>
            <a:ext cx="8497070" cy="1077218"/>
          </a:xfrm>
          <a:prstGeom prst="rect">
            <a:avLst/>
          </a:prstGeom>
          <a:solidFill>
            <a:schemeClr val="accent3"/>
          </a:solidFill>
          <a:ln w="9525">
            <a:noFill/>
            <a:miter lim="800000"/>
            <a:headEnd/>
            <a:tailEnd/>
          </a:ln>
        </p:spPr>
        <p:txBody>
          <a:bodyPr wrap="none">
            <a:spAutoFit/>
          </a:bodyPr>
          <a:lstStyle/>
          <a:p>
            <a:r>
              <a:rPr lang="en-US" sz="3200" b="1">
                <a:solidFill>
                  <a:schemeClr val="accent2"/>
                </a:solidFill>
              </a:rPr>
              <a:t>DNA</a:t>
            </a:r>
            <a:r>
              <a:rPr lang="en-US" sz="3200"/>
              <a:t>  is a very large molecule made up of a long </a:t>
            </a:r>
          </a:p>
          <a:p>
            <a:r>
              <a:rPr lang="en-US" sz="3200"/>
              <a:t>chain of sub-units</a:t>
            </a:r>
          </a:p>
        </p:txBody>
      </p:sp>
      <p:sp>
        <p:nvSpPr>
          <p:cNvPr id="4100" name="Text Box 4"/>
          <p:cNvSpPr txBox="1">
            <a:spLocks noChangeArrowheads="1"/>
          </p:cNvSpPr>
          <p:nvPr/>
        </p:nvSpPr>
        <p:spPr bwMode="auto">
          <a:xfrm>
            <a:off x="304800" y="2209800"/>
            <a:ext cx="6430543" cy="584775"/>
          </a:xfrm>
          <a:prstGeom prst="rect">
            <a:avLst/>
          </a:prstGeom>
          <a:solidFill>
            <a:schemeClr val="accent3"/>
          </a:solidFill>
          <a:ln w="9525">
            <a:noFill/>
            <a:miter lim="800000"/>
            <a:headEnd/>
            <a:tailEnd/>
          </a:ln>
        </p:spPr>
        <p:txBody>
          <a:bodyPr wrap="none">
            <a:spAutoFit/>
          </a:bodyPr>
          <a:lstStyle/>
          <a:p>
            <a:r>
              <a:rPr lang="en-GB" sz="3200" dirty="0"/>
              <a:t>The sub-units are called </a:t>
            </a:r>
            <a:r>
              <a:rPr lang="en-GB" sz="3200" b="1" dirty="0">
                <a:solidFill>
                  <a:schemeClr val="accent2"/>
                </a:solidFill>
              </a:rPr>
              <a:t>nucleotides</a:t>
            </a:r>
            <a:endParaRPr lang="en-US" sz="3200" dirty="0">
              <a:solidFill>
                <a:schemeClr val="accent2"/>
              </a:solidFill>
            </a:endParaRPr>
          </a:p>
        </p:txBody>
      </p:sp>
      <p:sp>
        <p:nvSpPr>
          <p:cNvPr id="4101" name="Text Box 5"/>
          <p:cNvSpPr txBox="1">
            <a:spLocks noChangeArrowheads="1"/>
          </p:cNvSpPr>
          <p:nvPr/>
        </p:nvSpPr>
        <p:spPr bwMode="auto">
          <a:xfrm>
            <a:off x="457200" y="3048000"/>
            <a:ext cx="5249322" cy="584775"/>
          </a:xfrm>
          <a:prstGeom prst="rect">
            <a:avLst/>
          </a:prstGeom>
          <a:solidFill>
            <a:schemeClr val="accent3"/>
          </a:solidFill>
          <a:ln w="9525">
            <a:noFill/>
            <a:miter lim="800000"/>
            <a:headEnd/>
            <a:tailEnd/>
          </a:ln>
        </p:spPr>
        <p:txBody>
          <a:bodyPr wrap="none">
            <a:spAutoFit/>
          </a:bodyPr>
          <a:lstStyle/>
          <a:p>
            <a:r>
              <a:rPr lang="en-GB" sz="3200" dirty="0"/>
              <a:t>Each nucleotide is made up of </a:t>
            </a:r>
            <a:endParaRPr lang="en-US" sz="3200" dirty="0"/>
          </a:p>
        </p:txBody>
      </p:sp>
      <p:sp>
        <p:nvSpPr>
          <p:cNvPr id="4102" name="Text Box 6"/>
          <p:cNvSpPr txBox="1">
            <a:spLocks noChangeArrowheads="1"/>
          </p:cNvSpPr>
          <p:nvPr/>
        </p:nvSpPr>
        <p:spPr bwMode="auto">
          <a:xfrm>
            <a:off x="914400" y="3810000"/>
            <a:ext cx="4827540" cy="584775"/>
          </a:xfrm>
          <a:prstGeom prst="rect">
            <a:avLst/>
          </a:prstGeom>
          <a:solidFill>
            <a:schemeClr val="accent3"/>
          </a:solidFill>
          <a:ln w="9525">
            <a:noFill/>
            <a:miter lim="800000"/>
            <a:headEnd/>
            <a:tailEnd/>
          </a:ln>
        </p:spPr>
        <p:txBody>
          <a:bodyPr wrap="none">
            <a:spAutoFit/>
          </a:bodyPr>
          <a:lstStyle/>
          <a:p>
            <a:r>
              <a:rPr lang="en-GB" sz="3200" dirty="0"/>
              <a:t>a sugar called </a:t>
            </a:r>
            <a:r>
              <a:rPr lang="en-GB" sz="3200" b="1" dirty="0" err="1">
                <a:solidFill>
                  <a:schemeClr val="accent2"/>
                </a:solidFill>
              </a:rPr>
              <a:t>deoxyribose</a:t>
            </a:r>
            <a:endParaRPr lang="en-US" sz="3200" b="1" dirty="0">
              <a:solidFill>
                <a:schemeClr val="accent2"/>
              </a:solidFill>
            </a:endParaRPr>
          </a:p>
        </p:txBody>
      </p:sp>
      <p:sp>
        <p:nvSpPr>
          <p:cNvPr id="4103" name="Text Box 7"/>
          <p:cNvSpPr txBox="1">
            <a:spLocks noChangeArrowheads="1"/>
          </p:cNvSpPr>
          <p:nvPr/>
        </p:nvSpPr>
        <p:spPr bwMode="auto">
          <a:xfrm>
            <a:off x="914400" y="4572000"/>
            <a:ext cx="5108514" cy="584775"/>
          </a:xfrm>
          <a:prstGeom prst="rect">
            <a:avLst/>
          </a:prstGeom>
          <a:solidFill>
            <a:schemeClr val="accent3"/>
          </a:solidFill>
          <a:ln w="9525">
            <a:noFill/>
            <a:miter lim="800000"/>
            <a:headEnd/>
            <a:tailEnd/>
          </a:ln>
        </p:spPr>
        <p:txBody>
          <a:bodyPr wrap="none">
            <a:spAutoFit/>
          </a:bodyPr>
          <a:lstStyle/>
          <a:p>
            <a:r>
              <a:rPr lang="en-GB" sz="3200" dirty="0"/>
              <a:t>a phosphate group </a:t>
            </a:r>
            <a:r>
              <a:rPr lang="en-GB" sz="3200" b="1" dirty="0">
                <a:solidFill>
                  <a:schemeClr val="accent2"/>
                </a:solidFill>
              </a:rPr>
              <a:t>-PO</a:t>
            </a:r>
            <a:r>
              <a:rPr lang="en-GB" sz="3200" b="1" baseline="-25000" dirty="0">
                <a:solidFill>
                  <a:schemeClr val="accent2"/>
                </a:solidFill>
              </a:rPr>
              <a:t>4   </a:t>
            </a:r>
            <a:r>
              <a:rPr lang="en-GB" sz="3200" dirty="0"/>
              <a:t>and</a:t>
            </a:r>
            <a:endParaRPr lang="en-US" sz="3200" dirty="0"/>
          </a:p>
        </p:txBody>
      </p:sp>
      <p:sp>
        <p:nvSpPr>
          <p:cNvPr id="4104" name="Text Box 8"/>
          <p:cNvSpPr txBox="1">
            <a:spLocks noChangeArrowheads="1"/>
          </p:cNvSpPr>
          <p:nvPr/>
        </p:nvSpPr>
        <p:spPr bwMode="auto">
          <a:xfrm>
            <a:off x="914400" y="5334000"/>
            <a:ext cx="3073277" cy="584775"/>
          </a:xfrm>
          <a:prstGeom prst="rect">
            <a:avLst/>
          </a:prstGeom>
          <a:solidFill>
            <a:schemeClr val="accent3"/>
          </a:solidFill>
          <a:ln w="9525">
            <a:noFill/>
            <a:miter lim="800000"/>
            <a:headEnd/>
            <a:tailEnd/>
          </a:ln>
        </p:spPr>
        <p:txBody>
          <a:bodyPr wrap="none">
            <a:spAutoFit/>
          </a:bodyPr>
          <a:lstStyle/>
          <a:p>
            <a:r>
              <a:rPr lang="en-GB" sz="3200"/>
              <a:t>an </a:t>
            </a:r>
            <a:r>
              <a:rPr lang="en-GB" sz="3200" b="1">
                <a:solidFill>
                  <a:schemeClr val="accent2"/>
                </a:solidFill>
              </a:rPr>
              <a:t>organic base</a:t>
            </a:r>
            <a:endParaRPr lang="en-US" sz="3200" b="1">
              <a:solidFill>
                <a:schemeClr val="accent2"/>
              </a:solidFill>
            </a:endParaRPr>
          </a:p>
        </p:txBody>
      </p:sp>
      <p:sp>
        <p:nvSpPr>
          <p:cNvPr id="2" name="Rectangle 9"/>
          <p:cNvSpPr>
            <a:spLocks noGrp="1" noChangeArrowheads="1"/>
          </p:cNvSpPr>
          <p:nvPr>
            <p:ph type="title" idx="4294967295"/>
          </p:nvPr>
        </p:nvSpPr>
        <p:spPr>
          <a:xfrm>
            <a:off x="165038" y="257462"/>
            <a:ext cx="2286000" cy="381000"/>
          </a:xfrm>
        </p:spPr>
        <p:txBody>
          <a:bodyPr>
            <a:normAutofit fontScale="90000"/>
          </a:bodyPr>
          <a:lstStyle/>
          <a:p>
            <a:pPr eaLnBrk="1" hangingPunct="1"/>
            <a:r>
              <a:rPr lang="en-US" dirty="0" smtClean="0">
                <a:latin typeface="Arial" charset="0"/>
              </a:rPr>
              <a:t>DNA molecule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up)">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wipe(up)">
                                      <p:cBhvr>
                                        <p:cTn id="12" dur="500"/>
                                        <p:tgtEl>
                                          <p:spTgt spid="41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101"/>
                                        </p:tgtEl>
                                        <p:attrNameLst>
                                          <p:attrName>style.visibility</p:attrName>
                                        </p:attrNameLst>
                                      </p:cBhvr>
                                      <p:to>
                                        <p:strVal val="visible"/>
                                      </p:to>
                                    </p:set>
                                    <p:animEffect transition="in" filter="wipe(up)">
                                      <p:cBhvr>
                                        <p:cTn id="17" dur="500"/>
                                        <p:tgtEl>
                                          <p:spTgt spid="410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102"/>
                                        </p:tgtEl>
                                        <p:attrNameLst>
                                          <p:attrName>style.visibility</p:attrName>
                                        </p:attrNameLst>
                                      </p:cBhvr>
                                      <p:to>
                                        <p:strVal val="visible"/>
                                      </p:to>
                                    </p:set>
                                    <p:animEffect transition="in" filter="wipe(up)">
                                      <p:cBhvr>
                                        <p:cTn id="22" dur="500"/>
                                        <p:tgtEl>
                                          <p:spTgt spid="410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103"/>
                                        </p:tgtEl>
                                        <p:attrNameLst>
                                          <p:attrName>style.visibility</p:attrName>
                                        </p:attrNameLst>
                                      </p:cBhvr>
                                      <p:to>
                                        <p:strVal val="visible"/>
                                      </p:to>
                                    </p:set>
                                    <p:animEffect transition="in" filter="wipe(up)">
                                      <p:cBhvr>
                                        <p:cTn id="27" dur="500"/>
                                        <p:tgtEl>
                                          <p:spTgt spid="410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104"/>
                                        </p:tgtEl>
                                        <p:attrNameLst>
                                          <p:attrName>style.visibility</p:attrName>
                                        </p:attrNameLst>
                                      </p:cBhvr>
                                      <p:to>
                                        <p:strVal val="visible"/>
                                      </p:to>
                                    </p:set>
                                    <p:animEffect transition="in" filter="wipe(up)">
                                      <p:cBhvr>
                                        <p:cTn id="32"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animBg="1" autoUpdateAnimBg="0"/>
      <p:bldP spid="4100" grpId="0" animBg="1" autoUpdateAnimBg="0"/>
      <p:bldP spid="4101" grpId="0" animBg="1" autoUpdateAnimBg="0"/>
      <p:bldP spid="4102" grpId="0" animBg="1" autoUpdateAnimBg="0"/>
      <p:bldP spid="4103" grpId="0" animBg="1" autoUpdateAnimBg="0"/>
      <p:bldP spid="4104"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a:xfrm>
            <a:off x="1441545" y="273500"/>
            <a:ext cx="6076950" cy="1325563"/>
          </a:xfrm>
        </p:spPr>
        <p:txBody>
          <a:bodyPr>
            <a:normAutofit/>
          </a:bodyPr>
          <a:lstStyle/>
          <a:p>
            <a:pPr eaLnBrk="1" hangingPunct="1"/>
            <a:r>
              <a:rPr lang="en-US" sz="3800" dirty="0" smtClean="0"/>
              <a:t>Nucleic Acids and Nucleotides</a:t>
            </a:r>
          </a:p>
        </p:txBody>
      </p:sp>
      <p:sp>
        <p:nvSpPr>
          <p:cNvPr id="25605" name="Rectangle 3"/>
          <p:cNvSpPr>
            <a:spLocks noGrp="1" noChangeArrowheads="1"/>
          </p:cNvSpPr>
          <p:nvPr>
            <p:ph idx="1"/>
          </p:nvPr>
        </p:nvSpPr>
        <p:spPr>
          <a:xfrm>
            <a:off x="914400" y="1600200"/>
            <a:ext cx="7772400" cy="2057400"/>
          </a:xfrm>
        </p:spPr>
        <p:txBody>
          <a:bodyPr/>
          <a:lstStyle/>
          <a:p>
            <a:pPr eaLnBrk="1" hangingPunct="1">
              <a:lnSpc>
                <a:spcPct val="80000"/>
              </a:lnSpc>
            </a:pPr>
            <a:r>
              <a:rPr lang="en-US" sz="2400" smtClean="0"/>
              <a:t>Deoxyribonucleic acid (DNA) and ribonucleic acid (RNA), are the chemical carriers of genetic information</a:t>
            </a:r>
          </a:p>
          <a:p>
            <a:pPr eaLnBrk="1" hangingPunct="1">
              <a:lnSpc>
                <a:spcPct val="80000"/>
              </a:lnSpc>
            </a:pPr>
            <a:r>
              <a:rPr lang="en-US" sz="2400" smtClean="0"/>
              <a:t>Nucleic acids are biopolymers made of nucleotides, aldopentoses linked to a purine or pyrimidine and a phosphate</a:t>
            </a:r>
          </a:p>
        </p:txBody>
      </p:sp>
      <p:pic>
        <p:nvPicPr>
          <p:cNvPr id="25606" name="Picture 5"/>
          <p:cNvPicPr>
            <a:picLocks noChangeAspect="1" noChangeArrowheads="1"/>
          </p:cNvPicPr>
          <p:nvPr/>
        </p:nvPicPr>
        <p:blipFill>
          <a:blip r:embed="rId2" cstate="print"/>
          <a:srcRect/>
          <a:stretch>
            <a:fillRect/>
          </a:stretch>
        </p:blipFill>
        <p:spPr bwMode="auto">
          <a:xfrm>
            <a:off x="228600" y="3276600"/>
            <a:ext cx="89154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lstStyle/>
          <a:p>
            <a:pPr eaLnBrk="1" hangingPunct="1"/>
            <a:r>
              <a:rPr lang="en-US" smtClean="0"/>
              <a:t>Heterocycles in DNA and RNA</a:t>
            </a:r>
          </a:p>
        </p:txBody>
      </p:sp>
      <p:sp>
        <p:nvSpPr>
          <p:cNvPr id="27653" name="Rectangle 3"/>
          <p:cNvSpPr>
            <a:spLocks noGrp="1" noChangeArrowheads="1"/>
          </p:cNvSpPr>
          <p:nvPr>
            <p:ph idx="1"/>
          </p:nvPr>
        </p:nvSpPr>
        <p:spPr>
          <a:xfrm>
            <a:off x="914400" y="1600200"/>
            <a:ext cx="7772400" cy="1981200"/>
          </a:xfrm>
        </p:spPr>
        <p:txBody>
          <a:bodyPr/>
          <a:lstStyle/>
          <a:p>
            <a:pPr eaLnBrk="1" hangingPunct="1"/>
            <a:r>
              <a:rPr lang="en-US" sz="2400" smtClean="0"/>
              <a:t>Adenine, guanine, cytosine and thymine are in DNA</a:t>
            </a:r>
          </a:p>
          <a:p>
            <a:pPr eaLnBrk="1" hangingPunct="1"/>
            <a:r>
              <a:rPr lang="en-US" sz="2400" smtClean="0"/>
              <a:t>RNA contains uracil rather than thymine</a:t>
            </a:r>
          </a:p>
        </p:txBody>
      </p:sp>
      <p:pic>
        <p:nvPicPr>
          <p:cNvPr id="27654" name="Picture 5"/>
          <p:cNvPicPr>
            <a:picLocks noChangeAspect="1" noChangeArrowheads="1"/>
          </p:cNvPicPr>
          <p:nvPr/>
        </p:nvPicPr>
        <p:blipFill>
          <a:blip r:embed="rId2" cstate="print"/>
          <a:srcRect/>
          <a:stretch>
            <a:fillRect/>
          </a:stretch>
        </p:blipFill>
        <p:spPr bwMode="auto">
          <a:xfrm>
            <a:off x="304800" y="2590800"/>
            <a:ext cx="8610600" cy="3048000"/>
          </a:xfrm>
          <a:prstGeom prst="rect">
            <a:avLst/>
          </a:prstGeom>
          <a:solidFill>
            <a:schemeClr val="accent3"/>
          </a:solid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p:cNvPicPr>
            <a:picLocks noChangeAspect="1" noChangeArrowheads="1"/>
          </p:cNvPicPr>
          <p:nvPr/>
        </p:nvPicPr>
        <p:blipFill>
          <a:blip r:embed="rId3" cstate="print"/>
          <a:srcRect b="9901"/>
          <a:stretch>
            <a:fillRect/>
          </a:stretch>
        </p:blipFill>
        <p:spPr bwMode="auto">
          <a:xfrm>
            <a:off x="0" y="1295400"/>
            <a:ext cx="9144000" cy="4038600"/>
          </a:xfrm>
          <a:prstGeom prst="rect">
            <a:avLst/>
          </a:prstGeom>
          <a:noFill/>
          <a:ln w="9525">
            <a:noFill/>
            <a:miter lim="800000"/>
            <a:headEnd/>
            <a:tailEnd/>
          </a:ln>
        </p:spPr>
      </p:pic>
      <p:sp>
        <p:nvSpPr>
          <p:cNvPr id="6147" name="Text Box 4"/>
          <p:cNvSpPr txBox="1">
            <a:spLocks noChangeArrowheads="1"/>
          </p:cNvSpPr>
          <p:nvPr/>
        </p:nvSpPr>
        <p:spPr bwMode="auto">
          <a:xfrm>
            <a:off x="4364038" y="288925"/>
            <a:ext cx="184150" cy="579438"/>
          </a:xfrm>
          <a:prstGeom prst="rect">
            <a:avLst/>
          </a:prstGeom>
          <a:noFill/>
          <a:ln w="9525">
            <a:noFill/>
            <a:miter lim="800000"/>
            <a:headEnd/>
            <a:tailEnd/>
          </a:ln>
        </p:spPr>
        <p:txBody>
          <a:bodyPr wrap="none">
            <a:spAutoFit/>
          </a:bodyPr>
          <a:lstStyle/>
          <a:p>
            <a:pPr algn="ctr"/>
            <a:endParaRPr lang="en-US" sz="3200"/>
          </a:p>
        </p:txBody>
      </p:sp>
      <p:sp>
        <p:nvSpPr>
          <p:cNvPr id="6148" name="Text Box 5"/>
          <p:cNvSpPr txBox="1">
            <a:spLocks noChangeArrowheads="1"/>
          </p:cNvSpPr>
          <p:nvPr/>
        </p:nvSpPr>
        <p:spPr bwMode="auto">
          <a:xfrm>
            <a:off x="1568450" y="5181600"/>
            <a:ext cx="866775" cy="762000"/>
          </a:xfrm>
          <a:prstGeom prst="rect">
            <a:avLst/>
          </a:prstGeom>
          <a:noFill/>
          <a:ln w="9525">
            <a:noFill/>
            <a:miter lim="800000"/>
            <a:headEnd/>
            <a:tailEnd/>
          </a:ln>
        </p:spPr>
        <p:txBody>
          <a:bodyPr wrap="none">
            <a:spAutoFit/>
          </a:bodyPr>
          <a:lstStyle/>
          <a:p>
            <a:r>
              <a:rPr lang="en-US" sz="4400"/>
              <a:t>dA</a:t>
            </a:r>
          </a:p>
        </p:txBody>
      </p:sp>
      <p:sp>
        <p:nvSpPr>
          <p:cNvPr id="6149" name="Rectangle 6"/>
          <p:cNvSpPr>
            <a:spLocks noChangeArrowheads="1"/>
          </p:cNvSpPr>
          <p:nvPr/>
        </p:nvSpPr>
        <p:spPr bwMode="auto">
          <a:xfrm>
            <a:off x="3419475" y="5176838"/>
            <a:ext cx="866775" cy="762000"/>
          </a:xfrm>
          <a:prstGeom prst="rect">
            <a:avLst/>
          </a:prstGeom>
          <a:noFill/>
          <a:ln w="9525">
            <a:noFill/>
            <a:miter lim="800000"/>
            <a:headEnd/>
            <a:tailEnd/>
          </a:ln>
        </p:spPr>
        <p:txBody>
          <a:bodyPr wrap="none">
            <a:spAutoFit/>
          </a:bodyPr>
          <a:lstStyle/>
          <a:p>
            <a:r>
              <a:rPr lang="en-US" sz="4400"/>
              <a:t>dG</a:t>
            </a:r>
          </a:p>
        </p:txBody>
      </p:sp>
      <p:sp>
        <p:nvSpPr>
          <p:cNvPr id="6150" name="Rectangle 7"/>
          <p:cNvSpPr>
            <a:spLocks noChangeArrowheads="1"/>
          </p:cNvSpPr>
          <p:nvPr/>
        </p:nvSpPr>
        <p:spPr bwMode="auto">
          <a:xfrm>
            <a:off x="5732463" y="5156200"/>
            <a:ext cx="804862" cy="762000"/>
          </a:xfrm>
          <a:prstGeom prst="rect">
            <a:avLst/>
          </a:prstGeom>
          <a:noFill/>
          <a:ln w="9525">
            <a:noFill/>
            <a:miter lim="800000"/>
            <a:headEnd/>
            <a:tailEnd/>
          </a:ln>
        </p:spPr>
        <p:txBody>
          <a:bodyPr wrap="none">
            <a:spAutoFit/>
          </a:bodyPr>
          <a:lstStyle/>
          <a:p>
            <a:r>
              <a:rPr lang="en-US" sz="4400"/>
              <a:t>dT</a:t>
            </a:r>
          </a:p>
        </p:txBody>
      </p:sp>
      <p:sp>
        <p:nvSpPr>
          <p:cNvPr id="6151" name="Rectangle 8"/>
          <p:cNvSpPr>
            <a:spLocks noChangeArrowheads="1"/>
          </p:cNvSpPr>
          <p:nvPr/>
        </p:nvSpPr>
        <p:spPr bwMode="auto">
          <a:xfrm>
            <a:off x="8064500" y="5156200"/>
            <a:ext cx="836613" cy="762000"/>
          </a:xfrm>
          <a:prstGeom prst="rect">
            <a:avLst/>
          </a:prstGeom>
          <a:noFill/>
          <a:ln w="9525">
            <a:noFill/>
            <a:miter lim="800000"/>
            <a:headEnd/>
            <a:tailEnd/>
          </a:ln>
        </p:spPr>
        <p:txBody>
          <a:bodyPr wrap="none">
            <a:spAutoFit/>
          </a:bodyPr>
          <a:lstStyle/>
          <a:p>
            <a:r>
              <a:rPr lang="en-US" sz="4400"/>
              <a:t>dC</a:t>
            </a:r>
          </a:p>
        </p:txBody>
      </p:sp>
      <p:sp>
        <p:nvSpPr>
          <p:cNvPr id="6152" name="Rectangle 9"/>
          <p:cNvSpPr>
            <a:spLocks noGrp="1" noChangeArrowheads="1"/>
          </p:cNvSpPr>
          <p:nvPr>
            <p:ph type="title"/>
          </p:nvPr>
        </p:nvSpPr>
        <p:spPr>
          <a:xfrm>
            <a:off x="723900" y="361950"/>
            <a:ext cx="7772400" cy="1143000"/>
          </a:xfrm>
        </p:spPr>
        <p:txBody>
          <a:bodyPr>
            <a:normAutofit/>
          </a:bodyPr>
          <a:lstStyle/>
          <a:p>
            <a:r>
              <a:rPr lang="en-US" sz="4000" u="sng" smtClean="0">
                <a:solidFill>
                  <a:schemeClr val="tx1"/>
                </a:solidFill>
              </a:rPr>
              <a:t>Deoxyribonucleotides found in DNA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227789" y="1066800"/>
            <a:ext cx="8459416" cy="5562106"/>
            <a:chOff x="588" y="769"/>
            <a:chExt cx="4638" cy="3456"/>
          </a:xfrm>
          <a:gradFill flip="none" rotWithShape="1">
            <a:gsLst>
              <a:gs pos="0">
                <a:schemeClr val="tx1">
                  <a:lumMod val="50000"/>
                  <a:lumOff val="50000"/>
                  <a:tint val="66000"/>
                  <a:satMod val="160000"/>
                </a:schemeClr>
              </a:gs>
              <a:gs pos="50000">
                <a:schemeClr val="tx1">
                  <a:lumMod val="50000"/>
                  <a:lumOff val="50000"/>
                  <a:tint val="44500"/>
                  <a:satMod val="160000"/>
                </a:schemeClr>
              </a:gs>
              <a:gs pos="100000">
                <a:schemeClr val="tx1">
                  <a:lumMod val="50000"/>
                  <a:lumOff val="50000"/>
                  <a:tint val="23500"/>
                  <a:satMod val="160000"/>
                </a:schemeClr>
              </a:gs>
            </a:gsLst>
            <a:lin ang="16200000" scaled="1"/>
            <a:tileRect/>
          </a:gradFill>
        </p:grpSpPr>
        <p:grpSp>
          <p:nvGrpSpPr>
            <p:cNvPr id="3" name="Group 8"/>
            <p:cNvGrpSpPr>
              <a:grpSpLocks/>
            </p:cNvGrpSpPr>
            <p:nvPr/>
          </p:nvGrpSpPr>
          <p:grpSpPr bwMode="auto">
            <a:xfrm>
              <a:off x="672" y="769"/>
              <a:ext cx="4512" cy="1723"/>
              <a:chOff x="672" y="769"/>
              <a:chExt cx="4512" cy="1723"/>
            </a:xfrm>
            <a:grpFill/>
          </p:grpSpPr>
          <p:pic>
            <p:nvPicPr>
              <p:cNvPr id="29706" name="Picture 4"/>
              <p:cNvPicPr>
                <a:picLocks noChangeAspect="1" noChangeArrowheads="1"/>
              </p:cNvPicPr>
              <p:nvPr/>
            </p:nvPicPr>
            <p:blipFill>
              <a:blip r:embed="rId2" cstate="print"/>
              <a:srcRect/>
              <a:stretch>
                <a:fillRect/>
              </a:stretch>
            </p:blipFill>
            <p:spPr bwMode="auto">
              <a:xfrm>
                <a:off x="672" y="864"/>
                <a:ext cx="2400" cy="1628"/>
              </a:xfrm>
              <a:prstGeom prst="rect">
                <a:avLst/>
              </a:prstGeom>
              <a:grpFill/>
              <a:ln w="9525">
                <a:solidFill>
                  <a:schemeClr val="accent1"/>
                </a:solidFill>
                <a:miter lim="800000"/>
                <a:headEnd/>
                <a:tailEnd/>
              </a:ln>
            </p:spPr>
          </p:pic>
          <p:pic>
            <p:nvPicPr>
              <p:cNvPr id="29707" name="Picture 5"/>
              <p:cNvPicPr>
                <a:picLocks noChangeAspect="1" noChangeArrowheads="1"/>
              </p:cNvPicPr>
              <p:nvPr/>
            </p:nvPicPr>
            <p:blipFill>
              <a:blip r:embed="rId3" cstate="print"/>
              <a:srcRect/>
              <a:stretch>
                <a:fillRect/>
              </a:stretch>
            </p:blipFill>
            <p:spPr bwMode="auto">
              <a:xfrm>
                <a:off x="2928" y="769"/>
                <a:ext cx="2256" cy="1723"/>
              </a:xfrm>
              <a:prstGeom prst="rect">
                <a:avLst/>
              </a:prstGeom>
              <a:grpFill/>
              <a:ln w="9525">
                <a:solidFill>
                  <a:schemeClr val="accent1"/>
                </a:solidFill>
                <a:miter lim="800000"/>
                <a:headEnd/>
                <a:tailEnd/>
              </a:ln>
            </p:spPr>
          </p:pic>
        </p:grpSp>
        <p:grpSp>
          <p:nvGrpSpPr>
            <p:cNvPr id="4" name="Group 9"/>
            <p:cNvGrpSpPr>
              <a:grpSpLocks/>
            </p:cNvGrpSpPr>
            <p:nvPr/>
          </p:nvGrpSpPr>
          <p:grpSpPr bwMode="auto">
            <a:xfrm>
              <a:off x="588" y="2521"/>
              <a:ext cx="4638" cy="1704"/>
              <a:chOff x="588" y="2521"/>
              <a:chExt cx="4638" cy="1704"/>
            </a:xfrm>
            <a:grpFill/>
          </p:grpSpPr>
          <p:pic>
            <p:nvPicPr>
              <p:cNvPr id="29704" name="Picture 6"/>
              <p:cNvPicPr>
                <a:picLocks noChangeAspect="1" noChangeArrowheads="1"/>
              </p:cNvPicPr>
              <p:nvPr/>
            </p:nvPicPr>
            <p:blipFill>
              <a:blip r:embed="rId4" cstate="print"/>
              <a:srcRect/>
              <a:stretch>
                <a:fillRect/>
              </a:stretch>
            </p:blipFill>
            <p:spPr bwMode="auto">
              <a:xfrm>
                <a:off x="588" y="2521"/>
                <a:ext cx="2316" cy="1657"/>
              </a:xfrm>
              <a:prstGeom prst="rect">
                <a:avLst/>
              </a:prstGeom>
              <a:grpFill/>
              <a:ln w="9525">
                <a:solidFill>
                  <a:schemeClr val="accent1"/>
                </a:solidFill>
                <a:miter lim="800000"/>
                <a:headEnd/>
                <a:tailEnd/>
              </a:ln>
            </p:spPr>
          </p:pic>
          <p:pic>
            <p:nvPicPr>
              <p:cNvPr id="29705" name="Picture 7"/>
              <p:cNvPicPr>
                <a:picLocks noChangeAspect="1" noChangeArrowheads="1"/>
              </p:cNvPicPr>
              <p:nvPr/>
            </p:nvPicPr>
            <p:blipFill>
              <a:blip r:embed="rId5" cstate="print"/>
              <a:srcRect/>
              <a:stretch>
                <a:fillRect/>
              </a:stretch>
            </p:blipFill>
            <p:spPr bwMode="auto">
              <a:xfrm>
                <a:off x="2970" y="2556"/>
                <a:ext cx="2256" cy="1669"/>
              </a:xfrm>
              <a:prstGeom prst="rect">
                <a:avLst/>
              </a:prstGeom>
              <a:grpFill/>
              <a:ln w="9525">
                <a:solidFill>
                  <a:schemeClr val="accent1"/>
                </a:solidFill>
                <a:miter lim="800000"/>
                <a:headEnd/>
                <a:tailEnd/>
              </a:ln>
            </p:spPr>
          </p:pic>
        </p:grpSp>
      </p:grpSp>
      <p:sp>
        <p:nvSpPr>
          <p:cNvPr id="29700" name="Rectangle 2"/>
          <p:cNvSpPr>
            <a:spLocks noGrp="1" noChangeArrowheads="1"/>
          </p:cNvSpPr>
          <p:nvPr>
            <p:ph type="title"/>
          </p:nvPr>
        </p:nvSpPr>
        <p:spPr>
          <a:xfrm>
            <a:off x="2023352" y="88863"/>
            <a:ext cx="4857345" cy="874935"/>
          </a:xfrm>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r>
              <a:rPr lang="en-US" smtClean="0"/>
              <a:t>The Deoxyribonucleotides</a:t>
            </a:r>
          </a:p>
        </p:txBody>
      </p:sp>
      <p:sp>
        <p:nvSpPr>
          <p:cNvPr id="29698" name="عنصر نائب للتذييل 3"/>
          <p:cNvSpPr>
            <a:spLocks noGrp="1"/>
          </p:cNvSpPr>
          <p:nvPr>
            <p:ph type="ftr" sz="quarter" idx="11"/>
          </p:nvPr>
        </p:nvSpPr>
        <p:spPr>
          <a:xfrm flipV="1">
            <a:off x="2898648" y="6722110"/>
            <a:ext cx="3502152" cy="135890"/>
          </a:xfrm>
          <a:noFill/>
        </p:spPr>
        <p:txBody>
          <a:bodyPr/>
          <a:lstStyle/>
          <a:p>
            <a:r>
              <a:rPr lang="en-CA" altLang="en-US" dirty="0" smtClean="0">
                <a:latin typeface="Arial" charset="0"/>
              </a:rPr>
              <a:t>  </a:t>
            </a:r>
            <a:endParaRPr lang="en-CA" altLang="en-US" dirty="0">
              <a:latin typeface="Arial" charset="0"/>
            </a:endParaRPr>
          </a:p>
        </p:txBody>
      </p:sp>
      <p:sp>
        <p:nvSpPr>
          <p:cNvPr id="29699" name="عنصر نائب لرقم الشريحة 4"/>
          <p:cNvSpPr>
            <a:spLocks noGrp="1"/>
          </p:cNvSpPr>
          <p:nvPr>
            <p:ph type="sldNum" sz="quarter" idx="12"/>
          </p:nvPr>
        </p:nvSpPr>
        <p:spPr>
          <a:noFill/>
        </p:spPr>
        <p:txBody>
          <a:bodyPr/>
          <a:lstStyle/>
          <a:p>
            <a:fld id="{AFD85948-C284-4131-A963-63873A59A00D}" type="slidenum">
              <a:rPr lang="en-CA" altLang="en-US">
                <a:latin typeface="Arial" charset="0"/>
              </a:rPr>
              <a:pPr/>
              <a:t>9</a:t>
            </a:fld>
            <a:endParaRPr lang="en-CA" altLang="en-US">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152400"/>
            <a:ext cx="7772400" cy="1143000"/>
          </a:xfrm>
        </p:spPr>
        <p:txBody>
          <a:bodyPr/>
          <a:lstStyle/>
          <a:p>
            <a:pPr eaLnBrk="1" hangingPunct="1"/>
            <a:r>
              <a:rPr lang="en-US" smtClean="0">
                <a:solidFill>
                  <a:srgbClr val="2FB0DC"/>
                </a:solidFill>
              </a:rPr>
              <a:t>Hydrogen Bonding Interactions</a:t>
            </a:r>
          </a:p>
        </p:txBody>
      </p:sp>
      <p:sp>
        <p:nvSpPr>
          <p:cNvPr id="34819" name="Rectangle 3"/>
          <p:cNvSpPr>
            <a:spLocks noGrp="1" noChangeArrowheads="1"/>
          </p:cNvSpPr>
          <p:nvPr>
            <p:ph type="body" sz="half" idx="2"/>
          </p:nvPr>
        </p:nvSpPr>
        <p:spPr>
          <a:xfrm>
            <a:off x="381000" y="1371600"/>
            <a:ext cx="8610600" cy="4953000"/>
          </a:xfrm>
          <a:solidFill>
            <a:schemeClr val="accent3"/>
          </a:solidFill>
        </p:spPr>
        <p:txBody>
          <a:bodyPr/>
          <a:lstStyle/>
          <a:p>
            <a:pPr eaLnBrk="1" hangingPunct="1">
              <a:lnSpc>
                <a:spcPct val="110000"/>
              </a:lnSpc>
            </a:pPr>
            <a:r>
              <a:rPr lang="en-US" sz="2800" dirty="0" smtClean="0">
                <a:latin typeface="Arial" charset="0"/>
              </a:rPr>
              <a:t>Two bases can hydrogen bond to form a base pair</a:t>
            </a:r>
          </a:p>
          <a:p>
            <a:pPr eaLnBrk="1" hangingPunct="1">
              <a:lnSpc>
                <a:spcPct val="110000"/>
              </a:lnSpc>
            </a:pPr>
            <a:r>
              <a:rPr lang="en-US" sz="2800" dirty="0" smtClean="0">
                <a:latin typeface="Arial" charset="0"/>
              </a:rPr>
              <a:t>For monomers, large number of base pairs is possible</a:t>
            </a:r>
          </a:p>
          <a:p>
            <a:pPr eaLnBrk="1" hangingPunct="1">
              <a:lnSpc>
                <a:spcPct val="110000"/>
              </a:lnSpc>
            </a:pPr>
            <a:r>
              <a:rPr lang="en-US" sz="2800" dirty="0" smtClean="0">
                <a:latin typeface="Arial" charset="0"/>
              </a:rPr>
              <a:t>In polynucleotide, only few possibilities exist</a:t>
            </a:r>
          </a:p>
          <a:p>
            <a:pPr eaLnBrk="1" hangingPunct="1">
              <a:lnSpc>
                <a:spcPct val="110000"/>
              </a:lnSpc>
            </a:pPr>
            <a:r>
              <a:rPr lang="en-US" sz="2800" dirty="0" smtClean="0">
                <a:latin typeface="Arial" charset="0"/>
              </a:rPr>
              <a:t>Watson-Crick base pairs predominate in double-stranded DNA</a:t>
            </a:r>
          </a:p>
          <a:p>
            <a:pPr eaLnBrk="1" hangingPunct="1">
              <a:lnSpc>
                <a:spcPct val="110000"/>
              </a:lnSpc>
            </a:pPr>
            <a:r>
              <a:rPr lang="en-US" sz="2800" dirty="0" smtClean="0">
                <a:solidFill>
                  <a:srgbClr val="FF0603"/>
                </a:solidFill>
                <a:latin typeface="Arial" charset="0"/>
              </a:rPr>
              <a:t>A pairs with T</a:t>
            </a:r>
          </a:p>
          <a:p>
            <a:pPr eaLnBrk="1" hangingPunct="1">
              <a:lnSpc>
                <a:spcPct val="110000"/>
              </a:lnSpc>
            </a:pPr>
            <a:r>
              <a:rPr lang="en-US" sz="2800" dirty="0" smtClean="0">
                <a:solidFill>
                  <a:srgbClr val="FF0603"/>
                </a:solidFill>
                <a:latin typeface="Arial" charset="0"/>
              </a:rPr>
              <a:t>C pairs with G</a:t>
            </a:r>
          </a:p>
          <a:p>
            <a:pPr eaLnBrk="1" hangingPunct="1">
              <a:lnSpc>
                <a:spcPct val="110000"/>
              </a:lnSpc>
            </a:pPr>
            <a:r>
              <a:rPr lang="en-US" sz="2800" dirty="0" err="1" smtClean="0">
                <a:solidFill>
                  <a:srgbClr val="0F0FFF"/>
                </a:solidFill>
                <a:latin typeface="Arial" charset="0"/>
              </a:rPr>
              <a:t>Purine</a:t>
            </a:r>
            <a:r>
              <a:rPr lang="en-US" sz="2800" dirty="0" smtClean="0">
                <a:solidFill>
                  <a:srgbClr val="0F0FFF"/>
                </a:solidFill>
                <a:latin typeface="Arial" charset="0"/>
              </a:rPr>
              <a:t> pairs with </a:t>
            </a:r>
            <a:r>
              <a:rPr lang="en-US" sz="2800" dirty="0" err="1" smtClean="0">
                <a:solidFill>
                  <a:srgbClr val="0F0FFF"/>
                </a:solidFill>
                <a:latin typeface="Arial" charset="0"/>
              </a:rPr>
              <a:t>pyrimidine</a:t>
            </a:r>
            <a:endParaRPr lang="en-US" sz="2800" dirty="0" smtClean="0">
              <a:solidFill>
                <a:srgbClr val="0F0FFF"/>
              </a:solidFill>
              <a:latin typeface="Arial" charset="0"/>
            </a:endParaRPr>
          </a:p>
        </p:txBody>
      </p:sp>
      <p:sp>
        <p:nvSpPr>
          <p:cNvPr id="34820" name="Line 4"/>
          <p:cNvSpPr>
            <a:spLocks noChangeShapeType="1"/>
          </p:cNvSpPr>
          <p:nvPr/>
        </p:nvSpPr>
        <p:spPr bwMode="auto">
          <a:xfrm>
            <a:off x="381000" y="1143000"/>
            <a:ext cx="8153400" cy="0"/>
          </a:xfrm>
          <a:prstGeom prst="line">
            <a:avLst/>
          </a:prstGeom>
          <a:noFill/>
          <a:ln w="57150" cmpd="thinThick">
            <a:solidFill>
              <a:srgbClr val="2FB0DC"/>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457200" y="533400"/>
            <a:ext cx="4114800" cy="457200"/>
          </a:xfrm>
          <a:prstGeom prst="rect">
            <a:avLst/>
          </a:prstGeom>
          <a:noFill/>
          <a:ln w="9525">
            <a:noFill/>
            <a:miter lim="800000"/>
            <a:headEnd/>
            <a:tailEnd/>
          </a:ln>
        </p:spPr>
        <p:txBody>
          <a:bodyPr>
            <a:spAutoFit/>
          </a:bodyPr>
          <a:lstStyle/>
          <a:p>
            <a:pPr>
              <a:spcBef>
                <a:spcPct val="50000"/>
              </a:spcBef>
            </a:pPr>
            <a:endParaRPr lang="zh-CN" altLang="en-US" b="0"/>
          </a:p>
        </p:txBody>
      </p:sp>
      <p:sp>
        <p:nvSpPr>
          <p:cNvPr id="12291" name="Rectangle 3"/>
          <p:cNvSpPr>
            <a:spLocks noChangeArrowheads="1"/>
          </p:cNvSpPr>
          <p:nvPr/>
        </p:nvSpPr>
        <p:spPr bwMode="auto">
          <a:xfrm>
            <a:off x="0" y="381000"/>
            <a:ext cx="9144000" cy="5791200"/>
          </a:xfrm>
          <a:prstGeom prst="rect">
            <a:avLst/>
          </a:prstGeom>
          <a:solidFill>
            <a:srgbClr val="002060"/>
          </a:solidFill>
          <a:ln w="9525">
            <a:noFill/>
            <a:miter lim="800000"/>
            <a:headEnd/>
            <a:tailEnd/>
          </a:ln>
        </p:spPr>
        <p:txBody>
          <a:bodyPr/>
          <a:lstStyle/>
          <a:p>
            <a:pPr marL="342900" indent="-342900">
              <a:spcBef>
                <a:spcPct val="20000"/>
              </a:spcBef>
            </a:pPr>
            <a:r>
              <a:rPr lang="zh-CN" altLang="en-US" sz="2800" dirty="0">
                <a:solidFill>
                  <a:schemeClr val="bg1"/>
                </a:solidFill>
              </a:rPr>
              <a:t>一、</a:t>
            </a:r>
            <a:r>
              <a:rPr lang="en-US" altLang="zh-CN" sz="4400" dirty="0">
                <a:solidFill>
                  <a:schemeClr val="bg1"/>
                </a:solidFill>
              </a:rPr>
              <a:t>the building block molecule of nucleic acid--</a:t>
            </a:r>
            <a:r>
              <a:rPr lang="en-US" altLang="zh-CN" sz="4400" dirty="0">
                <a:solidFill>
                  <a:srgbClr val="FFCC00"/>
                </a:solidFill>
              </a:rPr>
              <a:t>nucleotide</a:t>
            </a:r>
          </a:p>
          <a:p>
            <a:pPr marL="342900" indent="-342900" algn="just">
              <a:spcBef>
                <a:spcPct val="20000"/>
              </a:spcBef>
            </a:pPr>
            <a:endParaRPr lang="zh-CN" altLang="en-US" sz="4400" dirty="0">
              <a:solidFill>
                <a:schemeClr val="bg1"/>
              </a:solidFill>
            </a:endParaRPr>
          </a:p>
          <a:p>
            <a:pPr marL="342900" indent="-342900" algn="just">
              <a:spcBef>
                <a:spcPct val="20000"/>
              </a:spcBef>
            </a:pPr>
            <a:r>
              <a:rPr lang="en-US" altLang="zh-CN" sz="4400" dirty="0">
                <a:solidFill>
                  <a:schemeClr val="bg1"/>
                </a:solidFill>
              </a:rPr>
              <a:t>In RNA:</a:t>
            </a:r>
          </a:p>
          <a:p>
            <a:pPr marL="342900" indent="-342900" algn="just">
              <a:spcBef>
                <a:spcPct val="20000"/>
              </a:spcBef>
            </a:pPr>
            <a:r>
              <a:rPr lang="en-US" altLang="zh-CN" sz="4400" dirty="0">
                <a:solidFill>
                  <a:schemeClr val="bg1"/>
                </a:solidFill>
              </a:rPr>
              <a:t>        </a:t>
            </a:r>
            <a:r>
              <a:rPr lang="en-US" altLang="zh-CN" sz="4400" dirty="0">
                <a:solidFill>
                  <a:srgbClr val="FFCC00"/>
                </a:solidFill>
              </a:rPr>
              <a:t>AMP、CMP、GMP、TMP</a:t>
            </a:r>
          </a:p>
          <a:p>
            <a:pPr marL="342900" indent="-342900" algn="just">
              <a:spcBef>
                <a:spcPct val="20000"/>
              </a:spcBef>
            </a:pPr>
            <a:r>
              <a:rPr lang="en-US" altLang="zh-CN" sz="4400" dirty="0">
                <a:solidFill>
                  <a:schemeClr val="bg1"/>
                </a:solidFill>
              </a:rPr>
              <a:t>In DNA:</a:t>
            </a:r>
          </a:p>
          <a:p>
            <a:pPr marL="342900" indent="-342900" algn="just">
              <a:spcBef>
                <a:spcPct val="20000"/>
              </a:spcBef>
            </a:pPr>
            <a:r>
              <a:rPr lang="en-US" altLang="zh-CN" sz="4400" dirty="0">
                <a:solidFill>
                  <a:schemeClr val="bg1"/>
                </a:solidFill>
              </a:rPr>
              <a:t>   </a:t>
            </a:r>
            <a:r>
              <a:rPr lang="en-US" altLang="zh-CN" sz="4400" dirty="0" err="1">
                <a:solidFill>
                  <a:srgbClr val="FFCC00"/>
                </a:solidFill>
              </a:rPr>
              <a:t>dAMP、dCMP、dGMP</a:t>
            </a:r>
            <a:r>
              <a:rPr lang="en-US" altLang="zh-CN" sz="4400" dirty="0">
                <a:solidFill>
                  <a:srgbClr val="FFCC00"/>
                </a:solidFill>
              </a:rPr>
              <a:t> 、</a:t>
            </a:r>
            <a:r>
              <a:rPr lang="en-US" altLang="zh-CN" sz="4400" dirty="0" err="1">
                <a:solidFill>
                  <a:srgbClr val="FFCC00"/>
                </a:solidFill>
              </a:rPr>
              <a:t>dUMP</a:t>
            </a:r>
            <a:endParaRPr lang="en-US" altLang="zh-CN" sz="4400" dirty="0">
              <a:solidFill>
                <a:srgbClr val="FFCC00"/>
              </a:solidFill>
            </a:endParaRPr>
          </a:p>
          <a:p>
            <a:pPr marL="342900" indent="-342900" algn="just">
              <a:spcBef>
                <a:spcPct val="20000"/>
              </a:spcBef>
            </a:pPr>
            <a:r>
              <a:rPr lang="en-US" altLang="zh-CN" sz="4400" dirty="0">
                <a:solidFill>
                  <a:srgbClr val="FFCC00"/>
                </a:solidFill>
              </a:rPr>
              <a:t>               </a:t>
            </a:r>
            <a:r>
              <a:rPr lang="zh-CN" altLang="en-US" sz="4400" dirty="0">
                <a:solidFill>
                  <a:srgbClr val="FFCC00"/>
                </a:solidFill>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76200"/>
            <a:ext cx="7772400" cy="1143000"/>
          </a:xfrm>
        </p:spPr>
        <p:txBody>
          <a:bodyPr>
            <a:normAutofit/>
          </a:bodyPr>
          <a:lstStyle/>
          <a:p>
            <a:pPr eaLnBrk="1" hangingPunct="1"/>
            <a:r>
              <a:rPr lang="en-US" smtClean="0">
                <a:solidFill>
                  <a:srgbClr val="2FB0DC"/>
                </a:solidFill>
              </a:rPr>
              <a:t>Functions of</a:t>
            </a:r>
            <a:br>
              <a:rPr lang="en-US" smtClean="0">
                <a:solidFill>
                  <a:srgbClr val="2FB0DC"/>
                </a:solidFill>
              </a:rPr>
            </a:br>
            <a:r>
              <a:rPr lang="en-US" smtClean="0">
                <a:solidFill>
                  <a:srgbClr val="2FB0DC"/>
                </a:solidFill>
              </a:rPr>
              <a:t>Nucleotides and Nucleic Acids</a:t>
            </a:r>
          </a:p>
        </p:txBody>
      </p:sp>
      <p:sp>
        <p:nvSpPr>
          <p:cNvPr id="22531" name="Rectangle 3"/>
          <p:cNvSpPr>
            <a:spLocks noGrp="1" noChangeArrowheads="1"/>
          </p:cNvSpPr>
          <p:nvPr>
            <p:ph type="body" sz="half" idx="2"/>
          </p:nvPr>
        </p:nvSpPr>
        <p:spPr>
          <a:xfrm>
            <a:off x="381000" y="1447800"/>
            <a:ext cx="8534400" cy="5029200"/>
          </a:xfrm>
          <a:solidFill>
            <a:schemeClr val="accent3"/>
          </a:solidFill>
        </p:spPr>
        <p:txBody>
          <a:bodyPr>
            <a:normAutofit/>
          </a:bodyPr>
          <a:lstStyle/>
          <a:p>
            <a:pPr eaLnBrk="1" hangingPunct="1"/>
            <a:r>
              <a:rPr lang="en-US" sz="2800" dirty="0" smtClean="0">
                <a:latin typeface="Arial" charset="0"/>
              </a:rPr>
              <a:t>Nucleotide Functions:</a:t>
            </a:r>
          </a:p>
          <a:p>
            <a:pPr lvl="1" eaLnBrk="1" hangingPunct="1"/>
            <a:r>
              <a:rPr lang="en-US" dirty="0" smtClean="0">
                <a:latin typeface="Arial" charset="0"/>
              </a:rPr>
              <a:t>Energy for metabolism (ATP)</a:t>
            </a:r>
          </a:p>
          <a:p>
            <a:pPr lvl="1" eaLnBrk="1" hangingPunct="1"/>
            <a:r>
              <a:rPr lang="en-US" dirty="0" smtClean="0">
                <a:latin typeface="Arial" charset="0"/>
              </a:rPr>
              <a:t>Enzyme cofactors (NAD</a:t>
            </a:r>
            <a:r>
              <a:rPr lang="en-US" baseline="30000" dirty="0" smtClean="0">
                <a:latin typeface="Arial" charset="0"/>
              </a:rPr>
              <a:t>+</a:t>
            </a:r>
            <a:r>
              <a:rPr lang="en-US" dirty="0" smtClean="0">
                <a:latin typeface="Arial" charset="0"/>
              </a:rPr>
              <a:t>)</a:t>
            </a:r>
          </a:p>
          <a:p>
            <a:pPr lvl="1" eaLnBrk="1" hangingPunct="1"/>
            <a:r>
              <a:rPr lang="en-US" dirty="0" smtClean="0">
                <a:latin typeface="Arial" charset="0"/>
              </a:rPr>
              <a:t>Signal transduction (</a:t>
            </a:r>
            <a:r>
              <a:rPr lang="en-US" dirty="0" err="1" smtClean="0">
                <a:latin typeface="Arial" charset="0"/>
              </a:rPr>
              <a:t>cAMP</a:t>
            </a:r>
            <a:r>
              <a:rPr lang="en-US" dirty="0" smtClean="0">
                <a:latin typeface="Arial" charset="0"/>
              </a:rPr>
              <a:t>)</a:t>
            </a:r>
          </a:p>
          <a:p>
            <a:pPr lvl="1" eaLnBrk="1" hangingPunct="1"/>
            <a:endParaRPr lang="en-US" dirty="0" smtClean="0">
              <a:latin typeface="Arial" charset="0"/>
            </a:endParaRPr>
          </a:p>
          <a:p>
            <a:pPr eaLnBrk="1" hangingPunct="1"/>
            <a:r>
              <a:rPr lang="en-US" sz="2800" dirty="0" smtClean="0">
                <a:latin typeface="Arial" charset="0"/>
              </a:rPr>
              <a:t>Nucleic Acid Functions:</a:t>
            </a:r>
            <a:r>
              <a:rPr lang="en-US" sz="2800" dirty="0" smtClean="0"/>
              <a:t> </a:t>
            </a:r>
          </a:p>
          <a:p>
            <a:pPr lvl="1" eaLnBrk="1" hangingPunct="1"/>
            <a:r>
              <a:rPr lang="en-US" dirty="0" smtClean="0">
                <a:latin typeface="Arial" charset="0"/>
              </a:rPr>
              <a:t>Storage of genetic info (DNA)</a:t>
            </a:r>
          </a:p>
          <a:p>
            <a:pPr lvl="1" eaLnBrk="1" hangingPunct="1"/>
            <a:r>
              <a:rPr lang="en-US" dirty="0" smtClean="0">
                <a:latin typeface="Arial" charset="0"/>
              </a:rPr>
              <a:t>Transmission of genetic info (mRNA)</a:t>
            </a:r>
          </a:p>
          <a:p>
            <a:pPr lvl="1" eaLnBrk="1" hangingPunct="1"/>
            <a:r>
              <a:rPr lang="en-US" dirty="0" smtClean="0">
                <a:latin typeface="Arial" charset="0"/>
              </a:rPr>
              <a:t>Processing of genetic information (</a:t>
            </a:r>
            <a:r>
              <a:rPr lang="en-US" dirty="0" err="1" smtClean="0">
                <a:latin typeface="Arial" charset="0"/>
              </a:rPr>
              <a:t>ribozymes</a:t>
            </a:r>
            <a:r>
              <a:rPr lang="en-US" dirty="0" smtClean="0">
                <a:latin typeface="Arial" charset="0"/>
              </a:rPr>
              <a:t>)</a:t>
            </a:r>
          </a:p>
          <a:p>
            <a:pPr lvl="1" eaLnBrk="1" hangingPunct="1"/>
            <a:r>
              <a:rPr lang="en-US" dirty="0" smtClean="0">
                <a:latin typeface="Arial" charset="0"/>
              </a:rPr>
              <a:t>Protein synthesis (</a:t>
            </a:r>
            <a:r>
              <a:rPr lang="en-US" dirty="0" err="1" smtClean="0">
                <a:latin typeface="Arial" charset="0"/>
              </a:rPr>
              <a:t>tRNA</a:t>
            </a:r>
            <a:r>
              <a:rPr lang="en-US" dirty="0" smtClean="0">
                <a:latin typeface="Arial" charset="0"/>
              </a:rPr>
              <a:t> and </a:t>
            </a:r>
            <a:r>
              <a:rPr lang="en-US" dirty="0" err="1" smtClean="0">
                <a:latin typeface="Arial" charset="0"/>
              </a:rPr>
              <a:t>rRNA</a:t>
            </a:r>
            <a:r>
              <a:rPr lang="en-US" dirty="0" smtClean="0">
                <a:latin typeface="Arial" charset="0"/>
              </a:rPr>
              <a:t>)</a:t>
            </a:r>
          </a:p>
        </p:txBody>
      </p:sp>
      <p:sp>
        <p:nvSpPr>
          <p:cNvPr id="11268" name="Line 4"/>
          <p:cNvSpPr>
            <a:spLocks noChangeShapeType="1"/>
          </p:cNvSpPr>
          <p:nvPr/>
        </p:nvSpPr>
        <p:spPr bwMode="auto">
          <a:xfrm>
            <a:off x="381000" y="1295400"/>
            <a:ext cx="8153400" cy="0"/>
          </a:xfrm>
          <a:prstGeom prst="line">
            <a:avLst/>
          </a:prstGeom>
          <a:noFill/>
          <a:ln w="57150" cmpd="thinThick">
            <a:solidFill>
              <a:srgbClr val="2FB0DC"/>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1" end="1"/>
                                            </p:txEl>
                                          </p:spTgt>
                                        </p:tgtEl>
                                        <p:attrNameLst>
                                          <p:attrName>style.visibility</p:attrName>
                                        </p:attrNameLst>
                                      </p:cBhvr>
                                      <p:to>
                                        <p:strVal val="visible"/>
                                      </p:to>
                                    </p:set>
                                    <p:animEffect transition="in" filter="checkerboard(across)">
                                      <p:cBhvr>
                                        <p:cTn id="7" dur="500"/>
                                        <p:tgtEl>
                                          <p:spTgt spid="22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531">
                                            <p:txEl>
                                              <p:pRg st="2" end="2"/>
                                            </p:txEl>
                                          </p:spTgt>
                                        </p:tgtEl>
                                        <p:attrNameLst>
                                          <p:attrName>style.visibility</p:attrName>
                                        </p:attrNameLst>
                                      </p:cBhvr>
                                      <p:to>
                                        <p:strVal val="visible"/>
                                      </p:to>
                                    </p:set>
                                    <p:anim calcmode="lin" valueType="num">
                                      <p:cBhvr additive="base">
                                        <p:cTn id="12"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nodeType="clickEffect">
                                  <p:stCondLst>
                                    <p:cond delay="0"/>
                                  </p:stCondLst>
                                  <p:childTnLst>
                                    <p:set>
                                      <p:cBhvr>
                                        <p:cTn id="17" dur="1" fill="hold">
                                          <p:stCondLst>
                                            <p:cond delay="0"/>
                                          </p:stCondLst>
                                        </p:cTn>
                                        <p:tgtEl>
                                          <p:spTgt spid="22531">
                                            <p:txEl>
                                              <p:pRg st="3" end="3"/>
                                            </p:txEl>
                                          </p:spTgt>
                                        </p:tgtEl>
                                        <p:attrNameLst>
                                          <p:attrName>style.visibility</p:attrName>
                                        </p:attrNameLst>
                                      </p:cBhvr>
                                      <p:to>
                                        <p:strVal val="visible"/>
                                      </p:to>
                                    </p:set>
                                    <p:animEffect transition="in" filter="wheel(4)">
                                      <p:cBhvr>
                                        <p:cTn id="18" dur="2000"/>
                                        <p:tgtEl>
                                          <p:spTgt spid="2253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1" presetClass="entr" presetSubtype="0" fill="hold" nodeType="click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animEffect transition="in" filter="fade">
                                      <p:cBhvr>
                                        <p:cTn id="23" dur="770" decel="100000"/>
                                        <p:tgtEl>
                                          <p:spTgt spid="22531">
                                            <p:txEl>
                                              <p:pRg st="6" end="6"/>
                                            </p:txEl>
                                          </p:spTgt>
                                        </p:tgtEl>
                                      </p:cBhvr>
                                    </p:animEffect>
                                    <p:animScale>
                                      <p:cBhvr>
                                        <p:cTn id="24" dur="770" decel="100000"/>
                                        <p:tgtEl>
                                          <p:spTgt spid="22531">
                                            <p:txEl>
                                              <p:pRg st="6" end="6"/>
                                            </p:txEl>
                                          </p:spTgt>
                                        </p:tgtEl>
                                      </p:cBhvr>
                                      <p:from x="10000" y="10000"/>
                                      <p:to x="200000" y="450000"/>
                                    </p:animScale>
                                    <p:animScale>
                                      <p:cBhvr>
                                        <p:cTn id="25" dur="1230" accel="100000" fill="hold">
                                          <p:stCondLst>
                                            <p:cond delay="770"/>
                                          </p:stCondLst>
                                        </p:cTn>
                                        <p:tgtEl>
                                          <p:spTgt spid="22531">
                                            <p:txEl>
                                              <p:pRg st="6" end="6"/>
                                            </p:txEl>
                                          </p:spTgt>
                                        </p:tgtEl>
                                      </p:cBhvr>
                                      <p:from x="200000" y="450000"/>
                                      <p:to x="100000" y="100000"/>
                                    </p:animScale>
                                    <p:set>
                                      <p:cBhvr>
                                        <p:cTn id="26" dur="770" fill="hold"/>
                                        <p:tgtEl>
                                          <p:spTgt spid="22531">
                                            <p:txEl>
                                              <p:pRg st="6" end="6"/>
                                            </p:txEl>
                                          </p:spTgt>
                                        </p:tgtEl>
                                        <p:attrNameLst>
                                          <p:attrName>ppt_x</p:attrName>
                                        </p:attrNameLst>
                                      </p:cBhvr>
                                      <p:to>
                                        <p:strVal val="(0.5)"/>
                                      </p:to>
                                    </p:set>
                                    <p:anim from="(0.5)" to="(#ppt_x)" calcmode="lin" valueType="num">
                                      <p:cBhvr>
                                        <p:cTn id="27" dur="1230" accel="100000" fill="hold">
                                          <p:stCondLst>
                                            <p:cond delay="770"/>
                                          </p:stCondLst>
                                        </p:cTn>
                                        <p:tgtEl>
                                          <p:spTgt spid="22531">
                                            <p:txEl>
                                              <p:pRg st="6" end="6"/>
                                            </p:txEl>
                                          </p:spTgt>
                                        </p:tgtEl>
                                        <p:attrNameLst>
                                          <p:attrName>ppt_x</p:attrName>
                                        </p:attrNameLst>
                                      </p:cBhvr>
                                    </p:anim>
                                    <p:set>
                                      <p:cBhvr>
                                        <p:cTn id="28" dur="770" fill="hold"/>
                                        <p:tgtEl>
                                          <p:spTgt spid="22531">
                                            <p:txEl>
                                              <p:pRg st="6" end="6"/>
                                            </p:txEl>
                                          </p:spTgt>
                                        </p:tgtEl>
                                        <p:attrNameLst>
                                          <p:attrName>ppt_y</p:attrName>
                                        </p:attrNameLst>
                                      </p:cBhvr>
                                      <p:to>
                                        <p:strVal val="(#ppt_y+0.4)"/>
                                      </p:to>
                                    </p:set>
                                    <p:anim from="(#ppt_y+0.4)" to="(#ppt_y)" calcmode="lin" valueType="num">
                                      <p:cBhvr>
                                        <p:cTn id="29" dur="1230" accel="100000" fill="hold">
                                          <p:stCondLst>
                                            <p:cond delay="770"/>
                                          </p:stCondLst>
                                        </p:cTn>
                                        <p:tgtEl>
                                          <p:spTgt spid="22531">
                                            <p:txEl>
                                              <p:pRg st="6" end="6"/>
                                            </p:txEl>
                                          </p:spTgt>
                                        </p:tgtEl>
                                        <p:attrNameLst>
                                          <p:attrName>ppt_y</p:attrName>
                                        </p:attrNameLst>
                                      </p:cBhvr>
                                    </p:anim>
                                  </p:childTnLst>
                                </p:cTn>
                              </p:par>
                            </p:childTnLst>
                          </p:cTn>
                        </p:par>
                      </p:childTnLst>
                    </p:cTn>
                  </p:par>
                  <p:par>
                    <p:cTn id="30" fill="hold">
                      <p:stCondLst>
                        <p:cond delay="indefinite"/>
                      </p:stCondLst>
                      <p:childTnLst>
                        <p:par>
                          <p:cTn id="31" fill="hold">
                            <p:stCondLst>
                              <p:cond delay="0"/>
                            </p:stCondLst>
                            <p:childTnLst>
                              <p:par>
                                <p:cTn id="32" presetID="25" presetClass="entr" presetSubtype="0" fill="hold" nodeType="clickEffect">
                                  <p:stCondLst>
                                    <p:cond delay="0"/>
                                  </p:stCondLst>
                                  <p:childTnLst>
                                    <p:set>
                                      <p:cBhvr>
                                        <p:cTn id="33" dur="1" fill="hold">
                                          <p:stCondLst>
                                            <p:cond delay="0"/>
                                          </p:stCondLst>
                                        </p:cTn>
                                        <p:tgtEl>
                                          <p:spTgt spid="22531">
                                            <p:txEl>
                                              <p:pRg st="7" end="7"/>
                                            </p:txEl>
                                          </p:spTgt>
                                        </p:tgtEl>
                                        <p:attrNameLst>
                                          <p:attrName>style.visibility</p:attrName>
                                        </p:attrNameLst>
                                      </p:cBhvr>
                                      <p:to>
                                        <p:strVal val="visible"/>
                                      </p:to>
                                    </p:set>
                                    <p:anim calcmode="lin" valueType="num">
                                      <p:cBhvr>
                                        <p:cTn id="34" dur="500" decel="50000" fill="hold">
                                          <p:stCondLst>
                                            <p:cond delay="0"/>
                                          </p:stCondLst>
                                        </p:cTn>
                                        <p:tgtEl>
                                          <p:spTgt spid="22531">
                                            <p:txEl>
                                              <p:pRg st="7" end="7"/>
                                            </p:txEl>
                                          </p:spTgt>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22531">
                                            <p:txEl>
                                              <p:pRg st="7" end="7"/>
                                            </p:txEl>
                                          </p:spTgt>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22531">
                                            <p:txEl>
                                              <p:pRg st="7" end="7"/>
                                            </p:txEl>
                                          </p:spTgt>
                                        </p:tgtEl>
                                        <p:attrNameLst>
                                          <p:attrName>ppt_w</p:attrName>
                                        </p:attrNameLst>
                                      </p:cBhvr>
                                      <p:tavLst>
                                        <p:tav tm="0">
                                          <p:val>
                                            <p:strVal val="#ppt_w*.05"/>
                                          </p:val>
                                        </p:tav>
                                        <p:tav tm="100000">
                                          <p:val>
                                            <p:strVal val="#ppt_w"/>
                                          </p:val>
                                        </p:tav>
                                      </p:tavLst>
                                    </p:anim>
                                    <p:anim calcmode="lin" valueType="num">
                                      <p:cBhvr>
                                        <p:cTn id="37" dur="1000" fill="hold"/>
                                        <p:tgtEl>
                                          <p:spTgt spid="22531">
                                            <p:txEl>
                                              <p:pRg st="7" end="7"/>
                                            </p:txEl>
                                          </p:spTgt>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22531">
                                            <p:txEl>
                                              <p:pRg st="7" end="7"/>
                                            </p:txEl>
                                          </p:spTgt>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22531">
                                            <p:txEl>
                                              <p:pRg st="7" end="7"/>
                                            </p:txEl>
                                          </p:spTgt>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22531">
                                            <p:txEl>
                                              <p:pRg st="7" end="7"/>
                                            </p:txEl>
                                          </p:spTgt>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22531">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nodeType="clickEffect">
                                  <p:stCondLst>
                                    <p:cond delay="0"/>
                                  </p:stCondLst>
                                  <p:iterate type="lt">
                                    <p:tmPct val="10000"/>
                                  </p:iterate>
                                  <p:childTnLst>
                                    <p:set>
                                      <p:cBhvr>
                                        <p:cTn id="45" dur="1" fill="hold">
                                          <p:stCondLst>
                                            <p:cond delay="0"/>
                                          </p:stCondLst>
                                        </p:cTn>
                                        <p:tgtEl>
                                          <p:spTgt spid="22531">
                                            <p:txEl>
                                              <p:pRg st="8" end="8"/>
                                            </p:txEl>
                                          </p:spTgt>
                                        </p:tgtEl>
                                        <p:attrNameLst>
                                          <p:attrName>style.visibility</p:attrName>
                                        </p:attrNameLst>
                                      </p:cBhvr>
                                      <p:to>
                                        <p:strVal val="visible"/>
                                      </p:to>
                                    </p:set>
                                    <p:anim by="(-#ppt_w*2)" calcmode="lin" valueType="num">
                                      <p:cBhvr rctx="PPT">
                                        <p:cTn id="46" dur="500" autoRev="1" fill="hold">
                                          <p:stCondLst>
                                            <p:cond delay="0"/>
                                          </p:stCondLst>
                                        </p:cTn>
                                        <p:tgtEl>
                                          <p:spTgt spid="22531">
                                            <p:txEl>
                                              <p:pRg st="8" end="8"/>
                                            </p:txEl>
                                          </p:spTgt>
                                        </p:tgtEl>
                                        <p:attrNameLst>
                                          <p:attrName>ppt_w</p:attrName>
                                        </p:attrNameLst>
                                      </p:cBhvr>
                                    </p:anim>
                                    <p:anim by="(#ppt_w*0.50)" calcmode="lin" valueType="num">
                                      <p:cBhvr>
                                        <p:cTn id="47" dur="500" decel="50000" autoRev="1" fill="hold">
                                          <p:stCondLst>
                                            <p:cond delay="0"/>
                                          </p:stCondLst>
                                        </p:cTn>
                                        <p:tgtEl>
                                          <p:spTgt spid="22531">
                                            <p:txEl>
                                              <p:pRg st="8" end="8"/>
                                            </p:txEl>
                                          </p:spTgt>
                                        </p:tgtEl>
                                        <p:attrNameLst>
                                          <p:attrName>ppt_x</p:attrName>
                                        </p:attrNameLst>
                                      </p:cBhvr>
                                    </p:anim>
                                    <p:anim from="(-#ppt_h/2)" to="(#ppt_y)" calcmode="lin" valueType="num">
                                      <p:cBhvr>
                                        <p:cTn id="48" dur="1000" fill="hold">
                                          <p:stCondLst>
                                            <p:cond delay="0"/>
                                          </p:stCondLst>
                                        </p:cTn>
                                        <p:tgtEl>
                                          <p:spTgt spid="22531">
                                            <p:txEl>
                                              <p:pRg st="8" end="8"/>
                                            </p:txEl>
                                          </p:spTgt>
                                        </p:tgtEl>
                                        <p:attrNameLst>
                                          <p:attrName>ppt_y</p:attrName>
                                        </p:attrNameLst>
                                      </p:cBhvr>
                                    </p:anim>
                                    <p:animRot by="21600000">
                                      <p:cBhvr>
                                        <p:cTn id="49" dur="1000" fill="hold">
                                          <p:stCondLst>
                                            <p:cond delay="0"/>
                                          </p:stCondLst>
                                        </p:cTn>
                                        <p:tgtEl>
                                          <p:spTgt spid="22531">
                                            <p:txEl>
                                              <p:pRg st="8" end="8"/>
                                            </p:txEl>
                                          </p:spTgt>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39" presetClass="entr" presetSubtype="0" accel="100000" fill="hold" nodeType="clickEffect">
                                  <p:stCondLst>
                                    <p:cond delay="0"/>
                                  </p:stCondLst>
                                  <p:childTnLst>
                                    <p:set>
                                      <p:cBhvr>
                                        <p:cTn id="53" dur="1" fill="hold">
                                          <p:stCondLst>
                                            <p:cond delay="0"/>
                                          </p:stCondLst>
                                        </p:cTn>
                                        <p:tgtEl>
                                          <p:spTgt spid="22531">
                                            <p:txEl>
                                              <p:pRg st="9" end="9"/>
                                            </p:txEl>
                                          </p:spTgt>
                                        </p:tgtEl>
                                        <p:attrNameLst>
                                          <p:attrName>style.visibility</p:attrName>
                                        </p:attrNameLst>
                                      </p:cBhvr>
                                      <p:to>
                                        <p:strVal val="visible"/>
                                      </p:to>
                                    </p:set>
                                    <p:anim calcmode="lin" valueType="num">
                                      <p:cBhvr>
                                        <p:cTn id="54" dur="500" fill="hold"/>
                                        <p:tgtEl>
                                          <p:spTgt spid="22531">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5" dur="500" fill="hold"/>
                                        <p:tgtEl>
                                          <p:spTgt spid="22531">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6" dur="500" fill="hold"/>
                                        <p:tgtEl>
                                          <p:spTgt spid="22531">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57" dur="500" fill="hold"/>
                                        <p:tgtEl>
                                          <p:spTgt spid="2253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457200" y="533400"/>
            <a:ext cx="5486400" cy="457200"/>
          </a:xfrm>
          <a:prstGeom prst="rect">
            <a:avLst/>
          </a:prstGeom>
          <a:noFill/>
          <a:ln w="9525">
            <a:noFill/>
            <a:miter lim="800000"/>
            <a:headEnd/>
            <a:tailEnd/>
          </a:ln>
        </p:spPr>
        <p:txBody>
          <a:bodyPr>
            <a:spAutoFit/>
          </a:bodyPr>
          <a:lstStyle/>
          <a:p>
            <a:pPr>
              <a:spcBef>
                <a:spcPct val="50000"/>
              </a:spcBef>
            </a:pPr>
            <a:endParaRPr lang="zh-CN" altLang="en-US" b="0"/>
          </a:p>
        </p:txBody>
      </p:sp>
      <p:sp>
        <p:nvSpPr>
          <p:cNvPr id="15363" name="Text Box 4"/>
          <p:cNvSpPr txBox="1">
            <a:spLocks noChangeArrowheads="1"/>
          </p:cNvSpPr>
          <p:nvPr/>
        </p:nvSpPr>
        <p:spPr bwMode="auto">
          <a:xfrm>
            <a:off x="381000" y="685800"/>
            <a:ext cx="7467600" cy="1766888"/>
          </a:xfrm>
          <a:prstGeom prst="rect">
            <a:avLst/>
          </a:prstGeom>
          <a:solidFill>
            <a:srgbClr val="00B050"/>
          </a:solidFill>
          <a:ln w="9525">
            <a:noFill/>
            <a:miter lim="800000"/>
            <a:headEnd/>
            <a:tailEnd/>
          </a:ln>
        </p:spPr>
        <p:txBody>
          <a:bodyPr>
            <a:spAutoFit/>
          </a:bodyPr>
          <a:lstStyle/>
          <a:p>
            <a:pPr>
              <a:spcBef>
                <a:spcPct val="50000"/>
              </a:spcBef>
            </a:pPr>
            <a:r>
              <a:rPr lang="zh-CN" altLang="en-US" sz="2800" dirty="0">
                <a:solidFill>
                  <a:schemeClr val="bg1"/>
                </a:solidFill>
              </a:rPr>
              <a:t>二、</a:t>
            </a:r>
            <a:r>
              <a:rPr lang="en-US" altLang="zh-CN" sz="4400" dirty="0">
                <a:solidFill>
                  <a:schemeClr val="bg1"/>
                </a:solidFill>
              </a:rPr>
              <a:t>the  linkage ----</a:t>
            </a:r>
          </a:p>
          <a:p>
            <a:pPr>
              <a:spcBef>
                <a:spcPct val="50000"/>
              </a:spcBef>
            </a:pPr>
            <a:r>
              <a:rPr lang="en-US" altLang="zh-CN" sz="4400" dirty="0">
                <a:solidFill>
                  <a:schemeClr val="bg1"/>
                </a:solidFill>
              </a:rPr>
              <a:t>             </a:t>
            </a:r>
            <a:r>
              <a:rPr lang="en-US" altLang="zh-CN" sz="4400" dirty="0" err="1">
                <a:solidFill>
                  <a:srgbClr val="FFCC00"/>
                </a:solidFill>
              </a:rPr>
              <a:t>phosphodiester</a:t>
            </a:r>
            <a:r>
              <a:rPr lang="en-US" altLang="zh-CN" sz="4400" dirty="0">
                <a:solidFill>
                  <a:srgbClr val="FFCC00"/>
                </a:solidFill>
              </a:rPr>
              <a:t> bridge</a:t>
            </a:r>
            <a:endParaRPr lang="zh-CN" altLang="en-US" sz="4400" dirty="0">
              <a:solidFill>
                <a:srgbClr val="FFCC00"/>
              </a:solidFill>
            </a:endParaRPr>
          </a:p>
        </p:txBody>
      </p:sp>
      <p:sp>
        <p:nvSpPr>
          <p:cNvPr id="15364" name="Text Box 5"/>
          <p:cNvSpPr txBox="1">
            <a:spLocks noChangeArrowheads="1"/>
          </p:cNvSpPr>
          <p:nvPr/>
        </p:nvSpPr>
        <p:spPr bwMode="auto">
          <a:xfrm>
            <a:off x="1600200" y="3429000"/>
            <a:ext cx="5562600" cy="3021013"/>
          </a:xfrm>
          <a:prstGeom prst="rect">
            <a:avLst/>
          </a:prstGeom>
          <a:solidFill>
            <a:schemeClr val="bg2">
              <a:lumMod val="25000"/>
            </a:schemeClr>
          </a:solidFill>
          <a:ln w="9525">
            <a:noFill/>
            <a:miter lim="800000"/>
            <a:headEnd/>
            <a:tailEnd/>
          </a:ln>
        </p:spPr>
        <p:txBody>
          <a:bodyPr>
            <a:spAutoFit/>
          </a:bodyPr>
          <a:lstStyle/>
          <a:p>
            <a:pPr>
              <a:spcBef>
                <a:spcPct val="50000"/>
              </a:spcBef>
            </a:pPr>
            <a:r>
              <a:rPr lang="zh-CN" altLang="en-US" sz="4800" dirty="0">
                <a:solidFill>
                  <a:srgbClr val="FFCC00"/>
                </a:solidFill>
              </a:rPr>
              <a:t>3’</a:t>
            </a:r>
            <a:r>
              <a:rPr lang="en-US" altLang="zh-CN" sz="4800" dirty="0">
                <a:solidFill>
                  <a:srgbClr val="FFCC00"/>
                </a:solidFill>
              </a:rPr>
              <a:t>terminal</a:t>
            </a:r>
          </a:p>
          <a:p>
            <a:pPr>
              <a:spcBef>
                <a:spcPct val="50000"/>
              </a:spcBef>
            </a:pPr>
            <a:r>
              <a:rPr lang="en-US" altLang="zh-CN" sz="4800" dirty="0">
                <a:solidFill>
                  <a:srgbClr val="FFCC00"/>
                </a:solidFill>
              </a:rPr>
              <a:t>5’terminal</a:t>
            </a:r>
          </a:p>
          <a:p>
            <a:pPr>
              <a:spcBef>
                <a:spcPct val="50000"/>
              </a:spcBef>
            </a:pPr>
            <a:r>
              <a:rPr lang="en-US" altLang="zh-CN" sz="4800" dirty="0">
                <a:solidFill>
                  <a:srgbClr val="FFCC00"/>
                </a:solidFill>
              </a:rPr>
              <a:t>Nucleotide residues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381000" y="0"/>
            <a:ext cx="8385175" cy="1431925"/>
          </a:xfrm>
          <a:solidFill>
            <a:schemeClr val="hlink"/>
          </a:solidFill>
        </p:spPr>
        <p:txBody>
          <a:bodyPr>
            <a:normAutofit/>
          </a:bodyPr>
          <a:lstStyle/>
          <a:p>
            <a:pPr algn="ctr" eaLnBrk="1" hangingPunct="1">
              <a:defRPr/>
            </a:pPr>
            <a:r>
              <a:rPr lang="en-US" sz="4800" smtClean="0">
                <a:solidFill>
                  <a:srgbClr val="524BDF"/>
                </a:solidFill>
                <a:latin typeface="Comic Sans MS" pitchFamily="66" charset="0"/>
              </a:rPr>
              <a:t>DNA</a:t>
            </a:r>
            <a:r>
              <a:rPr lang="en-US" sz="4800" smtClean="0">
                <a:latin typeface="Comic Sans MS" pitchFamily="66" charset="0"/>
              </a:rPr>
              <a:t> Nucleotides</a:t>
            </a:r>
            <a:br>
              <a:rPr lang="en-US" sz="4800" smtClean="0">
                <a:latin typeface="Comic Sans MS" pitchFamily="66" charset="0"/>
              </a:rPr>
            </a:br>
            <a:r>
              <a:rPr lang="en-US" sz="4800" smtClean="0">
                <a:solidFill>
                  <a:srgbClr val="FFFF00"/>
                </a:solidFill>
                <a:latin typeface="Comic Sans MS" pitchFamily="66" charset="0"/>
              </a:rPr>
              <a:t>Composition (3 parts):</a:t>
            </a:r>
            <a:r>
              <a:rPr lang="en-US" sz="3600" smtClean="0">
                <a:solidFill>
                  <a:srgbClr val="FFFF00"/>
                </a:solidFill>
              </a:rPr>
              <a:t> </a:t>
            </a:r>
          </a:p>
        </p:txBody>
      </p:sp>
      <p:sp>
        <p:nvSpPr>
          <p:cNvPr id="11267" name="Rectangle 3"/>
          <p:cNvSpPr>
            <a:spLocks noGrp="1" noRot="1" noChangeArrowheads="1"/>
          </p:cNvSpPr>
          <p:nvPr>
            <p:ph idx="1"/>
          </p:nvPr>
        </p:nvSpPr>
        <p:spPr>
          <a:xfrm>
            <a:off x="228600" y="1676400"/>
            <a:ext cx="8540750" cy="4191000"/>
          </a:xfrm>
        </p:spPr>
        <p:txBody>
          <a:bodyPr>
            <a:normAutofit fontScale="92500" lnSpcReduction="20000"/>
          </a:bodyPr>
          <a:lstStyle/>
          <a:p>
            <a:pPr eaLnBrk="1" hangingPunct="1">
              <a:lnSpc>
                <a:spcPct val="90000"/>
              </a:lnSpc>
              <a:buFont typeface="Wingdings" pitchFamily="2" charset="2"/>
              <a:buNone/>
              <a:defRPr/>
            </a:pPr>
            <a:r>
              <a:rPr lang="en-US" sz="3600" b="1" smtClean="0">
                <a:latin typeface="Comic Sans MS" pitchFamily="66" charset="0"/>
              </a:rPr>
              <a:t>1- </a:t>
            </a:r>
            <a:r>
              <a:rPr lang="en-US" sz="3600" b="1" smtClean="0">
                <a:solidFill>
                  <a:srgbClr val="524BDF"/>
                </a:solidFill>
                <a:latin typeface="Comic Sans MS" pitchFamily="66" charset="0"/>
              </a:rPr>
              <a:t>D</a:t>
            </a:r>
            <a:r>
              <a:rPr lang="en-US" sz="3600" b="1" smtClean="0">
                <a:latin typeface="Comic Sans MS" pitchFamily="66" charset="0"/>
              </a:rPr>
              <a:t>eoxyribose sugar (</a:t>
            </a:r>
            <a:r>
              <a:rPr lang="en-US" sz="3600" b="1" smtClean="0">
                <a:solidFill>
                  <a:srgbClr val="524BDF"/>
                </a:solidFill>
                <a:latin typeface="Comic Sans MS" pitchFamily="66" charset="0"/>
              </a:rPr>
              <a:t>no O</a:t>
            </a:r>
            <a:r>
              <a:rPr lang="en-US" sz="3600" b="1" smtClean="0">
                <a:latin typeface="Comic Sans MS" pitchFamily="66" charset="0"/>
              </a:rPr>
              <a:t> in 3</a:t>
            </a:r>
            <a:r>
              <a:rPr lang="en-US" sz="3600" b="1" baseline="30000" smtClean="0">
                <a:latin typeface="Comic Sans MS" pitchFamily="66" charset="0"/>
              </a:rPr>
              <a:t>rd</a:t>
            </a:r>
            <a:r>
              <a:rPr lang="en-US" sz="3600" b="1" smtClean="0">
                <a:latin typeface="Comic Sans MS" pitchFamily="66" charset="0"/>
              </a:rPr>
              <a:t> carbon)</a:t>
            </a:r>
          </a:p>
          <a:p>
            <a:pPr eaLnBrk="1" hangingPunct="1">
              <a:lnSpc>
                <a:spcPct val="90000"/>
              </a:lnSpc>
              <a:buFont typeface="Wingdings" pitchFamily="2" charset="2"/>
              <a:buNone/>
              <a:defRPr/>
            </a:pPr>
            <a:r>
              <a:rPr lang="en-US" sz="3600" b="1" smtClean="0">
                <a:latin typeface="Comic Sans MS" pitchFamily="66" charset="0"/>
              </a:rPr>
              <a:t>2- Phosphate group</a:t>
            </a:r>
          </a:p>
          <a:p>
            <a:pPr eaLnBrk="1" hangingPunct="1">
              <a:lnSpc>
                <a:spcPct val="90000"/>
              </a:lnSpc>
              <a:buFont typeface="Wingdings" pitchFamily="2" charset="2"/>
              <a:buNone/>
              <a:defRPr/>
            </a:pPr>
            <a:r>
              <a:rPr lang="en-US" sz="3600" b="1" smtClean="0">
                <a:latin typeface="Comic Sans MS" pitchFamily="66" charset="0"/>
              </a:rPr>
              <a:t>3- </a:t>
            </a:r>
            <a:r>
              <a:rPr lang="en-US" sz="3600" b="1" smtClean="0">
                <a:solidFill>
                  <a:srgbClr val="FF0000"/>
                </a:solidFill>
                <a:latin typeface="Comic Sans MS" pitchFamily="66" charset="0"/>
              </a:rPr>
              <a:t>One of 4 types of bases</a:t>
            </a:r>
            <a:r>
              <a:rPr lang="en-US" sz="3600" b="1" smtClean="0">
                <a:latin typeface="Comic Sans MS" pitchFamily="66" charset="0"/>
              </a:rPr>
              <a:t> (all containing nitrogen): </a:t>
            </a:r>
          </a:p>
          <a:p>
            <a:pPr eaLnBrk="1" hangingPunct="1">
              <a:lnSpc>
                <a:spcPct val="90000"/>
              </a:lnSpc>
              <a:buFont typeface="Wingdings" pitchFamily="2" charset="2"/>
              <a:buNone/>
              <a:defRPr/>
            </a:pPr>
            <a:r>
              <a:rPr lang="en-US" sz="3600" b="1" smtClean="0">
                <a:latin typeface="Comic Sans MS" pitchFamily="66" charset="0"/>
              </a:rPr>
              <a:t>		- Adenine</a:t>
            </a:r>
          </a:p>
          <a:p>
            <a:pPr eaLnBrk="1" hangingPunct="1">
              <a:lnSpc>
                <a:spcPct val="90000"/>
              </a:lnSpc>
              <a:buFont typeface="Wingdings" pitchFamily="2" charset="2"/>
              <a:buNone/>
              <a:defRPr/>
            </a:pPr>
            <a:r>
              <a:rPr lang="en-US" sz="3600" b="1" smtClean="0">
                <a:latin typeface="Comic Sans MS" pitchFamily="66" charset="0"/>
              </a:rPr>
              <a:t>		- </a:t>
            </a:r>
            <a:r>
              <a:rPr lang="en-US" sz="3600" b="1" smtClean="0">
                <a:solidFill>
                  <a:srgbClr val="524BDF"/>
                </a:solidFill>
                <a:latin typeface="Comic Sans MS" pitchFamily="66" charset="0"/>
              </a:rPr>
              <a:t>Thymine (Only in DNA)</a:t>
            </a:r>
          </a:p>
          <a:p>
            <a:pPr eaLnBrk="1" hangingPunct="1">
              <a:lnSpc>
                <a:spcPct val="90000"/>
              </a:lnSpc>
              <a:buFont typeface="Wingdings" pitchFamily="2" charset="2"/>
              <a:buNone/>
              <a:defRPr/>
            </a:pPr>
            <a:r>
              <a:rPr lang="en-US" sz="3600" b="1" smtClean="0">
                <a:latin typeface="Comic Sans MS" pitchFamily="66" charset="0"/>
              </a:rPr>
              <a:t>		- Cytosine</a:t>
            </a:r>
          </a:p>
          <a:p>
            <a:pPr eaLnBrk="1" hangingPunct="1">
              <a:lnSpc>
                <a:spcPct val="90000"/>
              </a:lnSpc>
              <a:buFont typeface="Wingdings" pitchFamily="2" charset="2"/>
              <a:buNone/>
              <a:defRPr/>
            </a:pPr>
            <a:r>
              <a:rPr lang="en-US" sz="3600" b="1" smtClean="0">
                <a:latin typeface="Comic Sans MS" pitchFamily="66" charset="0"/>
              </a:rPr>
              <a:t>		- Guanine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nvPr>
        </p:nvSpPr>
        <p:spPr/>
        <p:txBody>
          <a:bodyPr>
            <a:normAutofit/>
          </a:bodyPr>
          <a:lstStyle/>
          <a:p>
            <a:pPr eaLnBrk="1" hangingPunct="1"/>
            <a:r>
              <a:rPr lang="en-US" sz="3800" dirty="0" smtClean="0"/>
              <a:t>Base Pairing in DNA: The Watson–Crick Model</a:t>
            </a:r>
          </a:p>
        </p:txBody>
      </p:sp>
      <p:sp>
        <p:nvSpPr>
          <p:cNvPr id="35845" name="Rectangle 3"/>
          <p:cNvSpPr>
            <a:spLocks noGrp="1" noChangeArrowheads="1"/>
          </p:cNvSpPr>
          <p:nvPr>
            <p:ph idx="1"/>
          </p:nvPr>
        </p:nvSpPr>
        <p:spPr>
          <a:solidFill>
            <a:schemeClr val="accent3"/>
          </a:solidFill>
        </p:spPr>
        <p:txBody>
          <a:bodyPr>
            <a:normAutofit/>
          </a:bodyPr>
          <a:lstStyle/>
          <a:p>
            <a:pPr eaLnBrk="1" hangingPunct="1"/>
            <a:r>
              <a:rPr lang="en-US" sz="2800" dirty="0" smtClean="0"/>
              <a:t>In 1953 Watson and Crick noted that DNA consists of two polynucleotide strands, running in opposite directions and coiled around each other in a double helix</a:t>
            </a:r>
          </a:p>
          <a:p>
            <a:pPr eaLnBrk="1" hangingPunct="1"/>
            <a:r>
              <a:rPr lang="en-US" sz="2800" dirty="0" smtClean="0"/>
              <a:t>Strands are held together by hydrogen bonds between specific pairs of bases</a:t>
            </a:r>
          </a:p>
          <a:p>
            <a:pPr eaLnBrk="1" hangingPunct="1"/>
            <a:r>
              <a:rPr lang="en-US" sz="2800" dirty="0" smtClean="0"/>
              <a:t>Adenine (A) and thymine (T) form strong hydrogen bonds to each other but not to C or G</a:t>
            </a:r>
          </a:p>
          <a:p>
            <a:pPr eaLnBrk="1" hangingPunct="1"/>
            <a:r>
              <a:rPr lang="en-US" sz="2800" dirty="0" smtClean="0"/>
              <a:t>(G) and cytosine (C) form strong hydrogen bonds to each other but not to A or 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p:txBody>
          <a:bodyPr/>
          <a:lstStyle/>
          <a:p>
            <a:pPr eaLnBrk="1" hangingPunct="1"/>
            <a:r>
              <a:rPr lang="en-US" smtClean="0"/>
              <a:t>The Difference in the Strands</a:t>
            </a:r>
          </a:p>
        </p:txBody>
      </p:sp>
      <p:sp>
        <p:nvSpPr>
          <p:cNvPr id="38917" name="Rectangle 3"/>
          <p:cNvSpPr>
            <a:spLocks noGrp="1" noChangeArrowheads="1"/>
          </p:cNvSpPr>
          <p:nvPr>
            <p:ph idx="1"/>
          </p:nvPr>
        </p:nvSpPr>
        <p:spPr>
          <a:xfrm>
            <a:off x="914400" y="1295400"/>
            <a:ext cx="7239000" cy="4343400"/>
          </a:xfrm>
          <a:solidFill>
            <a:schemeClr val="accent3"/>
          </a:solidFill>
        </p:spPr>
        <p:txBody>
          <a:bodyPr>
            <a:normAutofit/>
          </a:bodyPr>
          <a:lstStyle/>
          <a:p>
            <a:pPr eaLnBrk="1" hangingPunct="1">
              <a:lnSpc>
                <a:spcPct val="90000"/>
              </a:lnSpc>
            </a:pPr>
            <a:r>
              <a:rPr lang="en-US" sz="3600" dirty="0" smtClean="0"/>
              <a:t>The strands of DNA are complementary because of H-bonding</a:t>
            </a:r>
          </a:p>
          <a:p>
            <a:pPr eaLnBrk="1" hangingPunct="1">
              <a:lnSpc>
                <a:spcPct val="90000"/>
              </a:lnSpc>
            </a:pPr>
            <a:r>
              <a:rPr lang="en-US" sz="3600" dirty="0" smtClean="0"/>
              <a:t>Whenever a G occurs in one strand, a C occurs opposite it in the other strand</a:t>
            </a:r>
          </a:p>
          <a:p>
            <a:pPr eaLnBrk="1" hangingPunct="1">
              <a:lnSpc>
                <a:spcPct val="90000"/>
              </a:lnSpc>
            </a:pPr>
            <a:r>
              <a:rPr lang="en-US" sz="3600" dirty="0" smtClean="0"/>
              <a:t>When an A occurs in one strand, a T occurs in the other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图片9"/>
          <p:cNvPicPr>
            <a:picLocks noChangeAspect="1" noChangeArrowheads="1"/>
          </p:cNvPicPr>
          <p:nvPr/>
        </p:nvPicPr>
        <p:blipFill>
          <a:blip r:embed="rId2" cstate="print"/>
          <a:srcRect/>
          <a:stretch>
            <a:fillRect/>
          </a:stretch>
        </p:blipFill>
        <p:spPr bwMode="auto">
          <a:xfrm>
            <a:off x="1979613" y="188913"/>
            <a:ext cx="5411787" cy="6408737"/>
          </a:xfrm>
          <a:prstGeom prst="rect">
            <a:avLst/>
          </a:prstGeom>
          <a:solidFill>
            <a:schemeClr val="accent3">
              <a:lumMod val="60000"/>
              <a:lumOff val="40000"/>
            </a:schemeClr>
          </a:solid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152400"/>
            <a:ext cx="7772400" cy="381000"/>
          </a:xfrm>
        </p:spPr>
        <p:txBody>
          <a:bodyPr>
            <a:normAutofit fontScale="90000"/>
          </a:bodyPr>
          <a:lstStyle/>
          <a:p>
            <a:pPr eaLnBrk="1" hangingPunct="1"/>
            <a:r>
              <a:rPr lang="en-US" sz="2800" smtClean="0"/>
              <a:t>Primary Structure of Nucleic Acids</a:t>
            </a:r>
          </a:p>
        </p:txBody>
      </p:sp>
      <p:sp>
        <p:nvSpPr>
          <p:cNvPr id="9219" name="Rectangle 3"/>
          <p:cNvSpPr>
            <a:spLocks noGrp="1" noChangeArrowheads="1"/>
          </p:cNvSpPr>
          <p:nvPr>
            <p:ph idx="1"/>
          </p:nvPr>
        </p:nvSpPr>
        <p:spPr>
          <a:xfrm>
            <a:off x="152400" y="533400"/>
            <a:ext cx="8991600" cy="1905000"/>
          </a:xfrm>
        </p:spPr>
        <p:txBody>
          <a:bodyPr/>
          <a:lstStyle/>
          <a:p>
            <a:pPr eaLnBrk="1" hangingPunct="1">
              <a:lnSpc>
                <a:spcPct val="90000"/>
              </a:lnSpc>
              <a:spcBef>
                <a:spcPct val="15000"/>
              </a:spcBef>
            </a:pPr>
            <a:r>
              <a:rPr lang="en-US" sz="2400" smtClean="0"/>
              <a:t>The </a:t>
            </a:r>
            <a:r>
              <a:rPr lang="en-US" sz="2400" b="1" smtClean="0"/>
              <a:t>primary structure</a:t>
            </a:r>
            <a:r>
              <a:rPr lang="en-US" sz="2400" smtClean="0"/>
              <a:t> of a nucleic acid is the nucleotide sequence</a:t>
            </a:r>
          </a:p>
          <a:p>
            <a:pPr eaLnBrk="1" hangingPunct="1">
              <a:lnSpc>
                <a:spcPct val="90000"/>
              </a:lnSpc>
              <a:spcBef>
                <a:spcPct val="15000"/>
              </a:spcBef>
            </a:pPr>
            <a:r>
              <a:rPr lang="en-US" sz="2400" smtClean="0"/>
              <a:t>The nucleotides in nucleic acids are joined by phosphodiester bonds</a:t>
            </a:r>
          </a:p>
          <a:p>
            <a:pPr eaLnBrk="1" hangingPunct="1">
              <a:lnSpc>
                <a:spcPct val="90000"/>
              </a:lnSpc>
              <a:spcBef>
                <a:spcPct val="15000"/>
              </a:spcBef>
            </a:pPr>
            <a:r>
              <a:rPr lang="en-US" sz="2400" smtClean="0"/>
              <a:t>The 3’-OH group of the sugar in one nucleotide forms an ester bond to the phosphate group on the 5’-carbon of the sugar of the next nucleotide</a:t>
            </a:r>
          </a:p>
        </p:txBody>
      </p:sp>
      <p:pic>
        <p:nvPicPr>
          <p:cNvPr id="10244" name="Picture 4"/>
          <p:cNvPicPr>
            <a:picLocks noChangeAspect="1" noChangeArrowheads="1"/>
          </p:cNvPicPr>
          <p:nvPr/>
        </p:nvPicPr>
        <p:blipFill>
          <a:blip r:embed="rId3" cstate="print"/>
          <a:srcRect b="5373"/>
          <a:stretch>
            <a:fillRect/>
          </a:stretch>
        </p:blipFill>
        <p:spPr bwMode="auto">
          <a:xfrm>
            <a:off x="654050" y="2568575"/>
            <a:ext cx="7880350" cy="4289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ox(out)">
                                      <p:cBhvr>
                                        <p:cTn id="7" dur="500"/>
                                        <p:tgtEl>
                                          <p:spTgt spid="92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box(out)">
                                      <p:cBhvr>
                                        <p:cTn id="12" dur="500"/>
                                        <p:tgtEl>
                                          <p:spTgt spid="921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box(out)">
                                      <p:cBhvr>
                                        <p:cTn id="17" dur="500"/>
                                        <p:tgtEl>
                                          <p:spTgt spid="921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p:txBody>
          <a:bodyPr/>
          <a:lstStyle/>
          <a:p>
            <a:pPr eaLnBrk="1" hangingPunct="1"/>
            <a:r>
              <a:rPr lang="en-US" smtClean="0"/>
              <a:t>Generalized Structure of DNA</a:t>
            </a:r>
          </a:p>
        </p:txBody>
      </p:sp>
      <p:sp>
        <p:nvSpPr>
          <p:cNvPr id="32770" name="عنصر نائب للتذييل 3"/>
          <p:cNvSpPr>
            <a:spLocks noGrp="1"/>
          </p:cNvSpPr>
          <p:nvPr>
            <p:ph type="ftr" sz="quarter" idx="11"/>
          </p:nvPr>
        </p:nvSpPr>
        <p:spPr>
          <a:noFill/>
        </p:spPr>
        <p:txBody>
          <a:bodyPr/>
          <a:lstStyle/>
          <a:p>
            <a:r>
              <a:rPr lang="en-CA" altLang="en-US" dirty="0" smtClean="0">
                <a:latin typeface="Arial" charset="0"/>
              </a:rPr>
              <a:t> </a:t>
            </a:r>
            <a:endParaRPr lang="en-CA" altLang="en-US" dirty="0">
              <a:latin typeface="Arial" charset="0"/>
            </a:endParaRPr>
          </a:p>
        </p:txBody>
      </p:sp>
      <p:sp>
        <p:nvSpPr>
          <p:cNvPr id="32771" name="عنصر نائب لرقم الشريحة 4"/>
          <p:cNvSpPr>
            <a:spLocks noGrp="1"/>
          </p:cNvSpPr>
          <p:nvPr>
            <p:ph type="sldNum" sz="quarter" idx="12"/>
          </p:nvPr>
        </p:nvSpPr>
        <p:spPr>
          <a:noFill/>
        </p:spPr>
        <p:txBody>
          <a:bodyPr/>
          <a:lstStyle/>
          <a:p>
            <a:fld id="{4F4599F8-6CBC-4A24-B1AB-89C321CE09DF}" type="slidenum">
              <a:rPr lang="en-CA" altLang="en-US">
                <a:latin typeface="Arial" charset="0"/>
              </a:rPr>
              <a:pPr/>
              <a:t>19</a:t>
            </a:fld>
            <a:endParaRPr lang="en-CA" altLang="en-US">
              <a:latin typeface="Arial" charset="0"/>
            </a:endParaRPr>
          </a:p>
        </p:txBody>
      </p:sp>
      <p:pic>
        <p:nvPicPr>
          <p:cNvPr id="32773" name="Picture 4"/>
          <p:cNvPicPr>
            <a:picLocks noChangeAspect="1" noChangeArrowheads="1"/>
          </p:cNvPicPr>
          <p:nvPr/>
        </p:nvPicPr>
        <p:blipFill>
          <a:blip r:embed="rId2" cstate="print"/>
          <a:srcRect/>
          <a:stretch>
            <a:fillRect/>
          </a:stretch>
        </p:blipFill>
        <p:spPr bwMode="auto">
          <a:xfrm>
            <a:off x="685801" y="1143000"/>
            <a:ext cx="7976254" cy="55587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7772400" cy="457200"/>
          </a:xfrm>
        </p:spPr>
        <p:txBody>
          <a:bodyPr>
            <a:normAutofit fontScale="90000"/>
          </a:bodyPr>
          <a:lstStyle/>
          <a:p>
            <a:pPr eaLnBrk="1" hangingPunct="1"/>
            <a:r>
              <a:rPr lang="en-US" sz="2800" smtClean="0"/>
              <a:t>Reading Primary Structure</a:t>
            </a:r>
          </a:p>
        </p:txBody>
      </p:sp>
      <p:sp>
        <p:nvSpPr>
          <p:cNvPr id="10243" name="Rectangle 3"/>
          <p:cNvSpPr>
            <a:spLocks noGrp="1" noChangeArrowheads="1"/>
          </p:cNvSpPr>
          <p:nvPr>
            <p:ph idx="1"/>
          </p:nvPr>
        </p:nvSpPr>
        <p:spPr>
          <a:xfrm>
            <a:off x="304800" y="990600"/>
            <a:ext cx="5029200" cy="4648200"/>
          </a:xfrm>
        </p:spPr>
        <p:txBody>
          <a:bodyPr/>
          <a:lstStyle/>
          <a:p>
            <a:pPr eaLnBrk="1" hangingPunct="1">
              <a:lnSpc>
                <a:spcPct val="120000"/>
              </a:lnSpc>
              <a:spcBef>
                <a:spcPct val="5000"/>
              </a:spcBef>
            </a:pPr>
            <a:r>
              <a:rPr lang="en-US" sz="2400" smtClean="0"/>
              <a:t>A </a:t>
            </a:r>
            <a:r>
              <a:rPr lang="en-US" sz="2400" smtClean="0">
                <a:solidFill>
                  <a:schemeClr val="tx2"/>
                </a:solidFill>
              </a:rPr>
              <a:t>nucleic acid polymer</a:t>
            </a:r>
            <a:r>
              <a:rPr lang="en-US" sz="2400" smtClean="0"/>
              <a:t> has a free 5’-phosphate group at one end and a free 3’-OH group at the other end</a:t>
            </a:r>
          </a:p>
          <a:p>
            <a:pPr eaLnBrk="1" hangingPunct="1">
              <a:lnSpc>
                <a:spcPct val="120000"/>
              </a:lnSpc>
              <a:spcBef>
                <a:spcPct val="5000"/>
              </a:spcBef>
            </a:pPr>
            <a:r>
              <a:rPr lang="en-US" sz="2400" smtClean="0"/>
              <a:t>The sequence is read from the free 5’-end using the letters of the bases</a:t>
            </a:r>
          </a:p>
          <a:p>
            <a:pPr eaLnBrk="1" hangingPunct="1">
              <a:lnSpc>
                <a:spcPct val="120000"/>
              </a:lnSpc>
              <a:spcBef>
                <a:spcPct val="5000"/>
              </a:spcBef>
            </a:pPr>
            <a:r>
              <a:rPr lang="en-US" sz="2400" smtClean="0"/>
              <a:t>This example reads </a:t>
            </a:r>
          </a:p>
          <a:p>
            <a:pPr eaLnBrk="1" hangingPunct="1">
              <a:lnSpc>
                <a:spcPct val="120000"/>
              </a:lnSpc>
              <a:spcBef>
                <a:spcPct val="5000"/>
              </a:spcBef>
              <a:buFontTx/>
              <a:buNone/>
            </a:pPr>
            <a:r>
              <a:rPr lang="en-US" sz="2400" smtClean="0"/>
              <a:t>    5’</a:t>
            </a:r>
            <a:r>
              <a:rPr lang="en-US" sz="2400" smtClean="0">
                <a:cs typeface="Times New Roman" pitchFamily="18" charset="0"/>
              </a:rPr>
              <a:t>—</a:t>
            </a:r>
            <a:r>
              <a:rPr lang="en-US" sz="2400" smtClean="0"/>
              <a:t>A</a:t>
            </a:r>
            <a:r>
              <a:rPr lang="en-US" sz="2400" smtClean="0">
                <a:cs typeface="Times New Roman" pitchFamily="18" charset="0"/>
              </a:rPr>
              <a:t>—</a:t>
            </a:r>
            <a:r>
              <a:rPr lang="en-US" sz="2400" smtClean="0"/>
              <a:t>C</a:t>
            </a:r>
            <a:r>
              <a:rPr lang="en-US" sz="2400" smtClean="0">
                <a:cs typeface="Times New Roman" pitchFamily="18" charset="0"/>
              </a:rPr>
              <a:t>—</a:t>
            </a:r>
            <a:r>
              <a:rPr lang="en-US" sz="2400" smtClean="0"/>
              <a:t>G</a:t>
            </a:r>
            <a:r>
              <a:rPr lang="en-US" sz="2400" smtClean="0">
                <a:cs typeface="Times New Roman" pitchFamily="18" charset="0"/>
              </a:rPr>
              <a:t>—</a:t>
            </a:r>
            <a:r>
              <a:rPr lang="en-US" sz="2400" smtClean="0"/>
              <a:t>T</a:t>
            </a:r>
            <a:r>
              <a:rPr lang="en-US" sz="2400" smtClean="0">
                <a:cs typeface="Times New Roman" pitchFamily="18" charset="0"/>
              </a:rPr>
              <a:t>—</a:t>
            </a:r>
            <a:r>
              <a:rPr lang="en-US" sz="2400" smtClean="0"/>
              <a:t>3’</a:t>
            </a:r>
          </a:p>
        </p:txBody>
      </p:sp>
      <p:pic>
        <p:nvPicPr>
          <p:cNvPr id="11268" name="Picture 4"/>
          <p:cNvPicPr>
            <a:picLocks noChangeAspect="1" noChangeArrowheads="1"/>
          </p:cNvPicPr>
          <p:nvPr/>
        </p:nvPicPr>
        <p:blipFill>
          <a:blip r:embed="rId2" cstate="print"/>
          <a:srcRect l="26326" r="26326" b="4921"/>
          <a:stretch>
            <a:fillRect/>
          </a:stretch>
        </p:blipFill>
        <p:spPr bwMode="auto">
          <a:xfrm>
            <a:off x="5624513" y="1022350"/>
            <a:ext cx="3290887" cy="5302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wipe(left)">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wipe(left)">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wipe(left)">
                                      <p:cBhvr>
                                        <p:cTn id="22"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52400"/>
            <a:ext cx="7772400" cy="381000"/>
          </a:xfrm>
        </p:spPr>
        <p:txBody>
          <a:bodyPr>
            <a:normAutofit fontScale="90000"/>
          </a:bodyPr>
          <a:lstStyle/>
          <a:p>
            <a:pPr eaLnBrk="1" hangingPunct="1"/>
            <a:r>
              <a:rPr lang="en-US" sz="2800" smtClean="0"/>
              <a:t>Example of DNA Primary Structure</a:t>
            </a:r>
          </a:p>
        </p:txBody>
      </p:sp>
      <p:sp>
        <p:nvSpPr>
          <p:cNvPr id="12291" name="Rectangle 3"/>
          <p:cNvSpPr>
            <a:spLocks noGrp="1" noChangeArrowheads="1"/>
          </p:cNvSpPr>
          <p:nvPr>
            <p:ph idx="1"/>
          </p:nvPr>
        </p:nvSpPr>
        <p:spPr>
          <a:xfrm>
            <a:off x="685800" y="533400"/>
            <a:ext cx="7772400" cy="838200"/>
          </a:xfrm>
        </p:spPr>
        <p:txBody>
          <a:bodyPr/>
          <a:lstStyle/>
          <a:p>
            <a:pPr eaLnBrk="1" hangingPunct="1"/>
            <a:r>
              <a:rPr lang="en-US" sz="2400" smtClean="0"/>
              <a:t>In DNA, A, C, G, and T are linked by 3’-5’ ester bonds between deoxyribose and phosphate</a:t>
            </a:r>
          </a:p>
        </p:txBody>
      </p:sp>
      <p:pic>
        <p:nvPicPr>
          <p:cNvPr id="13316" name="Picture 4"/>
          <p:cNvPicPr>
            <a:picLocks noChangeAspect="1" noChangeArrowheads="1"/>
          </p:cNvPicPr>
          <p:nvPr/>
        </p:nvPicPr>
        <p:blipFill>
          <a:blip r:embed="rId2" cstate="print"/>
          <a:srcRect b="4921"/>
          <a:stretch>
            <a:fillRect/>
          </a:stretch>
        </p:blipFill>
        <p:spPr bwMode="auto">
          <a:xfrm>
            <a:off x="1103313" y="1479550"/>
            <a:ext cx="6935787" cy="5302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dissolve">
                                      <p:cBhvr>
                                        <p:cTn id="7" dur="500"/>
                                        <p:tgtEl>
                                          <p:spTgt spid="12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9"/>
          <p:cNvSpPr txBox="1">
            <a:spLocks noChangeArrowheads="1"/>
          </p:cNvSpPr>
          <p:nvPr/>
        </p:nvSpPr>
        <p:spPr bwMode="auto">
          <a:xfrm>
            <a:off x="2058988" y="149225"/>
            <a:ext cx="5087937" cy="1128713"/>
          </a:xfrm>
          <a:prstGeom prst="rect">
            <a:avLst/>
          </a:prstGeom>
          <a:noFill/>
          <a:ln w="9525">
            <a:noFill/>
            <a:miter lim="800000"/>
            <a:headEnd/>
            <a:tailEnd/>
          </a:ln>
        </p:spPr>
        <p:txBody>
          <a:bodyPr wrap="none">
            <a:spAutoFit/>
          </a:bodyPr>
          <a:lstStyle/>
          <a:p>
            <a:pPr algn="ctr" rtl="0" eaLnBrk="0" hangingPunct="0"/>
            <a:r>
              <a:rPr lang="en-US" sz="3600" b="1" dirty="0">
                <a:solidFill>
                  <a:srgbClr val="000000"/>
                </a:solidFill>
                <a:latin typeface="Arial" charset="0"/>
              </a:rPr>
              <a:t>Nucleic Acid Structure</a:t>
            </a:r>
          </a:p>
          <a:p>
            <a:pPr algn="ctr" rtl="0" eaLnBrk="0" hangingPunct="0"/>
            <a:r>
              <a:rPr lang="en-US" sz="3200" b="1" dirty="0">
                <a:solidFill>
                  <a:srgbClr val="000000"/>
                </a:solidFill>
                <a:latin typeface="Arial" charset="0"/>
              </a:rPr>
              <a:t>Polymerization</a:t>
            </a:r>
            <a:r>
              <a:rPr lang="en-US" sz="2000" dirty="0">
                <a:solidFill>
                  <a:srgbClr val="000000"/>
                </a:solidFill>
                <a:latin typeface="Arial" charset="0"/>
              </a:rPr>
              <a:t> </a:t>
            </a:r>
          </a:p>
        </p:txBody>
      </p:sp>
      <p:pic>
        <p:nvPicPr>
          <p:cNvPr id="15390" name="Picture 30"/>
          <p:cNvPicPr>
            <a:picLocks noChangeAspect="1" noChangeArrowheads="1"/>
          </p:cNvPicPr>
          <p:nvPr/>
        </p:nvPicPr>
        <p:blipFill>
          <a:blip r:embed="rId2" cstate="print"/>
          <a:srcRect/>
          <a:stretch>
            <a:fillRect/>
          </a:stretch>
        </p:blipFill>
        <p:spPr bwMode="auto">
          <a:xfrm>
            <a:off x="3200400" y="1301750"/>
            <a:ext cx="3124200" cy="5327650"/>
          </a:xfrm>
          <a:prstGeom prst="rect">
            <a:avLst/>
          </a:prstGeom>
          <a:noFill/>
          <a:ln w="9525">
            <a:noFill/>
            <a:miter lim="800000"/>
            <a:headEnd/>
            <a:tailEnd/>
          </a:ln>
        </p:spPr>
      </p:pic>
      <p:grpSp>
        <p:nvGrpSpPr>
          <p:cNvPr id="2" name="Group 41"/>
          <p:cNvGrpSpPr>
            <a:grpSpLocks/>
          </p:cNvGrpSpPr>
          <p:nvPr/>
        </p:nvGrpSpPr>
        <p:grpSpPr bwMode="auto">
          <a:xfrm>
            <a:off x="4673600" y="1727200"/>
            <a:ext cx="3783013" cy="1193800"/>
            <a:chOff x="2704" y="816"/>
            <a:chExt cx="2383" cy="616"/>
          </a:xfrm>
        </p:grpSpPr>
        <p:sp>
          <p:nvSpPr>
            <p:cNvPr id="24586" name="Line 34"/>
            <p:cNvSpPr>
              <a:spLocks noChangeShapeType="1"/>
            </p:cNvSpPr>
            <p:nvPr/>
          </p:nvSpPr>
          <p:spPr bwMode="auto">
            <a:xfrm>
              <a:off x="3872" y="816"/>
              <a:ext cx="8" cy="616"/>
            </a:xfrm>
            <a:prstGeom prst="line">
              <a:avLst/>
            </a:prstGeom>
            <a:noFill/>
            <a:ln w="38100">
              <a:solidFill>
                <a:srgbClr val="FEAD01"/>
              </a:solidFill>
              <a:round/>
              <a:headEnd/>
              <a:tailEnd/>
            </a:ln>
          </p:spPr>
          <p:txBody>
            <a:bodyPr wrap="none" anchor="ctr"/>
            <a:lstStyle/>
            <a:p>
              <a:endParaRPr lang="en-US"/>
            </a:p>
          </p:txBody>
        </p:sp>
        <p:sp>
          <p:nvSpPr>
            <p:cNvPr id="24587" name="Line 35"/>
            <p:cNvSpPr>
              <a:spLocks noChangeShapeType="1"/>
            </p:cNvSpPr>
            <p:nvPr/>
          </p:nvSpPr>
          <p:spPr bwMode="auto">
            <a:xfrm>
              <a:off x="2704" y="824"/>
              <a:ext cx="1168" cy="0"/>
            </a:xfrm>
            <a:prstGeom prst="line">
              <a:avLst/>
            </a:prstGeom>
            <a:noFill/>
            <a:ln w="38100">
              <a:solidFill>
                <a:srgbClr val="FEAD01"/>
              </a:solidFill>
              <a:round/>
              <a:headEnd/>
              <a:tailEnd/>
            </a:ln>
          </p:spPr>
          <p:txBody>
            <a:bodyPr wrap="none" anchor="ctr"/>
            <a:lstStyle/>
            <a:p>
              <a:endParaRPr lang="en-US"/>
            </a:p>
          </p:txBody>
        </p:sp>
        <p:sp>
          <p:nvSpPr>
            <p:cNvPr id="24588" name="Line 36"/>
            <p:cNvSpPr>
              <a:spLocks noChangeShapeType="1"/>
            </p:cNvSpPr>
            <p:nvPr/>
          </p:nvSpPr>
          <p:spPr bwMode="auto">
            <a:xfrm>
              <a:off x="2792" y="1424"/>
              <a:ext cx="1080" cy="0"/>
            </a:xfrm>
            <a:prstGeom prst="line">
              <a:avLst/>
            </a:prstGeom>
            <a:noFill/>
            <a:ln w="38100">
              <a:solidFill>
                <a:srgbClr val="FEAD01"/>
              </a:solidFill>
              <a:round/>
              <a:headEnd/>
              <a:tailEnd/>
            </a:ln>
          </p:spPr>
          <p:txBody>
            <a:bodyPr wrap="none" anchor="ctr"/>
            <a:lstStyle/>
            <a:p>
              <a:endParaRPr lang="en-US"/>
            </a:p>
          </p:txBody>
        </p:sp>
        <p:sp>
          <p:nvSpPr>
            <p:cNvPr id="24589" name="Text Box 38"/>
            <p:cNvSpPr txBox="1">
              <a:spLocks noChangeArrowheads="1"/>
            </p:cNvSpPr>
            <p:nvPr/>
          </p:nvSpPr>
          <p:spPr bwMode="auto">
            <a:xfrm>
              <a:off x="3990" y="921"/>
              <a:ext cx="1097" cy="236"/>
            </a:xfrm>
            <a:prstGeom prst="rect">
              <a:avLst/>
            </a:prstGeom>
            <a:noFill/>
            <a:ln w="9525">
              <a:noFill/>
              <a:miter lim="800000"/>
              <a:headEnd/>
              <a:tailEnd/>
            </a:ln>
          </p:spPr>
          <p:txBody>
            <a:bodyPr wrap="none">
              <a:spAutoFit/>
            </a:bodyPr>
            <a:lstStyle/>
            <a:p>
              <a:pPr algn="l" rtl="0" eaLnBrk="0" hangingPunct="0"/>
              <a:r>
                <a:rPr lang="en-US" sz="2400" b="1">
                  <a:solidFill>
                    <a:srgbClr val="000000"/>
                  </a:solidFill>
                  <a:latin typeface="Arial" charset="0"/>
                </a:rPr>
                <a:t>Nucleotide</a:t>
              </a:r>
            </a:p>
          </p:txBody>
        </p:sp>
      </p:grpSp>
      <p:grpSp>
        <p:nvGrpSpPr>
          <p:cNvPr id="3" name="Group 40"/>
          <p:cNvGrpSpPr>
            <a:grpSpLocks/>
          </p:cNvGrpSpPr>
          <p:nvPr/>
        </p:nvGrpSpPr>
        <p:grpSpPr bwMode="auto">
          <a:xfrm>
            <a:off x="250825" y="2019300"/>
            <a:ext cx="3863975" cy="1257300"/>
            <a:chOff x="158" y="1128"/>
            <a:chExt cx="2434" cy="792"/>
          </a:xfrm>
        </p:grpSpPr>
        <p:sp>
          <p:nvSpPr>
            <p:cNvPr id="24582" name="Line 31"/>
            <p:cNvSpPr>
              <a:spLocks noChangeShapeType="1"/>
            </p:cNvSpPr>
            <p:nvPr/>
          </p:nvSpPr>
          <p:spPr bwMode="auto">
            <a:xfrm flipH="1">
              <a:off x="1920" y="1128"/>
              <a:ext cx="8" cy="784"/>
            </a:xfrm>
            <a:prstGeom prst="line">
              <a:avLst/>
            </a:prstGeom>
            <a:noFill/>
            <a:ln w="38100">
              <a:solidFill>
                <a:srgbClr val="26AE00"/>
              </a:solidFill>
              <a:round/>
              <a:headEnd/>
              <a:tailEnd/>
            </a:ln>
          </p:spPr>
          <p:txBody>
            <a:bodyPr wrap="none" anchor="ctr"/>
            <a:lstStyle/>
            <a:p>
              <a:endParaRPr lang="en-US"/>
            </a:p>
          </p:txBody>
        </p:sp>
        <p:sp>
          <p:nvSpPr>
            <p:cNvPr id="24583" name="Line 32"/>
            <p:cNvSpPr>
              <a:spLocks noChangeShapeType="1"/>
            </p:cNvSpPr>
            <p:nvPr/>
          </p:nvSpPr>
          <p:spPr bwMode="auto">
            <a:xfrm>
              <a:off x="1928" y="1136"/>
              <a:ext cx="592" cy="0"/>
            </a:xfrm>
            <a:prstGeom prst="line">
              <a:avLst/>
            </a:prstGeom>
            <a:noFill/>
            <a:ln w="38100">
              <a:solidFill>
                <a:srgbClr val="26AE00"/>
              </a:solidFill>
              <a:round/>
              <a:headEnd/>
              <a:tailEnd/>
            </a:ln>
          </p:spPr>
          <p:txBody>
            <a:bodyPr wrap="none" anchor="ctr"/>
            <a:lstStyle/>
            <a:p>
              <a:endParaRPr lang="en-US"/>
            </a:p>
          </p:txBody>
        </p:sp>
        <p:sp>
          <p:nvSpPr>
            <p:cNvPr id="24584" name="Line 33"/>
            <p:cNvSpPr>
              <a:spLocks noChangeShapeType="1"/>
            </p:cNvSpPr>
            <p:nvPr/>
          </p:nvSpPr>
          <p:spPr bwMode="auto">
            <a:xfrm>
              <a:off x="1920" y="1920"/>
              <a:ext cx="672" cy="0"/>
            </a:xfrm>
            <a:prstGeom prst="line">
              <a:avLst/>
            </a:prstGeom>
            <a:noFill/>
            <a:ln w="38100">
              <a:solidFill>
                <a:srgbClr val="26AE00"/>
              </a:solidFill>
              <a:round/>
              <a:headEnd/>
              <a:tailEnd/>
            </a:ln>
          </p:spPr>
          <p:txBody>
            <a:bodyPr wrap="none" anchor="ctr"/>
            <a:lstStyle/>
            <a:p>
              <a:endParaRPr lang="en-US"/>
            </a:p>
          </p:txBody>
        </p:sp>
        <p:sp>
          <p:nvSpPr>
            <p:cNvPr id="24585" name="Text Box 39"/>
            <p:cNvSpPr txBox="1">
              <a:spLocks noChangeArrowheads="1"/>
            </p:cNvSpPr>
            <p:nvPr/>
          </p:nvSpPr>
          <p:spPr bwMode="auto">
            <a:xfrm>
              <a:off x="158" y="1265"/>
              <a:ext cx="1695" cy="518"/>
            </a:xfrm>
            <a:prstGeom prst="rect">
              <a:avLst/>
            </a:prstGeom>
            <a:noFill/>
            <a:ln w="9525">
              <a:noFill/>
              <a:miter lim="800000"/>
              <a:headEnd/>
              <a:tailEnd/>
            </a:ln>
          </p:spPr>
          <p:txBody>
            <a:bodyPr wrap="none">
              <a:spAutoFit/>
            </a:bodyPr>
            <a:lstStyle/>
            <a:p>
              <a:pPr algn="ctr" rtl="0" eaLnBrk="0" hangingPunct="0"/>
              <a:r>
                <a:rPr lang="en-US" sz="2400" b="1">
                  <a:solidFill>
                    <a:srgbClr val="000000"/>
                  </a:solidFill>
                  <a:latin typeface="Arial" charset="0"/>
                </a:rPr>
                <a:t>Sugar Phosphate</a:t>
              </a:r>
            </a:p>
            <a:p>
              <a:pPr algn="ctr" rtl="0" eaLnBrk="0" hangingPunct="0"/>
              <a:r>
                <a:rPr lang="en-US" sz="2400" b="1">
                  <a:solidFill>
                    <a:srgbClr val="000000"/>
                  </a:solidFill>
                  <a:latin typeface="Arial" charset="0"/>
                </a:rPr>
                <a:t>“backbone”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5390"/>
                                        </p:tgtEl>
                                        <p:attrNameLst>
                                          <p:attrName>style.visibility</p:attrName>
                                        </p:attrNameLst>
                                      </p:cBhvr>
                                      <p:to>
                                        <p:strVal val="visible"/>
                                      </p:to>
                                    </p:set>
                                    <p:animEffect transition="in" filter="box(out)">
                                      <p:cBhvr>
                                        <p:cTn id="7" dur="500"/>
                                        <p:tgtEl>
                                          <p:spTgt spid="1539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gure 8-07"/>
          <p:cNvPicPr>
            <a:picLocks noChangeAspect="1" noChangeArrowheads="1"/>
          </p:cNvPicPr>
          <p:nvPr/>
        </p:nvPicPr>
        <p:blipFill rotWithShape="1">
          <a:blip r:embed="rId3" cstate="print"/>
          <a:srcRect b="6977"/>
          <a:stretch/>
        </p:blipFill>
        <p:spPr bwMode="auto">
          <a:xfrm>
            <a:off x="1371600" y="381000"/>
            <a:ext cx="5867400" cy="609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p:txBody>
          <a:bodyPr/>
          <a:lstStyle/>
          <a:p>
            <a:pPr eaLnBrk="1" hangingPunct="1"/>
            <a:r>
              <a:rPr lang="en-US" smtClean="0"/>
              <a:t>Describing a Sequence</a:t>
            </a:r>
          </a:p>
        </p:txBody>
      </p:sp>
      <p:sp>
        <p:nvSpPr>
          <p:cNvPr id="34821" name="Rectangle 3"/>
          <p:cNvSpPr>
            <a:spLocks noGrp="1" noChangeArrowheads="1"/>
          </p:cNvSpPr>
          <p:nvPr>
            <p:ph idx="1"/>
          </p:nvPr>
        </p:nvSpPr>
        <p:spPr>
          <a:xfrm>
            <a:off x="914400" y="1600200"/>
            <a:ext cx="7772400" cy="2057400"/>
          </a:xfrm>
          <a:solidFill>
            <a:schemeClr val="accent3"/>
          </a:solidFill>
        </p:spPr>
        <p:txBody>
          <a:bodyPr>
            <a:noAutofit/>
          </a:bodyPr>
          <a:lstStyle/>
          <a:p>
            <a:pPr eaLnBrk="1" hangingPunct="1"/>
            <a:r>
              <a:rPr lang="en-US" sz="3600" dirty="0" smtClean="0"/>
              <a:t>Chain is described from 5</a:t>
            </a:r>
            <a:r>
              <a:rPr lang="en-US" sz="3600" dirty="0" smtClean="0">
                <a:sym typeface="Symbol" pitchFamily="18" charset="2"/>
              </a:rPr>
              <a:t></a:t>
            </a:r>
            <a:r>
              <a:rPr lang="en-US" sz="3600" dirty="0" smtClean="0"/>
              <a:t> end, identifying the bases in order of occurrence, using the abbreviations A for adenosine, G for </a:t>
            </a:r>
            <a:r>
              <a:rPr lang="en-US" sz="3600" dirty="0" err="1" smtClean="0"/>
              <a:t>guanosine</a:t>
            </a:r>
            <a:r>
              <a:rPr lang="en-US" sz="3600" dirty="0" smtClean="0"/>
              <a:t>, C for </a:t>
            </a:r>
            <a:r>
              <a:rPr lang="en-US" sz="3600" dirty="0" err="1" smtClean="0"/>
              <a:t>cytidine</a:t>
            </a:r>
            <a:r>
              <a:rPr lang="en-US" sz="3600" dirty="0" smtClean="0"/>
              <a:t>, and T for thymine (or U for </a:t>
            </a:r>
            <a:r>
              <a:rPr lang="en-US" sz="3600" dirty="0" err="1" smtClean="0"/>
              <a:t>uracil</a:t>
            </a:r>
            <a:r>
              <a:rPr lang="en-US" sz="3600" dirty="0" smtClean="0"/>
              <a:t> in RNA)</a:t>
            </a:r>
          </a:p>
          <a:p>
            <a:pPr eaLnBrk="1" hangingPunct="1"/>
            <a:r>
              <a:rPr lang="en-US" sz="3600" dirty="0" smtClean="0"/>
              <a:t> A typical sequence is written as TAGGCT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3497263" y="1924050"/>
            <a:ext cx="5284787" cy="4362450"/>
          </a:xfrm>
          <a:prstGeom prst="rect">
            <a:avLst/>
          </a:prstGeom>
          <a:noFill/>
          <a:ln w="9525">
            <a:noFill/>
            <a:miter lim="800000"/>
            <a:headEnd/>
            <a:tailEnd/>
          </a:ln>
        </p:spPr>
        <p:txBody>
          <a:bodyPr wrap="none">
            <a:spAutoFit/>
          </a:bodyPr>
          <a:lstStyle/>
          <a:p>
            <a:pPr algn="ctr"/>
            <a:r>
              <a:rPr lang="en-US" sz="2800"/>
              <a:t>The strands of DNA are antiparallel</a:t>
            </a:r>
          </a:p>
          <a:p>
            <a:pPr algn="ctr"/>
            <a:endParaRPr lang="en-US" sz="2800"/>
          </a:p>
          <a:p>
            <a:pPr algn="ctr"/>
            <a:r>
              <a:rPr lang="en-US" sz="2800"/>
              <a:t>The strands are complimentary</a:t>
            </a:r>
          </a:p>
          <a:p>
            <a:pPr algn="ctr"/>
            <a:endParaRPr lang="en-US" sz="2800"/>
          </a:p>
          <a:p>
            <a:pPr algn="ctr"/>
            <a:r>
              <a:rPr lang="en-US" sz="2800"/>
              <a:t>There are Hydrogen bond forces</a:t>
            </a:r>
          </a:p>
          <a:p>
            <a:pPr algn="ctr"/>
            <a:endParaRPr lang="en-US" sz="2800"/>
          </a:p>
          <a:p>
            <a:pPr algn="ctr"/>
            <a:r>
              <a:rPr lang="en-US" sz="2800"/>
              <a:t>There are base stacking interactions</a:t>
            </a:r>
          </a:p>
          <a:p>
            <a:pPr algn="ctr"/>
            <a:endParaRPr lang="en-US" sz="2800"/>
          </a:p>
          <a:p>
            <a:pPr algn="ctr"/>
            <a:r>
              <a:rPr lang="en-US" sz="2800"/>
              <a:t>There are 10 base pairs per turn</a:t>
            </a:r>
          </a:p>
          <a:p>
            <a:pPr algn="ctr"/>
            <a:endParaRPr lang="en-US" sz="2800"/>
          </a:p>
        </p:txBody>
      </p:sp>
      <p:sp>
        <p:nvSpPr>
          <p:cNvPr id="9219" name="Rectangle 4"/>
          <p:cNvSpPr>
            <a:spLocks noGrp="1" noChangeArrowheads="1"/>
          </p:cNvSpPr>
          <p:nvPr>
            <p:ph type="title"/>
          </p:nvPr>
        </p:nvSpPr>
        <p:spPr>
          <a:xfrm>
            <a:off x="3390900" y="266700"/>
            <a:ext cx="5524500" cy="1143000"/>
          </a:xfrm>
        </p:spPr>
        <p:txBody>
          <a:bodyPr>
            <a:normAutofit fontScale="90000"/>
          </a:bodyPr>
          <a:lstStyle/>
          <a:p>
            <a:r>
              <a:rPr lang="en-US" sz="4000" smtClean="0"/>
              <a:t>Properties of a DNA double helix</a:t>
            </a:r>
          </a:p>
        </p:txBody>
      </p:sp>
      <p:pic>
        <p:nvPicPr>
          <p:cNvPr id="9220" name="Picture 2" descr="figure 8-14"/>
          <p:cNvPicPr>
            <a:picLocks noChangeAspect="1" noChangeArrowheads="1"/>
          </p:cNvPicPr>
          <p:nvPr/>
        </p:nvPicPr>
        <p:blipFill>
          <a:blip r:embed="rId3" cstate="print"/>
          <a:srcRect b="7089"/>
          <a:stretch>
            <a:fillRect/>
          </a:stretch>
        </p:blipFill>
        <p:spPr bwMode="auto">
          <a:xfrm>
            <a:off x="893763" y="352425"/>
            <a:ext cx="2511425" cy="6069013"/>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图片11"/>
          <p:cNvPicPr>
            <a:picLocks noChangeAspect="1" noChangeArrowheads="1"/>
          </p:cNvPicPr>
          <p:nvPr/>
        </p:nvPicPr>
        <p:blipFill rotWithShape="1">
          <a:blip r:embed="rId2" cstate="print"/>
          <a:srcRect b="4445"/>
          <a:stretch/>
        </p:blipFill>
        <p:spPr bwMode="auto">
          <a:xfrm>
            <a:off x="1979613" y="76200"/>
            <a:ext cx="5229225" cy="655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F1096CC707031408CD9FF9F286BB83A" ma:contentTypeVersion="1" ma:contentTypeDescription="Create a new document." ma:contentTypeScope="" ma:versionID="86c8869a9d9a84e7005a5d293027d473">
  <xsd:schema xmlns:xsd="http://www.w3.org/2001/XMLSchema" xmlns:p="http://schemas.microsoft.com/office/2006/metadata/properties" xmlns:ns2="3dad766c-9e36-455d-8d7c-234eca89fec7" targetNamespace="http://schemas.microsoft.com/office/2006/metadata/properties" ma:root="true" ma:fieldsID="111b1d09fd174d8180c4ea5adcf5fafb" ns2:_="">
    <xsd:import namespace="3dad766c-9e36-455d-8d7c-234eca89fec7"/>
    <xsd:element name="properties">
      <xsd:complexType>
        <xsd:sequence>
          <xsd:element name="documentManagement">
            <xsd:complexType>
              <xsd:all>
                <xsd:element ref="ns2:Resource_x0020_Type" minOccurs="0"/>
              </xsd:all>
            </xsd:complexType>
          </xsd:element>
        </xsd:sequence>
      </xsd:complexType>
    </xsd:element>
  </xsd:schema>
  <xsd:schema xmlns:xsd="http://www.w3.org/2001/XMLSchema" xmlns:dms="http://schemas.microsoft.com/office/2006/documentManagement/types" targetNamespace="3dad766c-9e36-455d-8d7c-234eca89fec7" elementFormDefault="qualified">
    <xsd:import namespace="http://schemas.microsoft.com/office/2006/documentManagement/types"/>
    <xsd:element name="Resource_x0020_Type" ma:index="8" nillable="true" ma:displayName="Resource Type" ma:default="" ma:internalName="Resource_x0020_Type" ma:requiredMultiChoice="true">
      <xsd:complexType>
        <xsd:complexContent>
          <xsd:extension base="dms:MultiChoiceFillIn">
            <xsd:sequence>
              <xsd:element name="Value" maxOccurs="unbounded" minOccurs="0" nillable="true">
                <xsd:simpleType>
                  <xsd:union memberTypes="dms:Text">
                    <xsd:simpleType>
                      <xsd:restriction base="dms:Choice">
                        <xsd:enumeration value="Academic"/>
                        <xsd:enumeration value="AP"/>
                        <xsd:enumeration value="Pre AP"/>
                        <xsd:enumeration value="Parent Resource"/>
                        <xsd:enumeration value="Student Resource"/>
                        <xsd:enumeration value="Publications"/>
                        <xsd:enumeration value="Homework"/>
                        <xsd:enumeration value="Other"/>
                      </xsd:restriction>
                    </xsd:simpleType>
                  </xsd:un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Resource_x0020_Type xmlns="3dad766c-9e36-455d-8d7c-234eca89fec7">
      <Value>Academic</Value>
      <Value>Student Resource</Value>
    </Resource_x0020_Type>
  </documentManagement>
</p:properties>
</file>

<file path=customXml/itemProps1.xml><?xml version="1.0" encoding="utf-8"?>
<ds:datastoreItem xmlns:ds="http://schemas.openxmlformats.org/officeDocument/2006/customXml" ds:itemID="{241DECB7-7BA5-4DE9-8BC1-B2D4941ABE32}">
  <ds:schemaRefs>
    <ds:schemaRef ds:uri="http://schemas.microsoft.com/sharepoint/v3/contenttype/forms"/>
  </ds:schemaRefs>
</ds:datastoreItem>
</file>

<file path=customXml/itemProps2.xml><?xml version="1.0" encoding="utf-8"?>
<ds:datastoreItem xmlns:ds="http://schemas.openxmlformats.org/officeDocument/2006/customXml" ds:itemID="{48C9D148-A506-4F10-A663-4F2B49F074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d766c-9e36-455d-8d7c-234eca89fec7"/>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FE89174B-CD36-4B2E-9966-1B518E5EA0EB}">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3dad766c-9e36-455d-8d7c-234eca89fec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740</TotalTime>
  <Words>828</Words>
  <Application>Microsoft Office PowerPoint</Application>
  <PresentationFormat>On-screen Show (4:3)</PresentationFormat>
  <Paragraphs>127</Paragraphs>
  <Slides>26</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宋体</vt:lpstr>
      <vt:lpstr>Arial</vt:lpstr>
      <vt:lpstr>Arial Black</vt:lpstr>
      <vt:lpstr>Calibri</vt:lpstr>
      <vt:lpstr>Calibri Light</vt:lpstr>
      <vt:lpstr>Comic Sans MS</vt:lpstr>
      <vt:lpstr>Symbol</vt:lpstr>
      <vt:lpstr>Times New Roman</vt:lpstr>
      <vt:lpstr>Wingdings</vt:lpstr>
      <vt:lpstr>Office Theme</vt:lpstr>
      <vt:lpstr>Nucleic Acids</vt:lpstr>
      <vt:lpstr>PowerPoint Presentation</vt:lpstr>
      <vt:lpstr>PowerPoint Presentation</vt:lpstr>
      <vt:lpstr>DNA</vt:lpstr>
      <vt:lpstr>DNA molecule</vt:lpstr>
      <vt:lpstr>Nucleic Acids and Nucleotides</vt:lpstr>
      <vt:lpstr>Heterocycles in DNA and RNA</vt:lpstr>
      <vt:lpstr>Deoxyribonucleotides found in DNA</vt:lpstr>
      <vt:lpstr>The Deoxyribonucleotides</vt:lpstr>
      <vt:lpstr>Hydrogen Bonding Interactions</vt:lpstr>
      <vt:lpstr>PowerPoint Presentation</vt:lpstr>
      <vt:lpstr>Functions of Nucleotides and Nucleic Acids</vt:lpstr>
      <vt:lpstr>PowerPoint Presentation</vt:lpstr>
      <vt:lpstr>DNA Nucleotides Composition (3 parts): </vt:lpstr>
      <vt:lpstr>Base Pairing in DNA: The Watson–Crick Model</vt:lpstr>
      <vt:lpstr>The Difference in the Strands</vt:lpstr>
      <vt:lpstr>PowerPoint Presentation</vt:lpstr>
      <vt:lpstr>Primary Structure of Nucleic Acids</vt:lpstr>
      <vt:lpstr>Generalized Structure of DNA</vt:lpstr>
      <vt:lpstr>Reading Primary Structure</vt:lpstr>
      <vt:lpstr>Example of DNA Primary Structure</vt:lpstr>
      <vt:lpstr>PowerPoint Presentation</vt:lpstr>
      <vt:lpstr>PowerPoint Presentation</vt:lpstr>
      <vt:lpstr>Describing a Sequence</vt:lpstr>
      <vt:lpstr>Properties of a DNA double helix</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Nucleic Acids Powerpoint</dc:title>
  <dc:creator>Amy</dc:creator>
  <cp:lastModifiedBy>f</cp:lastModifiedBy>
  <cp:revision>44</cp:revision>
  <dcterms:created xsi:type="dcterms:W3CDTF">2009-10-20T02:30:51Z</dcterms:created>
  <dcterms:modified xsi:type="dcterms:W3CDTF">2026-10-12T08:07:27Z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0x010100AF1096CC707031408CD9FF9F286BB83A</vt:lpwstr>
  </property>
</Properties>
</file>