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4"/>
  </p:sldMasterIdLst>
  <p:notesMasterIdLst>
    <p:notesMasterId r:id="rId23"/>
  </p:notesMasterIdLst>
  <p:sldIdLst>
    <p:sldId id="344" r:id="rId5"/>
    <p:sldId id="352" r:id="rId6"/>
    <p:sldId id="261" r:id="rId7"/>
    <p:sldId id="417" r:id="rId8"/>
    <p:sldId id="257" r:id="rId9"/>
    <p:sldId id="338" r:id="rId10"/>
    <p:sldId id="386" r:id="rId11"/>
    <p:sldId id="387" r:id="rId12"/>
    <p:sldId id="360" r:id="rId13"/>
    <p:sldId id="333" r:id="rId14"/>
    <p:sldId id="388" r:id="rId15"/>
    <p:sldId id="296" r:id="rId16"/>
    <p:sldId id="290" r:id="rId17"/>
    <p:sldId id="335" r:id="rId18"/>
    <p:sldId id="332" r:id="rId19"/>
    <p:sldId id="367" r:id="rId20"/>
    <p:sldId id="329" r:id="rId21"/>
    <p:sldId id="36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 varScale="1">
        <p:scale>
          <a:sx n="60" d="100"/>
          <a:sy n="60" d="100"/>
        </p:scale>
        <p:origin x="1456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4A423A-05C8-4A16-8066-A6ACD7CE1726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F5F3B1-A72E-474B-BD6E-E964F15779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304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B854325-D5D2-40D1-A098-461E261C1FC8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65840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343EFDB-A95F-46FC-9564-F03B263D9401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62987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42EF47-4CC9-42DC-AAE2-147F3FAA1215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83453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6CE1D5-F466-4FE9-947C-D830E9679B56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93424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C9B109-9345-46C8-88D8-8689270270FC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 smtClean="0"/>
              <a:t>“Gattaca” is a science fiction movie starring Uma Thurman, Ethan Hawke, and Jude Law</a:t>
            </a:r>
          </a:p>
        </p:txBody>
      </p:sp>
    </p:spTree>
    <p:extLst>
      <p:ext uri="{BB962C8B-B14F-4D97-AF65-F5344CB8AC3E}">
        <p14:creationId xmlns:p14="http://schemas.microsoft.com/office/powerpoint/2010/main" val="1470650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0664A8-D75C-415A-A23B-8613F5D08C2E}" type="slidenum">
              <a:rPr lang="en-US"/>
              <a:pPr/>
              <a:t>13</a:t>
            </a:fld>
            <a:endParaRPr lang="en-US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</p:spPr>
        <p:txBody>
          <a:bodyPr/>
          <a:lstStyle/>
          <a:p>
            <a:pPr eaLnBrk="1" hangingPunct="1"/>
            <a:r>
              <a:rPr lang="en-US" b="1" smtClean="0">
                <a:latin typeface="Arial" charset="0"/>
              </a:rPr>
              <a:t>FIGURE 8-11 Hydrogen-bonding patterns in the base pairs defined by Watson and Crick.</a:t>
            </a:r>
            <a:r>
              <a:rPr lang="en-US" smtClean="0">
                <a:latin typeface="Arial" charset="0"/>
              </a:rPr>
              <a:t> Here as elsewhere, hydrogen bonds are represented by three blue lines.</a:t>
            </a:r>
          </a:p>
        </p:txBody>
      </p:sp>
    </p:spTree>
    <p:extLst>
      <p:ext uri="{BB962C8B-B14F-4D97-AF65-F5344CB8AC3E}">
        <p14:creationId xmlns:p14="http://schemas.microsoft.com/office/powerpoint/2010/main" val="1016222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6864-B2AF-4E0D-9333-F045B436BB72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2B37F-22F6-4564-A508-3FCFA7BFDB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630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6864-B2AF-4E0D-9333-F045B436BB72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2B37F-22F6-4564-A508-3FCFA7BFDB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301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6864-B2AF-4E0D-9333-F045B436BB72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2B37F-22F6-4564-A508-3FCFA7BFDB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432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6864-B2AF-4E0D-9333-F045B436BB72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2B37F-22F6-4564-A508-3FCFA7BFDB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440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6864-B2AF-4E0D-9333-F045B436BB72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2B37F-22F6-4564-A508-3FCFA7BFDB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363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6864-B2AF-4E0D-9333-F045B436BB72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2B37F-22F6-4564-A508-3FCFA7BFDB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341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6864-B2AF-4E0D-9333-F045B436BB72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2B37F-22F6-4564-A508-3FCFA7BFDB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267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6864-B2AF-4E0D-9333-F045B436BB72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2B37F-22F6-4564-A508-3FCFA7BFDB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272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6864-B2AF-4E0D-9333-F045B436BB72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2B37F-22F6-4564-A508-3FCFA7BFDB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855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6864-B2AF-4E0D-9333-F045B436BB72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2B37F-22F6-4564-A508-3FCFA7BFDB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451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46864-B2AF-4E0D-9333-F045B436BB72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2B37F-22F6-4564-A508-3FCFA7BFDB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885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6858C-DF8F-4D0D-ADDE-8ED2C12905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221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46864-B2AF-4E0D-9333-F045B436BB72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2B37F-22F6-4564-A508-3FCFA7BFDB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449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7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http://www.mykoweb.com/graphics/M4_Fig_2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18" Type="http://schemas.openxmlformats.org/officeDocument/2006/relationships/image" Target="../media/image2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17" Type="http://schemas.openxmlformats.org/officeDocument/2006/relationships/image" Target="../media/image22.jpeg"/><Relationship Id="rId2" Type="http://schemas.openxmlformats.org/officeDocument/2006/relationships/image" Target="../media/image7.jpeg"/><Relationship Id="rId16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5" Type="http://schemas.openxmlformats.org/officeDocument/2006/relationships/image" Target="../media/image2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Relationship Id="rId1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43000" y="76200"/>
            <a:ext cx="6858000" cy="25908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8000" dirty="0" smtClean="0">
                <a:latin typeface="Comic Sans MS" pitchFamily="66" charset="0"/>
              </a:rPr>
              <a:t>Nucleic Acids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111155" y="3124200"/>
            <a:ext cx="6858000" cy="188595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5400" b="1" i="1" dirty="0" smtClean="0">
                <a:solidFill>
                  <a:srgbClr val="FF0000"/>
                </a:solidFill>
                <a:latin typeface="Comic Sans MS" pitchFamily="66" charset="0"/>
              </a:rPr>
              <a:t>DNA &amp; RNA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44475"/>
            <a:ext cx="8385175" cy="1203325"/>
          </a:xfrm>
          <a:solidFill>
            <a:schemeClr val="hlink"/>
          </a:solidFill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4000" smtClean="0">
                <a:latin typeface="Comic Sans MS" pitchFamily="66" charset="0"/>
              </a:rPr>
              <a:t>The Double Helix (DNA)</a:t>
            </a:r>
            <a:br>
              <a:rPr lang="en-US" sz="4000" smtClean="0">
                <a:latin typeface="Comic Sans MS" pitchFamily="66" charset="0"/>
              </a:rPr>
            </a:br>
            <a:r>
              <a:rPr lang="en-US" sz="4000" smtClean="0">
                <a:solidFill>
                  <a:srgbClr val="FFFF00"/>
                </a:solidFill>
                <a:latin typeface="Comic Sans MS" pitchFamily="66" charset="0"/>
              </a:rPr>
              <a:t>Structural model:</a:t>
            </a:r>
          </a:p>
        </p:txBody>
      </p:sp>
      <p:sp>
        <p:nvSpPr>
          <p:cNvPr id="1945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304800" y="1600200"/>
            <a:ext cx="8540750" cy="4191000"/>
          </a:xfrm>
          <a:solidFill>
            <a:schemeClr val="accent3">
              <a:lumMod val="75000"/>
            </a:schemeClr>
          </a:solidFill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900" b="1" dirty="0" smtClean="0">
                <a:latin typeface="Comic Sans MS" pitchFamily="66" charset="0"/>
              </a:rPr>
              <a:t>Model proposed by Watson &amp; Crick, 1953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900" b="1" dirty="0" smtClean="0">
                <a:latin typeface="Comic Sans MS" pitchFamily="66" charset="0"/>
              </a:rPr>
              <a:t>Two sugar-phosphate strands, next to each other, but running in opposite directions.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900" b="1" dirty="0" smtClean="0">
                <a:solidFill>
                  <a:srgbClr val="FFFF00"/>
                </a:solidFill>
                <a:latin typeface="Comic Sans MS" pitchFamily="66" charset="0"/>
              </a:rPr>
              <a:t>Specific Hydrogen bonds</a:t>
            </a:r>
            <a:r>
              <a:rPr lang="en-US" sz="2900" b="1" dirty="0" smtClean="0">
                <a:latin typeface="Comic Sans MS" pitchFamily="66" charset="0"/>
              </a:rPr>
              <a:t> occur among bases from one chain to the other: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900" b="1" dirty="0" smtClean="0">
                <a:latin typeface="Comic Sans MS" pitchFamily="66" charset="0"/>
              </a:rPr>
              <a:t>		 	</a:t>
            </a:r>
            <a:r>
              <a:rPr lang="en-US" sz="2900" b="1" dirty="0" smtClean="0">
                <a:solidFill>
                  <a:srgbClr val="FF0000"/>
                </a:solidFill>
                <a:latin typeface="Comic Sans MS" pitchFamily="66" charset="0"/>
              </a:rPr>
              <a:t>A---T</a:t>
            </a:r>
            <a:r>
              <a:rPr lang="en-US" sz="2900" b="1" dirty="0" smtClean="0">
                <a:latin typeface="Comic Sans MS" pitchFamily="66" charset="0"/>
              </a:rPr>
              <a:t>     ,     </a:t>
            </a:r>
            <a:r>
              <a:rPr lang="en-US" sz="2900" b="1" dirty="0" smtClean="0">
                <a:solidFill>
                  <a:srgbClr val="524BDF"/>
                </a:solidFill>
                <a:latin typeface="Comic Sans MS" pitchFamily="66" charset="0"/>
              </a:rPr>
              <a:t>C---G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900" b="1" dirty="0" smtClean="0">
                <a:solidFill>
                  <a:srgbClr val="524BDF"/>
                </a:solidFill>
                <a:latin typeface="Comic Sans MS" pitchFamily="66" charset="0"/>
              </a:rPr>
              <a:t>	</a:t>
            </a:r>
            <a:r>
              <a:rPr lang="en-US" sz="2900" b="1" dirty="0" smtClean="0">
                <a:latin typeface="Comic Sans MS" pitchFamily="66" charset="0"/>
              </a:rPr>
              <a:t>Due to this specificity, a certain base on one strand indicates a certain base in the other</a:t>
            </a:r>
            <a:r>
              <a:rPr lang="en-US" sz="2900" b="1" dirty="0" smtClean="0">
                <a:solidFill>
                  <a:srgbClr val="524BDF"/>
                </a:solidFill>
                <a:latin typeface="Comic Sans MS" pitchFamily="66" charset="0"/>
              </a:rPr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900" b="1" dirty="0" smtClean="0">
                <a:latin typeface="Comic Sans MS" pitchFamily="66" charset="0"/>
              </a:rPr>
              <a:t>The 2 strands intertwine, forming a double-helix that winds around a central axis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900" b="1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9" descr="http://www.mykoweb.com/graphics/M4_Fig_2.jpg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304800" y="1295400"/>
            <a:ext cx="2590800" cy="4515808"/>
          </a:xfrm>
          <a:prstGeom prst="rect">
            <a:avLst/>
          </a:prstGeom>
          <a:noFill/>
        </p:spPr>
      </p:pic>
      <p:sp>
        <p:nvSpPr>
          <p:cNvPr id="14337" name="Oval 1"/>
          <p:cNvSpPr>
            <a:spLocks noChangeArrowheads="1"/>
          </p:cNvSpPr>
          <p:nvPr/>
        </p:nvSpPr>
        <p:spPr bwMode="auto">
          <a:xfrm>
            <a:off x="1524000" y="4876800"/>
            <a:ext cx="1371600" cy="990600"/>
          </a:xfrm>
          <a:prstGeom prst="ellipse">
            <a:avLst/>
          </a:prstGeom>
          <a:solidFill>
            <a:srgbClr val="FFFFFF">
              <a:alpha val="0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228600" y="228600"/>
            <a:ext cx="2514600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Untwisted it looks like this: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2743200" y="13156"/>
            <a:ext cx="6400800" cy="680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66725" marR="0" lvl="0" indent="-2413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The 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sides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of the ladder are: </a:t>
            </a:r>
          </a:p>
          <a:p>
            <a:pPr marL="466725" marR="0" lvl="0" indent="-2413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lang="en-US" sz="2800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			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P = 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phosphate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66725" marR="0" lvl="0" indent="-241300" algn="l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lang="en-US" sz="2800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			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= 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sugar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molecule</a:t>
            </a:r>
          </a:p>
          <a:p>
            <a:pPr marL="466725" marR="0" lvl="0" indent="-241300" algn="l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66725" marR="0" lvl="0" indent="-241300" algn="l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The 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steps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of the ladder are C, G, T, A = 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nitrogenous bases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66725" marR="0" lvl="0" indent="-241300" algn="l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	(Nitrogenous means containing the element 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nitrogen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)</a:t>
            </a:r>
          </a:p>
          <a:p>
            <a:pPr marL="466725" marR="0" lvl="0" indent="-241300" algn="l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66725" marR="0" lvl="0" indent="-241300" algn="l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		A = 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Adenine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	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66725" marR="0" lvl="0" indent="-241300" algn="l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		T = 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Thymine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66725" marR="0" lvl="0" indent="-241300" algn="l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		A always pairs with T in DNA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66725" marR="0" lvl="0" indent="-241300" algn="l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		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66725" marR="0" lvl="0" indent="-241300" algn="l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		C = 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Cytosine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	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66725" marR="0" lvl="0" indent="-241300" algn="l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		G = 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Guanine</a:t>
            </a:r>
            <a:endParaRPr kumimoji="0" lang="en-US" sz="2800" i="0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pPr marL="466725" lvl="0" indent="-2413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		C always pairs with G in DNA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342" name="Group 6"/>
          <p:cNvGrpSpPr>
            <a:grpSpLocks/>
          </p:cNvGrpSpPr>
          <p:nvPr/>
        </p:nvGrpSpPr>
        <p:grpSpPr bwMode="auto">
          <a:xfrm>
            <a:off x="228600" y="5714569"/>
            <a:ext cx="2438400" cy="838629"/>
            <a:chOff x="1635" y="14073"/>
            <a:chExt cx="1425" cy="912"/>
          </a:xfrm>
        </p:grpSpPr>
        <p:cxnSp>
          <p:nvCxnSpPr>
            <p:cNvPr id="14343" name="AutoShape 7"/>
            <p:cNvCxnSpPr>
              <a:cxnSpLocks noChangeShapeType="1"/>
            </p:cNvCxnSpPr>
            <p:nvPr/>
          </p:nvCxnSpPr>
          <p:spPr bwMode="auto">
            <a:xfrm flipV="1">
              <a:off x="2280" y="14073"/>
              <a:ext cx="424" cy="637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14344" name="Text Box 8"/>
            <p:cNvSpPr txBox="1">
              <a:spLocks noChangeArrowheads="1"/>
            </p:cNvSpPr>
            <p:nvPr/>
          </p:nvSpPr>
          <p:spPr bwMode="auto">
            <a:xfrm>
              <a:off x="1635" y="14580"/>
              <a:ext cx="1425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Nucleotide</a:t>
              </a:r>
              <a:endPara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6019800" y="3657600"/>
            <a:ext cx="28328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pples are 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T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asty)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6068350" y="5410200"/>
            <a:ext cx="30756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ookies are </a:t>
            </a:r>
            <a:r>
              <a:rPr kumimoji="0" lang="en-US" sz="2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G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ood)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3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3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3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3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3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3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3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434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34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34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smtClean="0"/>
              <a:t>Secondary Structure:  DNA Double Helix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685800"/>
            <a:ext cx="8229600" cy="579120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15000"/>
              </a:spcBef>
            </a:pPr>
            <a:r>
              <a:rPr lang="en-US" sz="2400" smtClean="0"/>
              <a:t>In DNA there are two strands of nucleotides that wind together in a </a:t>
            </a:r>
            <a:r>
              <a:rPr lang="en-US" sz="2400" b="1" smtClean="0"/>
              <a:t>double helix</a:t>
            </a:r>
            <a:endParaRPr lang="en-US" sz="2400" smtClean="0"/>
          </a:p>
          <a:p>
            <a:pPr eaLnBrk="1" hangingPunct="1">
              <a:lnSpc>
                <a:spcPct val="110000"/>
              </a:lnSpc>
              <a:spcBef>
                <a:spcPct val="15000"/>
              </a:spcBef>
              <a:buFontTx/>
              <a:buNone/>
            </a:pPr>
            <a:r>
              <a:rPr lang="en-US" sz="2400" smtClean="0"/>
              <a:t>	- the strands run in opposite directions</a:t>
            </a:r>
          </a:p>
          <a:p>
            <a:pPr eaLnBrk="1" hangingPunct="1">
              <a:lnSpc>
                <a:spcPct val="110000"/>
              </a:lnSpc>
              <a:spcBef>
                <a:spcPct val="15000"/>
              </a:spcBef>
              <a:buFontTx/>
              <a:buNone/>
            </a:pPr>
            <a:r>
              <a:rPr lang="en-US" sz="2400" smtClean="0"/>
              <a:t>	- the bases are are arranged in step-like pairs</a:t>
            </a:r>
          </a:p>
          <a:p>
            <a:pPr eaLnBrk="1" hangingPunct="1">
              <a:lnSpc>
                <a:spcPct val="110000"/>
              </a:lnSpc>
              <a:spcBef>
                <a:spcPct val="15000"/>
              </a:spcBef>
              <a:buFontTx/>
              <a:buNone/>
            </a:pPr>
            <a:r>
              <a:rPr lang="en-US" sz="2400" smtClean="0"/>
              <a:t>	- the </a:t>
            </a:r>
            <a:r>
              <a:rPr lang="en-US" sz="2400" b="1" smtClean="0"/>
              <a:t>base pairs</a:t>
            </a:r>
            <a:r>
              <a:rPr lang="en-US" sz="2400" smtClean="0"/>
              <a:t> are held together by hydrogen bonding</a:t>
            </a:r>
          </a:p>
          <a:p>
            <a:pPr eaLnBrk="1" hangingPunct="1">
              <a:lnSpc>
                <a:spcPct val="110000"/>
              </a:lnSpc>
              <a:spcBef>
                <a:spcPct val="15000"/>
              </a:spcBef>
            </a:pPr>
            <a:r>
              <a:rPr lang="en-US" sz="2400" smtClean="0"/>
              <a:t>The pairing of the bases from the two strands is very specific</a:t>
            </a:r>
          </a:p>
          <a:p>
            <a:pPr eaLnBrk="1" hangingPunct="1">
              <a:lnSpc>
                <a:spcPct val="110000"/>
              </a:lnSpc>
              <a:spcBef>
                <a:spcPct val="15000"/>
              </a:spcBef>
            </a:pPr>
            <a:r>
              <a:rPr lang="en-US" sz="2400" smtClean="0"/>
              <a:t>The </a:t>
            </a:r>
            <a:r>
              <a:rPr lang="en-US" sz="2400" b="1" smtClean="0"/>
              <a:t>complimentary base pairs</a:t>
            </a:r>
            <a:r>
              <a:rPr lang="en-US" sz="2400" smtClean="0"/>
              <a:t> are </a:t>
            </a:r>
            <a:r>
              <a:rPr lang="en-US" sz="2400" b="1" smtClean="0"/>
              <a:t>A-T</a:t>
            </a:r>
            <a:r>
              <a:rPr lang="en-US" sz="2400" smtClean="0"/>
              <a:t> and </a:t>
            </a:r>
            <a:r>
              <a:rPr lang="en-US" sz="2400" b="1" smtClean="0"/>
              <a:t>G-C</a:t>
            </a:r>
            <a:endParaRPr lang="en-US" sz="2400" smtClean="0"/>
          </a:p>
          <a:p>
            <a:pPr eaLnBrk="1" hangingPunct="1">
              <a:lnSpc>
                <a:spcPct val="110000"/>
              </a:lnSpc>
              <a:buFontTx/>
              <a:buNone/>
            </a:pPr>
            <a:r>
              <a:rPr lang="en-US" sz="2400" smtClean="0"/>
              <a:t>	- two hydrogen bonds form between A and T</a:t>
            </a:r>
          </a:p>
          <a:p>
            <a:pPr eaLnBrk="1" hangingPunct="1">
              <a:lnSpc>
                <a:spcPct val="110000"/>
              </a:lnSpc>
              <a:buFontTx/>
              <a:buNone/>
            </a:pPr>
            <a:r>
              <a:rPr lang="en-US" sz="2400" smtClean="0"/>
              <a:t>	- three hydrogen bonds form between G and C</a:t>
            </a:r>
          </a:p>
          <a:p>
            <a:pPr eaLnBrk="1" hangingPunct="1">
              <a:lnSpc>
                <a:spcPct val="110000"/>
              </a:lnSpc>
            </a:pPr>
            <a:r>
              <a:rPr lang="en-US" sz="2400" smtClean="0"/>
              <a:t>Each pair consists of a purine and a pyrimidine, so they are the same width, keeping the two strands at equal distances from each other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228600" y="228600"/>
            <a:ext cx="8382000" cy="597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Model of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DNA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656013" marR="0" lvl="0" indent="-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23000" algn="l"/>
              </a:tabLst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The model was developed by </a:t>
            </a:r>
            <a:r>
              <a:rPr kumimoji="0" lang="en-US" sz="32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Watson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and </a:t>
            </a:r>
            <a:r>
              <a:rPr kumimoji="0" lang="en-US" sz="32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Crick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in 1953. </a:t>
            </a:r>
          </a:p>
          <a:p>
            <a:pPr marL="3656013" marR="0" lvl="0" indent="-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223000" algn="l"/>
              </a:tabLst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656013" marR="0" lvl="0" indent="-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23000" algn="l"/>
              </a:tabLst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They received a </a:t>
            </a:r>
            <a:r>
              <a:rPr kumimoji="0" lang="en-US" sz="3200" b="1" i="0" u="sng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nobel</a:t>
            </a:r>
            <a:r>
              <a:rPr kumimoji="0" lang="en-US" sz="32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prize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in 1962 for their work.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656013" marR="0" lvl="0" indent="-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23000" algn="l"/>
              </a:tabLst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	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656013" marR="0" lvl="0" indent="-231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223000" algn="l"/>
              </a:tabLst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The model looks like a twisted ladder – </a:t>
            </a:r>
            <a:r>
              <a:rPr kumimoji="0" lang="en-US" sz="3200" b="1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double helix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-25315"/>
            <a:ext cx="184731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838200" y="1219200"/>
            <a:ext cx="2117558" cy="502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64"/>
          <p:cNvSpPr txBox="1">
            <a:spLocks noChangeArrowheads="1"/>
          </p:cNvSpPr>
          <p:nvPr/>
        </p:nvSpPr>
        <p:spPr bwMode="auto">
          <a:xfrm>
            <a:off x="2058988" y="149225"/>
            <a:ext cx="5087937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0" eaLnBrk="0" hangingPunct="0"/>
            <a:r>
              <a:rPr lang="en-US" sz="3600" b="1">
                <a:solidFill>
                  <a:srgbClr val="000000"/>
                </a:solidFill>
                <a:latin typeface="Arial" charset="0"/>
              </a:rPr>
              <a:t>Nucleic Acid Structure</a:t>
            </a:r>
          </a:p>
          <a:p>
            <a:pPr algn="ctr" rtl="0" eaLnBrk="0" hangingPunct="0"/>
            <a:r>
              <a:rPr lang="en-US" sz="3200" b="1">
                <a:solidFill>
                  <a:srgbClr val="000000"/>
                </a:solidFill>
                <a:latin typeface="Arial" charset="0"/>
              </a:rPr>
              <a:t>“Base Pairing”</a:t>
            </a:r>
            <a:endParaRPr lang="en-US" sz="200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2" name="Group 69"/>
          <p:cNvGrpSpPr>
            <a:grpSpLocks/>
          </p:cNvGrpSpPr>
          <p:nvPr/>
        </p:nvGrpSpPr>
        <p:grpSpPr bwMode="auto">
          <a:xfrm>
            <a:off x="939800" y="2454275"/>
            <a:ext cx="7100888" cy="3509963"/>
            <a:chOff x="592" y="1546"/>
            <a:chExt cx="4473" cy="2211"/>
          </a:xfrm>
        </p:grpSpPr>
        <p:grpSp>
          <p:nvGrpSpPr>
            <p:cNvPr id="3" name="Group 36"/>
            <p:cNvGrpSpPr>
              <a:grpSpLocks/>
            </p:cNvGrpSpPr>
            <p:nvPr/>
          </p:nvGrpSpPr>
          <p:grpSpPr bwMode="auto">
            <a:xfrm>
              <a:off x="872" y="1976"/>
              <a:ext cx="3952" cy="704"/>
              <a:chOff x="856" y="1416"/>
              <a:chExt cx="3952" cy="704"/>
            </a:xfrm>
          </p:grpSpPr>
          <p:sp>
            <p:nvSpPr>
              <p:cNvPr id="29728" name="Rectangle 16"/>
              <p:cNvSpPr>
                <a:spLocks noChangeArrowheads="1"/>
              </p:cNvSpPr>
              <p:nvPr/>
            </p:nvSpPr>
            <p:spPr bwMode="auto">
              <a:xfrm>
                <a:off x="944" y="1416"/>
                <a:ext cx="632" cy="336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29" name="Rectangle 17"/>
              <p:cNvSpPr>
                <a:spLocks noChangeArrowheads="1"/>
              </p:cNvSpPr>
              <p:nvPr/>
            </p:nvSpPr>
            <p:spPr bwMode="auto">
              <a:xfrm>
                <a:off x="1552" y="1416"/>
                <a:ext cx="632" cy="336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30" name="Rectangle 18"/>
              <p:cNvSpPr>
                <a:spLocks noChangeArrowheads="1"/>
              </p:cNvSpPr>
              <p:nvPr/>
            </p:nvSpPr>
            <p:spPr bwMode="auto">
              <a:xfrm>
                <a:off x="2176" y="1416"/>
                <a:ext cx="632" cy="336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31" name="Rectangle 19"/>
              <p:cNvSpPr>
                <a:spLocks noChangeArrowheads="1"/>
              </p:cNvSpPr>
              <p:nvPr/>
            </p:nvSpPr>
            <p:spPr bwMode="auto">
              <a:xfrm>
                <a:off x="2808" y="1416"/>
                <a:ext cx="632" cy="336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32" name="Rectangle 20"/>
              <p:cNvSpPr>
                <a:spLocks noChangeArrowheads="1"/>
              </p:cNvSpPr>
              <p:nvPr/>
            </p:nvSpPr>
            <p:spPr bwMode="auto">
              <a:xfrm>
                <a:off x="3440" y="1416"/>
                <a:ext cx="632" cy="336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33" name="Rectangle 21"/>
              <p:cNvSpPr>
                <a:spLocks noChangeArrowheads="1"/>
              </p:cNvSpPr>
              <p:nvPr/>
            </p:nvSpPr>
            <p:spPr bwMode="auto">
              <a:xfrm>
                <a:off x="4064" y="1416"/>
                <a:ext cx="632" cy="336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34" name="Oval 22"/>
              <p:cNvSpPr>
                <a:spLocks noChangeArrowheads="1"/>
              </p:cNvSpPr>
              <p:nvPr/>
            </p:nvSpPr>
            <p:spPr bwMode="auto">
              <a:xfrm>
                <a:off x="1448" y="1488"/>
                <a:ext cx="208" cy="192"/>
              </a:xfrm>
              <a:prstGeom prst="ellipse">
                <a:avLst/>
              </a:prstGeom>
              <a:solidFill>
                <a:srgbClr val="FEAD0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35" name="Oval 23"/>
              <p:cNvSpPr>
                <a:spLocks noChangeArrowheads="1"/>
              </p:cNvSpPr>
              <p:nvPr/>
            </p:nvSpPr>
            <p:spPr bwMode="auto">
              <a:xfrm>
                <a:off x="2072" y="1488"/>
                <a:ext cx="208" cy="192"/>
              </a:xfrm>
              <a:prstGeom prst="ellipse">
                <a:avLst/>
              </a:prstGeom>
              <a:solidFill>
                <a:srgbClr val="FEAD0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36" name="Oval 24"/>
              <p:cNvSpPr>
                <a:spLocks noChangeArrowheads="1"/>
              </p:cNvSpPr>
              <p:nvPr/>
            </p:nvSpPr>
            <p:spPr bwMode="auto">
              <a:xfrm>
                <a:off x="2712" y="1488"/>
                <a:ext cx="208" cy="192"/>
              </a:xfrm>
              <a:prstGeom prst="ellipse">
                <a:avLst/>
              </a:prstGeom>
              <a:solidFill>
                <a:srgbClr val="FEAD0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37" name="Oval 25"/>
              <p:cNvSpPr>
                <a:spLocks noChangeArrowheads="1"/>
              </p:cNvSpPr>
              <p:nvPr/>
            </p:nvSpPr>
            <p:spPr bwMode="auto">
              <a:xfrm>
                <a:off x="3344" y="1488"/>
                <a:ext cx="208" cy="192"/>
              </a:xfrm>
              <a:prstGeom prst="ellipse">
                <a:avLst/>
              </a:prstGeom>
              <a:solidFill>
                <a:srgbClr val="FEAD0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38" name="Oval 26"/>
              <p:cNvSpPr>
                <a:spLocks noChangeArrowheads="1"/>
              </p:cNvSpPr>
              <p:nvPr/>
            </p:nvSpPr>
            <p:spPr bwMode="auto">
              <a:xfrm>
                <a:off x="3960" y="1488"/>
                <a:ext cx="208" cy="192"/>
              </a:xfrm>
              <a:prstGeom prst="ellipse">
                <a:avLst/>
              </a:prstGeom>
              <a:solidFill>
                <a:srgbClr val="FEAD0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39" name="Oval 27"/>
              <p:cNvSpPr>
                <a:spLocks noChangeArrowheads="1"/>
              </p:cNvSpPr>
              <p:nvPr/>
            </p:nvSpPr>
            <p:spPr bwMode="auto">
              <a:xfrm>
                <a:off x="856" y="1488"/>
                <a:ext cx="208" cy="192"/>
              </a:xfrm>
              <a:prstGeom prst="ellipse">
                <a:avLst/>
              </a:prstGeom>
              <a:solidFill>
                <a:srgbClr val="FEAD0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40" name="Oval 28"/>
              <p:cNvSpPr>
                <a:spLocks noChangeArrowheads="1"/>
              </p:cNvSpPr>
              <p:nvPr/>
            </p:nvSpPr>
            <p:spPr bwMode="auto">
              <a:xfrm>
                <a:off x="4600" y="1488"/>
                <a:ext cx="208" cy="192"/>
              </a:xfrm>
              <a:prstGeom prst="ellipse">
                <a:avLst/>
              </a:prstGeom>
              <a:solidFill>
                <a:srgbClr val="FEAD0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41" name="Rectangle 29"/>
              <p:cNvSpPr>
                <a:spLocks noChangeArrowheads="1"/>
              </p:cNvSpPr>
              <p:nvPr/>
            </p:nvSpPr>
            <p:spPr bwMode="auto">
              <a:xfrm>
                <a:off x="1096" y="1752"/>
                <a:ext cx="280" cy="368"/>
              </a:xfrm>
              <a:prstGeom prst="rect">
                <a:avLst/>
              </a:prstGeom>
              <a:solidFill>
                <a:srgbClr val="FA26D7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hangingPunct="0"/>
                <a:r>
                  <a:rPr lang="en-US" sz="3200" b="1">
                    <a:solidFill>
                      <a:srgbClr val="000000"/>
                    </a:solidFill>
                    <a:latin typeface="Times" pitchFamily="1" charset="0"/>
                  </a:rPr>
                  <a:t>T</a:t>
                </a:r>
              </a:p>
            </p:txBody>
          </p:sp>
          <p:sp>
            <p:nvSpPr>
              <p:cNvPr id="29742" name="Rectangle 30"/>
              <p:cNvSpPr>
                <a:spLocks noChangeArrowheads="1"/>
              </p:cNvSpPr>
              <p:nvPr/>
            </p:nvSpPr>
            <p:spPr bwMode="auto">
              <a:xfrm>
                <a:off x="1752" y="1752"/>
                <a:ext cx="280" cy="232"/>
              </a:xfrm>
              <a:prstGeom prst="rect">
                <a:avLst/>
              </a:prstGeom>
              <a:solidFill>
                <a:srgbClr val="FA26D7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hangingPunct="0"/>
                <a:r>
                  <a:rPr lang="en-US" sz="3200" b="1">
                    <a:solidFill>
                      <a:srgbClr val="000000"/>
                    </a:solidFill>
                    <a:latin typeface="Times" pitchFamily="1" charset="0"/>
                  </a:rPr>
                  <a:t>A</a:t>
                </a:r>
              </a:p>
            </p:txBody>
          </p:sp>
          <p:sp>
            <p:nvSpPr>
              <p:cNvPr id="29743" name="Rectangle 31"/>
              <p:cNvSpPr>
                <a:spLocks noChangeArrowheads="1"/>
              </p:cNvSpPr>
              <p:nvPr/>
            </p:nvSpPr>
            <p:spPr bwMode="auto">
              <a:xfrm>
                <a:off x="3616" y="1752"/>
                <a:ext cx="280" cy="368"/>
              </a:xfrm>
              <a:prstGeom prst="rect">
                <a:avLst/>
              </a:prstGeom>
              <a:solidFill>
                <a:srgbClr val="FA26D7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hangingPunct="0"/>
                <a:r>
                  <a:rPr lang="en-US" sz="3200" b="1">
                    <a:solidFill>
                      <a:srgbClr val="000000"/>
                    </a:solidFill>
                    <a:latin typeface="Times" pitchFamily="1" charset="0"/>
                  </a:rPr>
                  <a:t>A</a:t>
                </a:r>
              </a:p>
            </p:txBody>
          </p:sp>
          <p:sp>
            <p:nvSpPr>
              <p:cNvPr id="29744" name="Rectangle 32"/>
              <p:cNvSpPr>
                <a:spLocks noChangeArrowheads="1"/>
              </p:cNvSpPr>
              <p:nvPr/>
            </p:nvSpPr>
            <p:spPr bwMode="auto">
              <a:xfrm>
                <a:off x="2376" y="1752"/>
                <a:ext cx="280" cy="368"/>
              </a:xfrm>
              <a:prstGeom prst="rect">
                <a:avLst/>
              </a:prstGeom>
              <a:solidFill>
                <a:srgbClr val="FA26D7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hangingPunct="0"/>
                <a:r>
                  <a:rPr lang="en-US" sz="3200" b="1">
                    <a:solidFill>
                      <a:srgbClr val="000000"/>
                    </a:solidFill>
                    <a:latin typeface="Times" pitchFamily="1" charset="0"/>
                  </a:rPr>
                  <a:t>G</a:t>
                </a:r>
              </a:p>
            </p:txBody>
          </p:sp>
          <p:sp>
            <p:nvSpPr>
              <p:cNvPr id="29745" name="Rectangle 33"/>
              <p:cNvSpPr>
                <a:spLocks noChangeArrowheads="1"/>
              </p:cNvSpPr>
              <p:nvPr/>
            </p:nvSpPr>
            <p:spPr bwMode="auto">
              <a:xfrm>
                <a:off x="3008" y="1752"/>
                <a:ext cx="280" cy="232"/>
              </a:xfrm>
              <a:prstGeom prst="rect">
                <a:avLst/>
              </a:prstGeom>
              <a:solidFill>
                <a:srgbClr val="FA26D7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hangingPunct="0"/>
                <a:r>
                  <a:rPr lang="en-US" sz="3200" b="1">
                    <a:solidFill>
                      <a:srgbClr val="000000"/>
                    </a:solidFill>
                    <a:latin typeface="Times" pitchFamily="1" charset="0"/>
                  </a:rPr>
                  <a:t>C</a:t>
                </a:r>
              </a:p>
            </p:txBody>
          </p:sp>
          <p:sp>
            <p:nvSpPr>
              <p:cNvPr id="29746" name="Rectangle 34"/>
              <p:cNvSpPr>
                <a:spLocks noChangeArrowheads="1"/>
              </p:cNvSpPr>
              <p:nvPr/>
            </p:nvSpPr>
            <p:spPr bwMode="auto">
              <a:xfrm>
                <a:off x="4264" y="1752"/>
                <a:ext cx="280" cy="232"/>
              </a:xfrm>
              <a:prstGeom prst="rect">
                <a:avLst/>
              </a:prstGeom>
              <a:solidFill>
                <a:srgbClr val="FA26D7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hangingPunct="0"/>
                <a:r>
                  <a:rPr lang="en-US" sz="3200" b="1">
                    <a:solidFill>
                      <a:srgbClr val="000000"/>
                    </a:solidFill>
                    <a:latin typeface="Times" pitchFamily="1" charset="0"/>
                  </a:rPr>
                  <a:t>C</a:t>
                </a:r>
              </a:p>
            </p:txBody>
          </p:sp>
        </p:grpSp>
        <p:sp>
          <p:nvSpPr>
            <p:cNvPr id="29703" name="Text Box 35"/>
            <p:cNvSpPr txBox="1">
              <a:spLocks noChangeArrowheads="1"/>
            </p:cNvSpPr>
            <p:nvPr/>
          </p:nvSpPr>
          <p:spPr bwMode="auto">
            <a:xfrm>
              <a:off x="4735" y="1546"/>
              <a:ext cx="33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rtl="0" eaLnBrk="0" hangingPunct="0"/>
              <a:r>
                <a:rPr lang="en-US" sz="3200" b="1">
                  <a:solidFill>
                    <a:srgbClr val="000000"/>
                  </a:solidFill>
                  <a:latin typeface="Arial" charset="0"/>
                </a:rPr>
                <a:t>3’</a:t>
              </a:r>
            </a:p>
          </p:txBody>
        </p:sp>
        <p:sp>
          <p:nvSpPr>
            <p:cNvPr id="29704" name="Rectangle 38"/>
            <p:cNvSpPr>
              <a:spLocks noChangeArrowheads="1"/>
            </p:cNvSpPr>
            <p:nvPr/>
          </p:nvSpPr>
          <p:spPr bwMode="auto">
            <a:xfrm flipV="1">
              <a:off x="1616" y="2984"/>
              <a:ext cx="632" cy="33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5" name="Rectangle 39"/>
            <p:cNvSpPr>
              <a:spLocks noChangeArrowheads="1"/>
            </p:cNvSpPr>
            <p:nvPr/>
          </p:nvSpPr>
          <p:spPr bwMode="auto">
            <a:xfrm flipV="1">
              <a:off x="2224" y="2984"/>
              <a:ext cx="632" cy="33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6" name="Rectangle 40"/>
            <p:cNvSpPr>
              <a:spLocks noChangeArrowheads="1"/>
            </p:cNvSpPr>
            <p:nvPr/>
          </p:nvSpPr>
          <p:spPr bwMode="auto">
            <a:xfrm flipV="1">
              <a:off x="2848" y="2984"/>
              <a:ext cx="632" cy="33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7" name="Rectangle 41"/>
            <p:cNvSpPr>
              <a:spLocks noChangeArrowheads="1"/>
            </p:cNvSpPr>
            <p:nvPr/>
          </p:nvSpPr>
          <p:spPr bwMode="auto">
            <a:xfrm flipV="1">
              <a:off x="3480" y="2984"/>
              <a:ext cx="632" cy="33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8" name="Rectangle 42"/>
            <p:cNvSpPr>
              <a:spLocks noChangeArrowheads="1"/>
            </p:cNvSpPr>
            <p:nvPr/>
          </p:nvSpPr>
          <p:spPr bwMode="auto">
            <a:xfrm flipV="1">
              <a:off x="4112" y="2984"/>
              <a:ext cx="632" cy="33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9" name="Oval 44"/>
            <p:cNvSpPr>
              <a:spLocks noChangeArrowheads="1"/>
            </p:cNvSpPr>
            <p:nvPr/>
          </p:nvSpPr>
          <p:spPr bwMode="auto">
            <a:xfrm flipV="1">
              <a:off x="2120" y="3056"/>
              <a:ext cx="208" cy="192"/>
            </a:xfrm>
            <a:prstGeom prst="ellipse">
              <a:avLst/>
            </a:prstGeom>
            <a:solidFill>
              <a:srgbClr val="FEAD0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0" name="Oval 45"/>
            <p:cNvSpPr>
              <a:spLocks noChangeArrowheads="1"/>
            </p:cNvSpPr>
            <p:nvPr/>
          </p:nvSpPr>
          <p:spPr bwMode="auto">
            <a:xfrm flipV="1">
              <a:off x="2744" y="3056"/>
              <a:ext cx="208" cy="192"/>
            </a:xfrm>
            <a:prstGeom prst="ellipse">
              <a:avLst/>
            </a:prstGeom>
            <a:solidFill>
              <a:srgbClr val="FEAD0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1" name="Oval 46"/>
            <p:cNvSpPr>
              <a:spLocks noChangeArrowheads="1"/>
            </p:cNvSpPr>
            <p:nvPr/>
          </p:nvSpPr>
          <p:spPr bwMode="auto">
            <a:xfrm flipV="1">
              <a:off x="3384" y="3056"/>
              <a:ext cx="208" cy="192"/>
            </a:xfrm>
            <a:prstGeom prst="ellipse">
              <a:avLst/>
            </a:prstGeom>
            <a:solidFill>
              <a:srgbClr val="FEAD0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2" name="Oval 47"/>
            <p:cNvSpPr>
              <a:spLocks noChangeArrowheads="1"/>
            </p:cNvSpPr>
            <p:nvPr/>
          </p:nvSpPr>
          <p:spPr bwMode="auto">
            <a:xfrm flipV="1">
              <a:off x="4016" y="3056"/>
              <a:ext cx="208" cy="192"/>
            </a:xfrm>
            <a:prstGeom prst="ellipse">
              <a:avLst/>
            </a:prstGeom>
            <a:solidFill>
              <a:srgbClr val="FEAD0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3" name="Oval 48"/>
            <p:cNvSpPr>
              <a:spLocks noChangeArrowheads="1"/>
            </p:cNvSpPr>
            <p:nvPr/>
          </p:nvSpPr>
          <p:spPr bwMode="auto">
            <a:xfrm flipV="1">
              <a:off x="4632" y="3056"/>
              <a:ext cx="208" cy="192"/>
            </a:xfrm>
            <a:prstGeom prst="ellipse">
              <a:avLst/>
            </a:prstGeom>
            <a:solidFill>
              <a:srgbClr val="FEAD0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4" name="Rectangle 51"/>
            <p:cNvSpPr>
              <a:spLocks noChangeArrowheads="1"/>
            </p:cNvSpPr>
            <p:nvPr/>
          </p:nvSpPr>
          <p:spPr bwMode="auto">
            <a:xfrm>
              <a:off x="1768" y="2616"/>
              <a:ext cx="280" cy="368"/>
            </a:xfrm>
            <a:prstGeom prst="rect">
              <a:avLst/>
            </a:prstGeom>
            <a:solidFill>
              <a:srgbClr val="FA26D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0" eaLnBrk="0" hangingPunct="0"/>
              <a:r>
                <a:rPr lang="en-US" sz="3200" b="1">
                  <a:solidFill>
                    <a:srgbClr val="000000"/>
                  </a:solidFill>
                  <a:latin typeface="Times" pitchFamily="1" charset="0"/>
                </a:rPr>
                <a:t>T</a:t>
              </a:r>
            </a:p>
          </p:txBody>
        </p:sp>
        <p:sp>
          <p:nvSpPr>
            <p:cNvPr id="29715" name="Rectangle 52"/>
            <p:cNvSpPr>
              <a:spLocks noChangeArrowheads="1"/>
            </p:cNvSpPr>
            <p:nvPr/>
          </p:nvSpPr>
          <p:spPr bwMode="auto">
            <a:xfrm>
              <a:off x="2392" y="2752"/>
              <a:ext cx="280" cy="232"/>
            </a:xfrm>
            <a:prstGeom prst="rect">
              <a:avLst/>
            </a:prstGeom>
            <a:solidFill>
              <a:srgbClr val="FA26D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0" eaLnBrk="0" hangingPunct="0"/>
              <a:r>
                <a:rPr lang="en-US" sz="3200" b="1">
                  <a:solidFill>
                    <a:srgbClr val="000000"/>
                  </a:solidFill>
                  <a:latin typeface="Times" pitchFamily="1" charset="0"/>
                </a:rPr>
                <a:t>C</a:t>
              </a:r>
            </a:p>
          </p:txBody>
        </p:sp>
        <p:sp>
          <p:nvSpPr>
            <p:cNvPr id="29716" name="Rectangle 53"/>
            <p:cNvSpPr>
              <a:spLocks noChangeArrowheads="1"/>
            </p:cNvSpPr>
            <p:nvPr/>
          </p:nvSpPr>
          <p:spPr bwMode="auto">
            <a:xfrm>
              <a:off x="4288" y="2616"/>
              <a:ext cx="280" cy="368"/>
            </a:xfrm>
            <a:prstGeom prst="rect">
              <a:avLst/>
            </a:prstGeom>
            <a:solidFill>
              <a:srgbClr val="FA26D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0" eaLnBrk="0" hangingPunct="0"/>
              <a:r>
                <a:rPr lang="en-US" sz="3200" b="1">
                  <a:solidFill>
                    <a:srgbClr val="000000"/>
                  </a:solidFill>
                  <a:latin typeface="Times" pitchFamily="1" charset="0"/>
                </a:rPr>
                <a:t>G</a:t>
              </a:r>
            </a:p>
          </p:txBody>
        </p:sp>
        <p:sp>
          <p:nvSpPr>
            <p:cNvPr id="29717" name="Rectangle 54"/>
            <p:cNvSpPr>
              <a:spLocks noChangeArrowheads="1"/>
            </p:cNvSpPr>
            <p:nvPr/>
          </p:nvSpPr>
          <p:spPr bwMode="auto">
            <a:xfrm>
              <a:off x="3024" y="2616"/>
              <a:ext cx="280" cy="368"/>
            </a:xfrm>
            <a:prstGeom prst="rect">
              <a:avLst/>
            </a:prstGeom>
            <a:solidFill>
              <a:srgbClr val="FA26D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0" eaLnBrk="0" hangingPunct="0"/>
              <a:r>
                <a:rPr lang="en-US" sz="3200" b="1">
                  <a:solidFill>
                    <a:srgbClr val="000000"/>
                  </a:solidFill>
                  <a:latin typeface="Times" pitchFamily="1" charset="0"/>
                </a:rPr>
                <a:t>G</a:t>
              </a:r>
            </a:p>
          </p:txBody>
        </p:sp>
        <p:sp>
          <p:nvSpPr>
            <p:cNvPr id="29718" name="Rectangle 55"/>
            <p:cNvSpPr>
              <a:spLocks noChangeArrowheads="1"/>
            </p:cNvSpPr>
            <p:nvPr/>
          </p:nvSpPr>
          <p:spPr bwMode="auto">
            <a:xfrm>
              <a:off x="3640" y="2752"/>
              <a:ext cx="280" cy="232"/>
            </a:xfrm>
            <a:prstGeom prst="rect">
              <a:avLst/>
            </a:prstGeom>
            <a:solidFill>
              <a:srgbClr val="FA26D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0" eaLnBrk="0" hangingPunct="0"/>
              <a:r>
                <a:rPr lang="en-US" sz="3200" b="1">
                  <a:solidFill>
                    <a:srgbClr val="000000"/>
                  </a:solidFill>
                  <a:latin typeface="Times" pitchFamily="1" charset="0"/>
                </a:rPr>
                <a:t>T</a:t>
              </a:r>
            </a:p>
          </p:txBody>
        </p:sp>
        <p:sp>
          <p:nvSpPr>
            <p:cNvPr id="29719" name="Rectangle 57"/>
            <p:cNvSpPr>
              <a:spLocks noChangeArrowheads="1"/>
            </p:cNvSpPr>
            <p:nvPr/>
          </p:nvSpPr>
          <p:spPr bwMode="auto">
            <a:xfrm flipV="1">
              <a:off x="976" y="2984"/>
              <a:ext cx="632" cy="33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0" name="Rectangle 58"/>
            <p:cNvSpPr>
              <a:spLocks noChangeArrowheads="1"/>
            </p:cNvSpPr>
            <p:nvPr/>
          </p:nvSpPr>
          <p:spPr bwMode="auto">
            <a:xfrm>
              <a:off x="1120" y="2752"/>
              <a:ext cx="280" cy="232"/>
            </a:xfrm>
            <a:prstGeom prst="rect">
              <a:avLst/>
            </a:prstGeom>
            <a:solidFill>
              <a:srgbClr val="FA26D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0" eaLnBrk="0" hangingPunct="0"/>
              <a:r>
                <a:rPr lang="en-US" sz="3200" b="1">
                  <a:solidFill>
                    <a:srgbClr val="000000"/>
                  </a:solidFill>
                  <a:latin typeface="Times" pitchFamily="1" charset="0"/>
                </a:rPr>
                <a:t>A</a:t>
              </a:r>
            </a:p>
          </p:txBody>
        </p:sp>
        <p:sp>
          <p:nvSpPr>
            <p:cNvPr id="29721" name="Oval 49"/>
            <p:cNvSpPr>
              <a:spLocks noChangeArrowheads="1"/>
            </p:cNvSpPr>
            <p:nvPr/>
          </p:nvSpPr>
          <p:spPr bwMode="auto">
            <a:xfrm flipV="1">
              <a:off x="1528" y="3056"/>
              <a:ext cx="208" cy="192"/>
            </a:xfrm>
            <a:prstGeom prst="ellipse">
              <a:avLst/>
            </a:prstGeom>
            <a:solidFill>
              <a:srgbClr val="FEAD0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2" name="Oval 60"/>
            <p:cNvSpPr>
              <a:spLocks noChangeArrowheads="1"/>
            </p:cNvSpPr>
            <p:nvPr/>
          </p:nvSpPr>
          <p:spPr bwMode="auto">
            <a:xfrm flipV="1">
              <a:off x="840" y="3072"/>
              <a:ext cx="208" cy="192"/>
            </a:xfrm>
            <a:prstGeom prst="ellipse">
              <a:avLst/>
            </a:prstGeom>
            <a:solidFill>
              <a:srgbClr val="FEAD0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3" name="Text Box 61"/>
            <p:cNvSpPr txBox="1">
              <a:spLocks noChangeArrowheads="1"/>
            </p:cNvSpPr>
            <p:nvPr/>
          </p:nvSpPr>
          <p:spPr bwMode="auto">
            <a:xfrm>
              <a:off x="592" y="3392"/>
              <a:ext cx="33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rtl="0" eaLnBrk="0" hangingPunct="0"/>
              <a:r>
                <a:rPr lang="en-US" sz="3200" b="1">
                  <a:solidFill>
                    <a:srgbClr val="000000"/>
                  </a:solidFill>
                  <a:latin typeface="Arial" charset="0"/>
                </a:rPr>
                <a:t>3’</a:t>
              </a:r>
            </a:p>
          </p:txBody>
        </p:sp>
        <p:sp>
          <p:nvSpPr>
            <p:cNvPr id="29724" name="Text Box 62"/>
            <p:cNvSpPr txBox="1">
              <a:spLocks noChangeArrowheads="1"/>
            </p:cNvSpPr>
            <p:nvPr/>
          </p:nvSpPr>
          <p:spPr bwMode="auto">
            <a:xfrm>
              <a:off x="4672" y="3392"/>
              <a:ext cx="33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rtl="0" eaLnBrk="0" hangingPunct="0"/>
              <a:r>
                <a:rPr lang="en-US" sz="3200" b="1">
                  <a:solidFill>
                    <a:srgbClr val="000000"/>
                  </a:solidFill>
                  <a:latin typeface="Arial" charset="0"/>
                </a:rPr>
                <a:t>5’</a:t>
              </a:r>
            </a:p>
          </p:txBody>
        </p:sp>
        <p:sp>
          <p:nvSpPr>
            <p:cNvPr id="29725" name="Text Box 63"/>
            <p:cNvSpPr txBox="1">
              <a:spLocks noChangeArrowheads="1"/>
            </p:cNvSpPr>
            <p:nvPr/>
          </p:nvSpPr>
          <p:spPr bwMode="auto">
            <a:xfrm>
              <a:off x="624" y="1546"/>
              <a:ext cx="33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rtl="0" eaLnBrk="0" hangingPunct="0"/>
              <a:r>
                <a:rPr lang="en-US" sz="3200" b="1">
                  <a:solidFill>
                    <a:srgbClr val="000000"/>
                  </a:solidFill>
                  <a:latin typeface="Arial" charset="0"/>
                </a:rPr>
                <a:t>5’</a:t>
              </a:r>
            </a:p>
          </p:txBody>
        </p:sp>
        <p:sp>
          <p:nvSpPr>
            <p:cNvPr id="29726" name="Line 65"/>
            <p:cNvSpPr>
              <a:spLocks noChangeShapeType="1"/>
            </p:cNvSpPr>
            <p:nvPr/>
          </p:nvSpPr>
          <p:spPr bwMode="auto">
            <a:xfrm>
              <a:off x="1080" y="1712"/>
              <a:ext cx="3600" cy="8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7" name="Line 66"/>
            <p:cNvSpPr>
              <a:spLocks noChangeShapeType="1"/>
            </p:cNvSpPr>
            <p:nvPr/>
          </p:nvSpPr>
          <p:spPr bwMode="auto">
            <a:xfrm flipH="1">
              <a:off x="1016" y="3568"/>
              <a:ext cx="3544" cy="0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547" name="Rectangle 67"/>
          <p:cNvSpPr>
            <a:spLocks noChangeArrowheads="1"/>
          </p:cNvSpPr>
          <p:nvPr/>
        </p:nvSpPr>
        <p:spPr bwMode="auto">
          <a:xfrm>
            <a:off x="609600" y="1544638"/>
            <a:ext cx="4305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0"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DNA base-pairing is </a:t>
            </a:r>
            <a:r>
              <a:rPr lang="en-US" sz="2000" b="1">
                <a:solidFill>
                  <a:srgbClr val="000000"/>
                </a:solidFill>
                <a:latin typeface="Arial" charset="0"/>
              </a:rPr>
              <a:t>antiparallel</a:t>
            </a:r>
          </a:p>
        </p:txBody>
      </p:sp>
      <p:sp>
        <p:nvSpPr>
          <p:cNvPr id="20548" name="Rectangle 68"/>
          <p:cNvSpPr>
            <a:spLocks noChangeArrowheads="1"/>
          </p:cNvSpPr>
          <p:nvPr/>
        </p:nvSpPr>
        <p:spPr bwMode="auto">
          <a:xfrm>
            <a:off x="1104900" y="1912938"/>
            <a:ext cx="4305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0"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i.e. 5’ - 3’ (l-r) on top : 5’ - 3’ (r-l) 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7" grpId="0" autoUpdateAnimBg="0"/>
      <p:bldP spid="2054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 l="55814" b="6561"/>
          <a:stretch>
            <a:fillRect/>
          </a:stretch>
        </p:blipFill>
        <p:spPr bwMode="auto">
          <a:xfrm>
            <a:off x="0" y="0"/>
            <a:ext cx="1371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Line 3"/>
          <p:cNvSpPr>
            <a:spLocks noChangeShapeType="1"/>
          </p:cNvSpPr>
          <p:nvPr/>
        </p:nvSpPr>
        <p:spPr bwMode="auto">
          <a:xfrm>
            <a:off x="1371600" y="838200"/>
            <a:ext cx="7467600" cy="0"/>
          </a:xfrm>
          <a:prstGeom prst="line">
            <a:avLst/>
          </a:prstGeom>
          <a:noFill/>
          <a:ln w="1905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600200" y="228600"/>
            <a:ext cx="617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2E2F8E"/>
                </a:solidFill>
              </a:rPr>
              <a:t>Discovering the structure of DNA</a:t>
            </a:r>
            <a:r>
              <a:rPr lang="en-US" b="1"/>
              <a:t> </a:t>
            </a: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1600200" y="1219200"/>
            <a:ext cx="7239000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2E2F8E"/>
                </a:solidFill>
              </a:rPr>
              <a:t>Erwin Chargaff – (1905-2002)</a:t>
            </a:r>
          </a:p>
          <a:p>
            <a:pPr>
              <a:spcBef>
                <a:spcPct val="50000"/>
              </a:spcBef>
              <a:buFont typeface="Arial" charset="0"/>
              <a:buChar char="•"/>
            </a:pPr>
            <a:r>
              <a:rPr lang="en-US">
                <a:solidFill>
                  <a:srgbClr val="2E2F8E"/>
                </a:solidFill>
              </a:rPr>
              <a:t> Columbia University, NY</a:t>
            </a:r>
          </a:p>
          <a:p>
            <a:pPr>
              <a:spcBef>
                <a:spcPct val="50000"/>
              </a:spcBef>
              <a:buFont typeface="Arial" charset="0"/>
              <a:buChar char="•"/>
            </a:pPr>
            <a:r>
              <a:rPr lang="en-US">
                <a:solidFill>
                  <a:srgbClr val="2E2F8E"/>
                </a:solidFill>
              </a:rPr>
              <a:t> Investigated the composition of DNA</a:t>
            </a:r>
          </a:p>
          <a:p>
            <a:pPr>
              <a:spcBef>
                <a:spcPct val="50000"/>
              </a:spcBef>
              <a:buFont typeface="Arial" charset="0"/>
              <a:buChar char="•"/>
            </a:pPr>
            <a:r>
              <a:rPr lang="en-US">
                <a:solidFill>
                  <a:srgbClr val="2E2F8E"/>
                </a:solidFill>
              </a:rPr>
              <a:t> His findings by 1950 strongly 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rgbClr val="2E2F8E"/>
                </a:solidFill>
              </a:rPr>
              <a:t>  suggested the base-pairings 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rgbClr val="2E2F8E"/>
                </a:solidFill>
              </a:rPr>
              <a:t>  of A-T &amp; G-C</a:t>
            </a:r>
          </a:p>
          <a:p>
            <a:pPr>
              <a:spcBef>
                <a:spcPct val="50000"/>
              </a:spcBef>
              <a:buFont typeface="Arial" charset="0"/>
              <a:buChar char="•"/>
            </a:pPr>
            <a:r>
              <a:rPr lang="en-US">
                <a:solidFill>
                  <a:srgbClr val="2E2F8E"/>
                </a:solidFill>
              </a:rPr>
              <a:t> Met with Watson and Crick in 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rgbClr val="2E2F8E"/>
                </a:solidFill>
              </a:rPr>
              <a:t>  1952 and shared his findings</a:t>
            </a:r>
          </a:p>
          <a:p>
            <a:pPr>
              <a:spcBef>
                <a:spcPct val="50000"/>
              </a:spcBef>
              <a:buFont typeface="Arial" charset="0"/>
              <a:buChar char="•"/>
            </a:pPr>
            <a:r>
              <a:rPr lang="en-US">
                <a:solidFill>
                  <a:srgbClr val="2E2F8E"/>
                </a:solidFill>
              </a:rPr>
              <a:t> “Chargaff’s rule” A = T   &amp;   C = G</a:t>
            </a:r>
            <a:endParaRPr lang="en-US"/>
          </a:p>
        </p:txBody>
      </p:sp>
      <p:pic>
        <p:nvPicPr>
          <p:cNvPr id="3789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3886200"/>
            <a:ext cx="2417763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10" descr="erwin-chargaff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775" y="381000"/>
            <a:ext cx="215582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 l="55814" b="6561"/>
          <a:stretch>
            <a:fillRect/>
          </a:stretch>
        </p:blipFill>
        <p:spPr bwMode="auto">
          <a:xfrm>
            <a:off x="0" y="0"/>
            <a:ext cx="1371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Line 3"/>
          <p:cNvSpPr>
            <a:spLocks noChangeShapeType="1"/>
          </p:cNvSpPr>
          <p:nvPr/>
        </p:nvSpPr>
        <p:spPr bwMode="auto">
          <a:xfrm>
            <a:off x="1371600" y="838200"/>
            <a:ext cx="7467600" cy="0"/>
          </a:xfrm>
          <a:prstGeom prst="line">
            <a:avLst/>
          </a:prstGeom>
          <a:noFill/>
          <a:ln w="1905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1600200" y="228600"/>
            <a:ext cx="617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2E2F8E"/>
                </a:solidFill>
              </a:rPr>
              <a:t>Discovering the structure of DNA</a:t>
            </a:r>
            <a:r>
              <a:rPr lang="en-US" b="1"/>
              <a:t> 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1447800" y="1066800"/>
            <a:ext cx="6934200" cy="2231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dirty="0">
                <a:solidFill>
                  <a:srgbClr val="2E2F8E"/>
                </a:solidFill>
              </a:rPr>
              <a:t> </a:t>
            </a:r>
            <a:r>
              <a:rPr lang="en-US" sz="2800" b="1" u="sng" dirty="0">
                <a:solidFill>
                  <a:srgbClr val="2E2F8E"/>
                </a:solidFill>
              </a:rPr>
              <a:t>DNA </a:t>
            </a:r>
            <a:r>
              <a:rPr lang="en-US" sz="2800" b="1" dirty="0">
                <a:solidFill>
                  <a:srgbClr val="2E2F8E"/>
                </a:solidFill>
              </a:rPr>
              <a:t>= </a:t>
            </a:r>
            <a:r>
              <a:rPr lang="en-US" sz="2800" b="1" dirty="0" err="1">
                <a:solidFill>
                  <a:srgbClr val="2E2F8E"/>
                </a:solidFill>
              </a:rPr>
              <a:t>Deoxyribose</a:t>
            </a:r>
            <a:r>
              <a:rPr lang="en-US" sz="2800" b="1" dirty="0">
                <a:solidFill>
                  <a:srgbClr val="2E2F8E"/>
                </a:solidFill>
              </a:rPr>
              <a:t> nucleic acid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800" b="1" dirty="0">
                <a:solidFill>
                  <a:srgbClr val="2E2F8E"/>
                </a:solidFill>
              </a:rPr>
              <a:t>  Present in all living cells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800" b="1" dirty="0">
                <a:solidFill>
                  <a:srgbClr val="2E2F8E"/>
                </a:solidFill>
              </a:rPr>
              <a:t>  Contains all the information</a:t>
            </a:r>
          </a:p>
          <a:p>
            <a:pPr lvl="1">
              <a:spcBef>
                <a:spcPct val="50000"/>
              </a:spcBef>
              <a:buFontTx/>
              <a:buChar char="•"/>
            </a:pPr>
            <a:endParaRPr lang="en-US" dirty="0">
              <a:solidFill>
                <a:srgbClr val="2E2F8E"/>
              </a:solidFill>
            </a:endParaRP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1524000" y="2954338"/>
            <a:ext cx="7620000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dirty="0">
                <a:solidFill>
                  <a:srgbClr val="2E2F8E"/>
                </a:solidFill>
              </a:rPr>
              <a:t> </a:t>
            </a:r>
            <a:r>
              <a:rPr lang="en-US" sz="2400" b="1" u="sng" dirty="0">
                <a:solidFill>
                  <a:srgbClr val="2E2F8E"/>
                </a:solidFill>
              </a:rPr>
              <a:t>Nucleotides</a:t>
            </a:r>
            <a:r>
              <a:rPr lang="en-US" sz="2400" b="1" dirty="0">
                <a:solidFill>
                  <a:srgbClr val="2E2F8E"/>
                </a:solidFill>
              </a:rPr>
              <a:t>: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400" b="1" dirty="0">
                <a:solidFill>
                  <a:srgbClr val="2E2F8E"/>
                </a:solidFill>
              </a:rPr>
              <a:t> a subunit that consists of: 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b="1" dirty="0">
                <a:solidFill>
                  <a:srgbClr val="2E2F8E"/>
                </a:solidFill>
              </a:rPr>
              <a:t>  a sugar (</a:t>
            </a:r>
            <a:r>
              <a:rPr lang="en-US" sz="2400" b="1" dirty="0" err="1">
                <a:solidFill>
                  <a:srgbClr val="2E2F8E"/>
                </a:solidFill>
              </a:rPr>
              <a:t>deoxyribose</a:t>
            </a:r>
            <a:r>
              <a:rPr lang="en-US" sz="2400" b="1" dirty="0">
                <a:solidFill>
                  <a:srgbClr val="2E2F8E"/>
                </a:solidFill>
              </a:rPr>
              <a:t>) 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b="1" dirty="0">
                <a:solidFill>
                  <a:srgbClr val="2E2F8E"/>
                </a:solidFill>
              </a:rPr>
              <a:t>  a phosphate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b="1" dirty="0">
                <a:solidFill>
                  <a:srgbClr val="2E2F8E"/>
                </a:solidFill>
              </a:rPr>
              <a:t>  and one nitrogen base – 4 different  bases</a:t>
            </a:r>
          </a:p>
          <a:p>
            <a:pPr lvl="2">
              <a:spcBef>
                <a:spcPct val="50000"/>
              </a:spcBef>
              <a:buFontTx/>
              <a:buChar char="•"/>
            </a:pPr>
            <a:r>
              <a:rPr lang="en-US" sz="2400" b="1" dirty="0">
                <a:solidFill>
                  <a:srgbClr val="2E2F8E"/>
                </a:solidFill>
              </a:rPr>
              <a:t>Adenine (A) and Thymine (T)</a:t>
            </a:r>
          </a:p>
          <a:p>
            <a:pPr lvl="2">
              <a:spcBef>
                <a:spcPct val="50000"/>
              </a:spcBef>
              <a:buFontTx/>
              <a:buChar char="•"/>
            </a:pPr>
            <a:r>
              <a:rPr lang="en-US" sz="2400" b="1" dirty="0">
                <a:solidFill>
                  <a:srgbClr val="2E2F8E"/>
                </a:solidFill>
              </a:rPr>
              <a:t>Guanine (G)  and Cytosine (C) </a:t>
            </a:r>
          </a:p>
          <a:p>
            <a:pPr lvl="2">
              <a:spcBef>
                <a:spcPct val="50000"/>
              </a:spcBef>
              <a:buFontTx/>
              <a:buChar char="•"/>
            </a:pPr>
            <a:endParaRPr lang="en-US" dirty="0">
              <a:solidFill>
                <a:srgbClr val="2E2F8E"/>
              </a:solidFill>
            </a:endParaRPr>
          </a:p>
          <a:p>
            <a:pPr>
              <a:spcBef>
                <a:spcPct val="50000"/>
              </a:spcBef>
            </a:pPr>
            <a:endParaRPr lang="en-US" dirty="0">
              <a:solidFill>
                <a:srgbClr val="2E2F8E"/>
              </a:solidFill>
            </a:endParaRPr>
          </a:p>
        </p:txBody>
      </p:sp>
      <p:pic>
        <p:nvPicPr>
          <p:cNvPr id="3379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2571750"/>
            <a:ext cx="32766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/>
      <p:bldP spid="3379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457200" y="533400"/>
            <a:ext cx="2536825" cy="6053138"/>
            <a:chOff x="576" y="288"/>
            <a:chExt cx="1598" cy="3813"/>
          </a:xfrm>
        </p:grpSpPr>
        <p:grpSp>
          <p:nvGrpSpPr>
            <p:cNvPr id="3" name="Group 1027"/>
            <p:cNvGrpSpPr>
              <a:grpSpLocks/>
            </p:cNvGrpSpPr>
            <p:nvPr/>
          </p:nvGrpSpPr>
          <p:grpSpPr bwMode="auto">
            <a:xfrm>
              <a:off x="624" y="1584"/>
              <a:ext cx="1550" cy="598"/>
              <a:chOff x="624" y="1680"/>
              <a:chExt cx="1550" cy="598"/>
            </a:xfrm>
          </p:grpSpPr>
          <p:sp>
            <p:nvSpPr>
              <p:cNvPr id="18544" name="AutoShape 1028"/>
              <p:cNvSpPr>
                <a:spLocks noChangeArrowheads="1"/>
              </p:cNvSpPr>
              <p:nvPr/>
            </p:nvSpPr>
            <p:spPr bwMode="auto">
              <a:xfrm>
                <a:off x="1006" y="1919"/>
                <a:ext cx="346" cy="239"/>
              </a:xfrm>
              <a:prstGeom prst="pentagon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545" name="Text Box 1029"/>
              <p:cNvSpPr txBox="1">
                <a:spLocks noChangeArrowheads="1"/>
              </p:cNvSpPr>
              <p:nvPr/>
            </p:nvSpPr>
            <p:spPr bwMode="auto">
              <a:xfrm>
                <a:off x="624" y="1728"/>
                <a:ext cx="295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/>
                  <a:t>PO</a:t>
                </a:r>
                <a:r>
                  <a:rPr lang="en-US" sz="1400" baseline="-25000"/>
                  <a:t>4</a:t>
                </a:r>
              </a:p>
            </p:txBody>
          </p:sp>
          <p:sp>
            <p:nvSpPr>
              <p:cNvPr id="18546" name="Line 1030"/>
              <p:cNvSpPr>
                <a:spLocks noChangeShapeType="1"/>
              </p:cNvSpPr>
              <p:nvPr/>
            </p:nvSpPr>
            <p:spPr bwMode="auto">
              <a:xfrm flipH="1" flipV="1">
                <a:off x="867" y="1919"/>
                <a:ext cx="139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47" name="Line 1031"/>
              <p:cNvSpPr>
                <a:spLocks noChangeShapeType="1"/>
              </p:cNvSpPr>
              <p:nvPr/>
            </p:nvSpPr>
            <p:spPr bwMode="auto">
              <a:xfrm>
                <a:off x="1352" y="2009"/>
                <a:ext cx="24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48" name="Line 1032"/>
              <p:cNvSpPr>
                <a:spLocks noChangeShapeType="1"/>
              </p:cNvSpPr>
              <p:nvPr/>
            </p:nvSpPr>
            <p:spPr bwMode="auto">
              <a:xfrm flipH="1">
                <a:off x="867" y="2158"/>
                <a:ext cx="208" cy="1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49" name="Line 1033"/>
              <p:cNvSpPr>
                <a:spLocks noChangeShapeType="1"/>
              </p:cNvSpPr>
              <p:nvPr/>
            </p:nvSpPr>
            <p:spPr bwMode="auto">
              <a:xfrm flipV="1">
                <a:off x="867" y="1680"/>
                <a:ext cx="173" cy="1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8550" name="Picture 1034" descr="C:\My Documents\My Pictures\DNA\DNA adenine.jpg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1595" y="1949"/>
                <a:ext cx="579" cy="1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" name="Group 1035"/>
            <p:cNvGrpSpPr>
              <a:grpSpLocks/>
            </p:cNvGrpSpPr>
            <p:nvPr/>
          </p:nvGrpSpPr>
          <p:grpSpPr bwMode="auto">
            <a:xfrm>
              <a:off x="624" y="2160"/>
              <a:ext cx="1535" cy="501"/>
              <a:chOff x="624" y="2256"/>
              <a:chExt cx="1535" cy="501"/>
            </a:xfrm>
          </p:grpSpPr>
          <p:sp>
            <p:nvSpPr>
              <p:cNvPr id="18538" name="AutoShape 1036"/>
              <p:cNvSpPr>
                <a:spLocks noChangeArrowheads="1"/>
              </p:cNvSpPr>
              <p:nvPr/>
            </p:nvSpPr>
            <p:spPr bwMode="auto">
              <a:xfrm>
                <a:off x="992" y="2398"/>
                <a:ext cx="346" cy="239"/>
              </a:xfrm>
              <a:prstGeom prst="pentagon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539" name="Text Box 1037"/>
              <p:cNvSpPr txBox="1">
                <a:spLocks noChangeArrowheads="1"/>
              </p:cNvSpPr>
              <p:nvPr/>
            </p:nvSpPr>
            <p:spPr bwMode="auto">
              <a:xfrm>
                <a:off x="624" y="2256"/>
                <a:ext cx="27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/>
                  <a:t>PO</a:t>
                </a:r>
                <a:r>
                  <a:rPr lang="en-US" sz="1200" baseline="-25000"/>
                  <a:t>4</a:t>
                </a:r>
              </a:p>
            </p:txBody>
          </p:sp>
          <p:sp>
            <p:nvSpPr>
              <p:cNvPr id="18540" name="Line 1038"/>
              <p:cNvSpPr>
                <a:spLocks noChangeShapeType="1"/>
              </p:cNvSpPr>
              <p:nvPr/>
            </p:nvSpPr>
            <p:spPr bwMode="auto">
              <a:xfrm flipH="1" flipV="1">
                <a:off x="853" y="2398"/>
                <a:ext cx="139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41" name="Line 1039"/>
              <p:cNvSpPr>
                <a:spLocks noChangeShapeType="1"/>
              </p:cNvSpPr>
              <p:nvPr/>
            </p:nvSpPr>
            <p:spPr bwMode="auto">
              <a:xfrm flipH="1">
                <a:off x="819" y="2637"/>
                <a:ext cx="242" cy="1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42" name="Line 1040"/>
              <p:cNvSpPr>
                <a:spLocks noChangeShapeType="1"/>
              </p:cNvSpPr>
              <p:nvPr/>
            </p:nvSpPr>
            <p:spPr bwMode="auto">
              <a:xfrm>
                <a:off x="1338" y="2488"/>
                <a:ext cx="24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8543" name="Picture 1041" descr="C:\My Documents\My Pictures\DNA\DNA Cytosine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1581" y="2428"/>
                <a:ext cx="578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" name="Group 1042"/>
            <p:cNvGrpSpPr>
              <a:grpSpLocks/>
            </p:cNvGrpSpPr>
            <p:nvPr/>
          </p:nvGrpSpPr>
          <p:grpSpPr bwMode="auto">
            <a:xfrm>
              <a:off x="576" y="2640"/>
              <a:ext cx="1550" cy="499"/>
              <a:chOff x="576" y="2736"/>
              <a:chExt cx="1550" cy="499"/>
            </a:xfrm>
          </p:grpSpPr>
          <p:sp>
            <p:nvSpPr>
              <p:cNvPr id="18531" name="Line 1043"/>
              <p:cNvSpPr>
                <a:spLocks noChangeShapeType="1"/>
              </p:cNvSpPr>
              <p:nvPr/>
            </p:nvSpPr>
            <p:spPr bwMode="auto">
              <a:xfrm flipH="1" flipV="1">
                <a:off x="818" y="2876"/>
                <a:ext cx="139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32" name="Line 1044"/>
              <p:cNvSpPr>
                <a:spLocks noChangeShapeType="1"/>
              </p:cNvSpPr>
              <p:nvPr/>
            </p:nvSpPr>
            <p:spPr bwMode="auto">
              <a:xfrm flipH="1">
                <a:off x="818" y="3115"/>
                <a:ext cx="208" cy="1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" name="Group 1045"/>
              <p:cNvGrpSpPr>
                <a:grpSpLocks/>
              </p:cNvGrpSpPr>
              <p:nvPr/>
            </p:nvGrpSpPr>
            <p:grpSpPr bwMode="auto">
              <a:xfrm>
                <a:off x="576" y="2736"/>
                <a:ext cx="1550" cy="379"/>
                <a:chOff x="576" y="2736"/>
                <a:chExt cx="1550" cy="379"/>
              </a:xfrm>
            </p:grpSpPr>
            <p:sp>
              <p:nvSpPr>
                <p:cNvPr id="18534" name="AutoShape 1046"/>
                <p:cNvSpPr>
                  <a:spLocks noChangeArrowheads="1"/>
                </p:cNvSpPr>
                <p:nvPr/>
              </p:nvSpPr>
              <p:spPr bwMode="auto">
                <a:xfrm>
                  <a:off x="957" y="2876"/>
                  <a:ext cx="346" cy="239"/>
                </a:xfrm>
                <a:prstGeom prst="pentagon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35" name="Text Box 1047"/>
                <p:cNvSpPr txBox="1">
                  <a:spLocks noChangeArrowheads="1"/>
                </p:cNvSpPr>
                <p:nvPr/>
              </p:nvSpPr>
              <p:spPr bwMode="auto">
                <a:xfrm>
                  <a:off x="576" y="2736"/>
                  <a:ext cx="270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200"/>
                    <a:t>PO</a:t>
                  </a:r>
                  <a:r>
                    <a:rPr lang="en-US" sz="1200" baseline="-25000"/>
                    <a:t>4</a:t>
                  </a:r>
                </a:p>
              </p:txBody>
            </p:sp>
            <p:sp>
              <p:nvSpPr>
                <p:cNvPr id="18536" name="Line 1048"/>
                <p:cNvSpPr>
                  <a:spLocks noChangeShapeType="1"/>
                </p:cNvSpPr>
                <p:nvPr/>
              </p:nvSpPr>
              <p:spPr bwMode="auto">
                <a:xfrm>
                  <a:off x="1303" y="2966"/>
                  <a:ext cx="24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pic>
              <p:nvPicPr>
                <p:cNvPr id="18537" name="Picture 1049" descr="C:\My Documents\My Pictures\DNA\DNA Thymine.jp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lum contrast="20000"/>
                </a:blip>
                <a:srcRect/>
                <a:stretch>
                  <a:fillRect/>
                </a:stretch>
              </p:blipFill>
              <p:spPr bwMode="auto">
                <a:xfrm>
                  <a:off x="1546" y="2906"/>
                  <a:ext cx="580" cy="12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grpSp>
          <p:nvGrpSpPr>
            <p:cNvPr id="7" name="Group 1050"/>
            <p:cNvGrpSpPr>
              <a:grpSpLocks/>
            </p:cNvGrpSpPr>
            <p:nvPr/>
          </p:nvGrpSpPr>
          <p:grpSpPr bwMode="auto">
            <a:xfrm>
              <a:off x="576" y="3072"/>
              <a:ext cx="1550" cy="541"/>
              <a:chOff x="576" y="3216"/>
              <a:chExt cx="1550" cy="541"/>
            </a:xfrm>
          </p:grpSpPr>
          <p:sp>
            <p:nvSpPr>
              <p:cNvPr id="18525" name="AutoShape 1051"/>
              <p:cNvSpPr>
                <a:spLocks noChangeArrowheads="1"/>
              </p:cNvSpPr>
              <p:nvPr/>
            </p:nvSpPr>
            <p:spPr bwMode="auto">
              <a:xfrm>
                <a:off x="957" y="3368"/>
                <a:ext cx="347" cy="239"/>
              </a:xfrm>
              <a:prstGeom prst="pentagon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526" name="Text Box 1052"/>
              <p:cNvSpPr txBox="1">
                <a:spLocks noChangeArrowheads="1"/>
              </p:cNvSpPr>
              <p:nvPr/>
            </p:nvSpPr>
            <p:spPr bwMode="auto">
              <a:xfrm>
                <a:off x="576" y="3216"/>
                <a:ext cx="295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/>
                  <a:t>PO</a:t>
                </a:r>
                <a:r>
                  <a:rPr lang="en-US" sz="1400" baseline="-25000"/>
                  <a:t>4</a:t>
                </a:r>
              </a:p>
            </p:txBody>
          </p:sp>
          <p:sp>
            <p:nvSpPr>
              <p:cNvPr id="18527" name="Line 1053"/>
              <p:cNvSpPr>
                <a:spLocks noChangeShapeType="1"/>
              </p:cNvSpPr>
              <p:nvPr/>
            </p:nvSpPr>
            <p:spPr bwMode="auto">
              <a:xfrm flipH="1" flipV="1">
                <a:off x="819" y="3368"/>
                <a:ext cx="138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28" name="Line 1054"/>
              <p:cNvSpPr>
                <a:spLocks noChangeShapeType="1"/>
              </p:cNvSpPr>
              <p:nvPr/>
            </p:nvSpPr>
            <p:spPr bwMode="auto">
              <a:xfrm flipH="1">
                <a:off x="819" y="3607"/>
                <a:ext cx="207" cy="1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29" name="Line 1055"/>
              <p:cNvSpPr>
                <a:spLocks noChangeShapeType="1"/>
              </p:cNvSpPr>
              <p:nvPr/>
            </p:nvSpPr>
            <p:spPr bwMode="auto">
              <a:xfrm>
                <a:off x="1304" y="3458"/>
                <a:ext cx="24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8530" name="Picture 1056" descr="C:\My Documents\My Pictures\DNA\DNA Guanine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1546" y="3398"/>
                <a:ext cx="580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" name="Group 1057"/>
            <p:cNvGrpSpPr>
              <a:grpSpLocks/>
            </p:cNvGrpSpPr>
            <p:nvPr/>
          </p:nvGrpSpPr>
          <p:grpSpPr bwMode="auto">
            <a:xfrm>
              <a:off x="624" y="768"/>
              <a:ext cx="1550" cy="814"/>
              <a:chOff x="624" y="864"/>
              <a:chExt cx="1550" cy="814"/>
            </a:xfrm>
          </p:grpSpPr>
          <p:grpSp>
            <p:nvGrpSpPr>
              <p:cNvPr id="9" name="Group 1058"/>
              <p:cNvGrpSpPr>
                <a:grpSpLocks/>
              </p:cNvGrpSpPr>
              <p:nvPr/>
            </p:nvGrpSpPr>
            <p:grpSpPr bwMode="auto">
              <a:xfrm>
                <a:off x="624" y="1200"/>
                <a:ext cx="1550" cy="478"/>
                <a:chOff x="816" y="1200"/>
                <a:chExt cx="1550" cy="478"/>
              </a:xfrm>
            </p:grpSpPr>
            <p:sp>
              <p:nvSpPr>
                <p:cNvPr id="18519" name="AutoShape 1059"/>
                <p:cNvSpPr>
                  <a:spLocks noChangeArrowheads="1"/>
                </p:cNvSpPr>
                <p:nvPr/>
              </p:nvSpPr>
              <p:spPr bwMode="auto">
                <a:xfrm>
                  <a:off x="1198" y="1439"/>
                  <a:ext cx="346" cy="239"/>
                </a:xfrm>
                <a:prstGeom prst="pentagon">
                  <a:avLst/>
                </a:prstGeom>
                <a:solidFill>
                  <a:srgbClr val="EAEAEA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20" name="Text Box 1060"/>
                <p:cNvSpPr txBox="1">
                  <a:spLocks noChangeArrowheads="1"/>
                </p:cNvSpPr>
                <p:nvPr/>
              </p:nvSpPr>
              <p:spPr bwMode="auto">
                <a:xfrm>
                  <a:off x="816" y="1248"/>
                  <a:ext cx="295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1400"/>
                    <a:t>PO</a:t>
                  </a:r>
                  <a:r>
                    <a:rPr lang="en-US" sz="1400" baseline="-25000"/>
                    <a:t>4</a:t>
                  </a:r>
                </a:p>
              </p:txBody>
            </p:sp>
            <p:sp>
              <p:nvSpPr>
                <p:cNvPr id="18521" name="Line 1061"/>
                <p:cNvSpPr>
                  <a:spLocks noChangeShapeType="1"/>
                </p:cNvSpPr>
                <p:nvPr/>
              </p:nvSpPr>
              <p:spPr bwMode="auto">
                <a:xfrm flipH="1" flipV="1">
                  <a:off x="1059" y="1439"/>
                  <a:ext cx="139" cy="9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22" name="Line 1062"/>
                <p:cNvSpPr>
                  <a:spLocks noChangeShapeType="1"/>
                </p:cNvSpPr>
                <p:nvPr/>
              </p:nvSpPr>
              <p:spPr bwMode="auto">
                <a:xfrm>
                  <a:off x="1544" y="1529"/>
                  <a:ext cx="24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23" name="Line 1063"/>
                <p:cNvSpPr>
                  <a:spLocks noChangeShapeType="1"/>
                </p:cNvSpPr>
                <p:nvPr/>
              </p:nvSpPr>
              <p:spPr bwMode="auto">
                <a:xfrm flipV="1">
                  <a:off x="1059" y="1200"/>
                  <a:ext cx="173" cy="12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pic>
              <p:nvPicPr>
                <p:cNvPr id="18524" name="Picture 1064" descr="C:\My Documents\My Pictures\DNA\DNA adenine.jpg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lum contrast="20000"/>
                </a:blip>
                <a:srcRect/>
                <a:stretch>
                  <a:fillRect/>
                </a:stretch>
              </p:blipFill>
              <p:spPr bwMode="auto">
                <a:xfrm>
                  <a:off x="1787" y="1469"/>
                  <a:ext cx="579" cy="1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18514" name="AutoShape 1065"/>
              <p:cNvSpPr>
                <a:spLocks noChangeArrowheads="1"/>
              </p:cNvSpPr>
              <p:nvPr/>
            </p:nvSpPr>
            <p:spPr bwMode="auto">
              <a:xfrm>
                <a:off x="1005" y="1004"/>
                <a:ext cx="346" cy="239"/>
              </a:xfrm>
              <a:prstGeom prst="pentagon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515" name="Text Box 1066"/>
              <p:cNvSpPr txBox="1">
                <a:spLocks noChangeArrowheads="1"/>
              </p:cNvSpPr>
              <p:nvPr/>
            </p:nvSpPr>
            <p:spPr bwMode="auto">
              <a:xfrm>
                <a:off x="624" y="864"/>
                <a:ext cx="27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/>
                  <a:t>PO</a:t>
                </a:r>
                <a:r>
                  <a:rPr lang="en-US" sz="1200" baseline="-25000"/>
                  <a:t>4</a:t>
                </a:r>
              </a:p>
            </p:txBody>
          </p:sp>
          <p:sp>
            <p:nvSpPr>
              <p:cNvPr id="18516" name="Line 1067"/>
              <p:cNvSpPr>
                <a:spLocks noChangeShapeType="1"/>
              </p:cNvSpPr>
              <p:nvPr/>
            </p:nvSpPr>
            <p:spPr bwMode="auto">
              <a:xfrm>
                <a:off x="1351" y="1094"/>
                <a:ext cx="24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8517" name="Picture 1068" descr="C:\My Documents\My Pictures\DNA\DNA Thymine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1594" y="1034"/>
                <a:ext cx="580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518" name="Line 1069"/>
              <p:cNvSpPr>
                <a:spLocks noChangeShapeType="1"/>
              </p:cNvSpPr>
              <p:nvPr/>
            </p:nvSpPr>
            <p:spPr bwMode="auto">
              <a:xfrm flipH="1" flipV="1">
                <a:off x="864" y="960"/>
                <a:ext cx="138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1070"/>
            <p:cNvGrpSpPr>
              <a:grpSpLocks/>
            </p:cNvGrpSpPr>
            <p:nvPr/>
          </p:nvGrpSpPr>
          <p:grpSpPr bwMode="auto">
            <a:xfrm>
              <a:off x="624" y="288"/>
              <a:ext cx="1550" cy="541"/>
              <a:chOff x="576" y="3216"/>
              <a:chExt cx="1550" cy="541"/>
            </a:xfrm>
          </p:grpSpPr>
          <p:sp>
            <p:nvSpPr>
              <p:cNvPr id="18507" name="AutoShape 1071"/>
              <p:cNvSpPr>
                <a:spLocks noChangeArrowheads="1"/>
              </p:cNvSpPr>
              <p:nvPr/>
            </p:nvSpPr>
            <p:spPr bwMode="auto">
              <a:xfrm>
                <a:off x="957" y="3368"/>
                <a:ext cx="347" cy="239"/>
              </a:xfrm>
              <a:prstGeom prst="pentagon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508" name="Text Box 1072"/>
              <p:cNvSpPr txBox="1">
                <a:spLocks noChangeArrowheads="1"/>
              </p:cNvSpPr>
              <p:nvPr/>
            </p:nvSpPr>
            <p:spPr bwMode="auto">
              <a:xfrm>
                <a:off x="576" y="3216"/>
                <a:ext cx="295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/>
                  <a:t>PO</a:t>
                </a:r>
                <a:r>
                  <a:rPr lang="en-US" sz="1400" baseline="-25000"/>
                  <a:t>4</a:t>
                </a:r>
              </a:p>
            </p:txBody>
          </p:sp>
          <p:sp>
            <p:nvSpPr>
              <p:cNvPr id="18509" name="Line 1073"/>
              <p:cNvSpPr>
                <a:spLocks noChangeShapeType="1"/>
              </p:cNvSpPr>
              <p:nvPr/>
            </p:nvSpPr>
            <p:spPr bwMode="auto">
              <a:xfrm flipH="1" flipV="1">
                <a:off x="819" y="3368"/>
                <a:ext cx="138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10" name="Line 1074"/>
              <p:cNvSpPr>
                <a:spLocks noChangeShapeType="1"/>
              </p:cNvSpPr>
              <p:nvPr/>
            </p:nvSpPr>
            <p:spPr bwMode="auto">
              <a:xfrm flipH="1">
                <a:off x="819" y="3607"/>
                <a:ext cx="207" cy="1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11" name="Line 1075"/>
              <p:cNvSpPr>
                <a:spLocks noChangeShapeType="1"/>
              </p:cNvSpPr>
              <p:nvPr/>
            </p:nvSpPr>
            <p:spPr bwMode="auto">
              <a:xfrm>
                <a:off x="1304" y="3458"/>
                <a:ext cx="24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8512" name="Picture 1076" descr="C:\My Documents\My Pictures\DNA\DNA Guanine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1546" y="3398"/>
                <a:ext cx="580" cy="1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" name="Group 1077"/>
            <p:cNvGrpSpPr>
              <a:grpSpLocks/>
            </p:cNvGrpSpPr>
            <p:nvPr/>
          </p:nvGrpSpPr>
          <p:grpSpPr bwMode="auto">
            <a:xfrm>
              <a:off x="576" y="3600"/>
              <a:ext cx="1535" cy="501"/>
              <a:chOff x="624" y="2256"/>
              <a:chExt cx="1535" cy="501"/>
            </a:xfrm>
          </p:grpSpPr>
          <p:sp>
            <p:nvSpPr>
              <p:cNvPr id="18501" name="AutoShape 1078"/>
              <p:cNvSpPr>
                <a:spLocks noChangeArrowheads="1"/>
              </p:cNvSpPr>
              <p:nvPr/>
            </p:nvSpPr>
            <p:spPr bwMode="auto">
              <a:xfrm>
                <a:off x="992" y="2398"/>
                <a:ext cx="346" cy="239"/>
              </a:xfrm>
              <a:prstGeom prst="pentagon">
                <a:avLst/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502" name="Text Box 1079"/>
              <p:cNvSpPr txBox="1">
                <a:spLocks noChangeArrowheads="1"/>
              </p:cNvSpPr>
              <p:nvPr/>
            </p:nvSpPr>
            <p:spPr bwMode="auto">
              <a:xfrm>
                <a:off x="624" y="2256"/>
                <a:ext cx="27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/>
                  <a:t>PO</a:t>
                </a:r>
                <a:r>
                  <a:rPr lang="en-US" sz="1200" baseline="-25000"/>
                  <a:t>4</a:t>
                </a:r>
              </a:p>
            </p:txBody>
          </p:sp>
          <p:sp>
            <p:nvSpPr>
              <p:cNvPr id="18503" name="Line 1080"/>
              <p:cNvSpPr>
                <a:spLocks noChangeShapeType="1"/>
              </p:cNvSpPr>
              <p:nvPr/>
            </p:nvSpPr>
            <p:spPr bwMode="auto">
              <a:xfrm flipH="1" flipV="1">
                <a:off x="853" y="2398"/>
                <a:ext cx="139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04" name="Line 1081"/>
              <p:cNvSpPr>
                <a:spLocks noChangeShapeType="1"/>
              </p:cNvSpPr>
              <p:nvPr/>
            </p:nvSpPr>
            <p:spPr bwMode="auto">
              <a:xfrm flipH="1">
                <a:off x="819" y="2637"/>
                <a:ext cx="242" cy="1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05" name="Line 1082"/>
              <p:cNvSpPr>
                <a:spLocks noChangeShapeType="1"/>
              </p:cNvSpPr>
              <p:nvPr/>
            </p:nvSpPr>
            <p:spPr bwMode="auto">
              <a:xfrm>
                <a:off x="1338" y="2488"/>
                <a:ext cx="24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8506" name="Picture 1083" descr="C:\My Documents\My Pictures\DNA\DNA Cytosine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1581" y="2428"/>
                <a:ext cx="578" cy="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2" name="Group 1084"/>
          <p:cNvGrpSpPr>
            <a:grpSpLocks/>
          </p:cNvGrpSpPr>
          <p:nvPr/>
        </p:nvGrpSpPr>
        <p:grpSpPr bwMode="auto">
          <a:xfrm>
            <a:off x="5638800" y="381000"/>
            <a:ext cx="2909888" cy="6019800"/>
            <a:chOff x="2064" y="192"/>
            <a:chExt cx="1833" cy="3792"/>
          </a:xfrm>
        </p:grpSpPr>
        <p:grpSp>
          <p:nvGrpSpPr>
            <p:cNvPr id="13" name="Group 1085"/>
            <p:cNvGrpSpPr>
              <a:grpSpLocks/>
            </p:cNvGrpSpPr>
            <p:nvPr/>
          </p:nvGrpSpPr>
          <p:grpSpPr bwMode="auto">
            <a:xfrm>
              <a:off x="2112" y="192"/>
              <a:ext cx="1695" cy="480"/>
              <a:chOff x="2112" y="192"/>
              <a:chExt cx="1695" cy="480"/>
            </a:xfrm>
          </p:grpSpPr>
          <p:pic>
            <p:nvPicPr>
              <p:cNvPr id="18488" name="Picture 1086" descr="C:\My Documents\My Pictures\DNA\DNA Ribose upside down.jp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923" y="372"/>
                <a:ext cx="441" cy="2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489" name="Line 1087"/>
              <p:cNvSpPr>
                <a:spLocks noChangeShapeType="1"/>
              </p:cNvSpPr>
              <p:nvPr/>
            </p:nvSpPr>
            <p:spPr bwMode="auto">
              <a:xfrm flipH="1">
                <a:off x="2701" y="522"/>
                <a:ext cx="29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90" name="Text Box 1088"/>
              <p:cNvSpPr txBox="1">
                <a:spLocks noChangeArrowheads="1"/>
              </p:cNvSpPr>
              <p:nvPr/>
            </p:nvSpPr>
            <p:spPr bwMode="auto">
              <a:xfrm>
                <a:off x="3513" y="192"/>
                <a:ext cx="294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1400"/>
                  <a:t>PO</a:t>
                </a:r>
                <a:r>
                  <a:rPr lang="en-GB" sz="1400" baseline="-25000"/>
                  <a:t>4</a:t>
                </a:r>
                <a:endParaRPr lang="en-US" sz="1400" baseline="-25000"/>
              </a:p>
            </p:txBody>
          </p:sp>
          <p:sp>
            <p:nvSpPr>
              <p:cNvPr id="18491" name="Line 1089"/>
              <p:cNvSpPr>
                <a:spLocks noChangeShapeType="1"/>
              </p:cNvSpPr>
              <p:nvPr/>
            </p:nvSpPr>
            <p:spPr bwMode="auto">
              <a:xfrm flipV="1">
                <a:off x="3254" y="282"/>
                <a:ext cx="258" cy="1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8492" name="Picture 1090" descr="C:\My Documents\My Pictures\DNA\DNA Cytosine flipped.jpg"/>
              <p:cNvPicPr>
                <a:picLocks noChangeAspect="1" noChangeArrowheads="1"/>
              </p:cNvPicPr>
              <p:nvPr/>
            </p:nvPicPr>
            <p:blipFill>
              <a:blip r:embed="rId7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2112" y="462"/>
                <a:ext cx="618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493" name="Line 1091"/>
              <p:cNvSpPr>
                <a:spLocks noChangeShapeType="1"/>
              </p:cNvSpPr>
              <p:nvPr/>
            </p:nvSpPr>
            <p:spPr bwMode="auto">
              <a:xfrm>
                <a:off x="3312" y="528"/>
                <a:ext cx="19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" name="Group 1092"/>
            <p:cNvGrpSpPr>
              <a:grpSpLocks/>
            </p:cNvGrpSpPr>
            <p:nvPr/>
          </p:nvGrpSpPr>
          <p:grpSpPr bwMode="auto">
            <a:xfrm>
              <a:off x="2112" y="624"/>
              <a:ext cx="1642" cy="497"/>
              <a:chOff x="2112" y="624"/>
              <a:chExt cx="1642" cy="497"/>
            </a:xfrm>
          </p:grpSpPr>
          <p:pic>
            <p:nvPicPr>
              <p:cNvPr id="18482" name="Picture 1093" descr="C:\My Documents\My Pictures\DNA\DNA Ribose upside down.jp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882" y="818"/>
                <a:ext cx="425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483" name="Text Box 1094"/>
              <p:cNvSpPr txBox="1">
                <a:spLocks noChangeArrowheads="1"/>
              </p:cNvSpPr>
              <p:nvPr/>
            </p:nvSpPr>
            <p:spPr bwMode="auto">
              <a:xfrm>
                <a:off x="3459" y="624"/>
                <a:ext cx="295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1400"/>
                  <a:t>PO</a:t>
                </a:r>
                <a:r>
                  <a:rPr lang="en-GB" sz="1400" baseline="-25000"/>
                  <a:t>4</a:t>
                </a:r>
                <a:endParaRPr lang="en-US" sz="1400" baseline="-25000"/>
              </a:p>
            </p:txBody>
          </p:sp>
          <p:sp>
            <p:nvSpPr>
              <p:cNvPr id="18484" name="Line 1095"/>
              <p:cNvSpPr>
                <a:spLocks noChangeShapeType="1"/>
              </p:cNvSpPr>
              <p:nvPr/>
            </p:nvSpPr>
            <p:spPr bwMode="auto">
              <a:xfrm flipV="1">
                <a:off x="3210" y="706"/>
                <a:ext cx="248" cy="1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8485" name="Picture 1096" descr="C:\My Documents\My Pictures\DNA\DNA adenine flipped.jpg"/>
              <p:cNvPicPr>
                <a:picLocks noChangeAspect="1" noChangeArrowheads="1"/>
              </p:cNvPicPr>
              <p:nvPr/>
            </p:nvPicPr>
            <p:blipFill>
              <a:blip r:embed="rId9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2112" y="930"/>
                <a:ext cx="608" cy="1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486" name="Line 1097"/>
              <p:cNvSpPr>
                <a:spLocks noChangeShapeType="1"/>
              </p:cNvSpPr>
              <p:nvPr/>
            </p:nvSpPr>
            <p:spPr bwMode="auto">
              <a:xfrm flipH="1">
                <a:off x="2679" y="994"/>
                <a:ext cx="28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87" name="Line 1098"/>
              <p:cNvSpPr>
                <a:spLocks noChangeShapeType="1"/>
              </p:cNvSpPr>
              <p:nvPr/>
            </p:nvSpPr>
            <p:spPr bwMode="auto">
              <a:xfrm>
                <a:off x="3264" y="1008"/>
                <a:ext cx="144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" name="Group 1099"/>
            <p:cNvGrpSpPr>
              <a:grpSpLocks/>
            </p:cNvGrpSpPr>
            <p:nvPr/>
          </p:nvGrpSpPr>
          <p:grpSpPr bwMode="auto">
            <a:xfrm>
              <a:off x="2112" y="1104"/>
              <a:ext cx="1591" cy="452"/>
              <a:chOff x="2112" y="1104"/>
              <a:chExt cx="1591" cy="452"/>
            </a:xfrm>
          </p:grpSpPr>
          <p:pic>
            <p:nvPicPr>
              <p:cNvPr id="18476" name="Picture 1100" descr="C:\My Documents\My Pictures\DNA\DNA Ribose upside down.jpg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2880" y="1248"/>
                <a:ext cx="427" cy="3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477" name="Line 1101"/>
              <p:cNvSpPr>
                <a:spLocks noChangeShapeType="1"/>
              </p:cNvSpPr>
              <p:nvPr/>
            </p:nvSpPr>
            <p:spPr bwMode="auto">
              <a:xfrm flipH="1" flipV="1">
                <a:off x="2682" y="1415"/>
                <a:ext cx="28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78" name="Text Box 1102"/>
              <p:cNvSpPr txBox="1">
                <a:spLocks noChangeArrowheads="1"/>
              </p:cNvSpPr>
              <p:nvPr/>
            </p:nvSpPr>
            <p:spPr bwMode="auto">
              <a:xfrm>
                <a:off x="3408" y="1104"/>
                <a:ext cx="295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1400"/>
                  <a:t>PO</a:t>
                </a:r>
                <a:r>
                  <a:rPr lang="en-GB" sz="1400" baseline="-25000"/>
                  <a:t>4</a:t>
                </a:r>
                <a:endParaRPr lang="en-US" sz="1400" baseline="-25000"/>
              </a:p>
            </p:txBody>
          </p:sp>
          <p:sp>
            <p:nvSpPr>
              <p:cNvPr id="18479" name="Line 1103"/>
              <p:cNvSpPr>
                <a:spLocks noChangeShapeType="1"/>
              </p:cNvSpPr>
              <p:nvPr/>
            </p:nvSpPr>
            <p:spPr bwMode="auto">
              <a:xfrm flipV="1">
                <a:off x="3216" y="1155"/>
                <a:ext cx="178" cy="13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80" name="Line 1104"/>
              <p:cNvSpPr>
                <a:spLocks noChangeShapeType="1"/>
              </p:cNvSpPr>
              <p:nvPr/>
            </p:nvSpPr>
            <p:spPr bwMode="auto">
              <a:xfrm>
                <a:off x="3288" y="1415"/>
                <a:ext cx="178" cy="13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8481" name="Picture 1105" descr="C:\My Documents\My Pictures\DNA\DNA Thymine flipped.jpg"/>
              <p:cNvPicPr>
                <a:picLocks noChangeAspect="1" noChangeArrowheads="1"/>
              </p:cNvPicPr>
              <p:nvPr/>
            </p:nvPicPr>
            <p:blipFill>
              <a:blip r:embed="rId11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2112" y="1350"/>
                <a:ext cx="594" cy="1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6" name="Group 1106"/>
            <p:cNvGrpSpPr>
              <a:grpSpLocks/>
            </p:cNvGrpSpPr>
            <p:nvPr/>
          </p:nvGrpSpPr>
          <p:grpSpPr bwMode="auto">
            <a:xfrm>
              <a:off x="2160" y="1584"/>
              <a:ext cx="1543" cy="500"/>
              <a:chOff x="2160" y="1056"/>
              <a:chExt cx="1543" cy="500"/>
            </a:xfrm>
          </p:grpSpPr>
          <p:pic>
            <p:nvPicPr>
              <p:cNvPr id="18470" name="Picture 1107" descr="C:\My Documents\My Pictures\DNA\DNA Ribose upside down.jpg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2928" y="1248"/>
                <a:ext cx="427" cy="3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471" name="Line 1108"/>
              <p:cNvSpPr>
                <a:spLocks noChangeShapeType="1"/>
              </p:cNvSpPr>
              <p:nvPr/>
            </p:nvSpPr>
            <p:spPr bwMode="auto">
              <a:xfrm flipH="1" flipV="1">
                <a:off x="2730" y="1415"/>
                <a:ext cx="28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72" name="Text Box 1109"/>
              <p:cNvSpPr txBox="1">
                <a:spLocks noChangeArrowheads="1"/>
              </p:cNvSpPr>
              <p:nvPr/>
            </p:nvSpPr>
            <p:spPr bwMode="auto">
              <a:xfrm>
                <a:off x="3408" y="1056"/>
                <a:ext cx="295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1400"/>
                  <a:t>PO</a:t>
                </a:r>
                <a:r>
                  <a:rPr lang="en-GB" sz="1400" baseline="-25000"/>
                  <a:t>4</a:t>
                </a:r>
                <a:endParaRPr lang="en-US" sz="1400" baseline="-25000"/>
              </a:p>
            </p:txBody>
          </p:sp>
          <p:sp>
            <p:nvSpPr>
              <p:cNvPr id="18473" name="Line 1110"/>
              <p:cNvSpPr>
                <a:spLocks noChangeShapeType="1"/>
              </p:cNvSpPr>
              <p:nvPr/>
            </p:nvSpPr>
            <p:spPr bwMode="auto">
              <a:xfrm flipV="1">
                <a:off x="3264" y="1155"/>
                <a:ext cx="178" cy="13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74" name="Line 1111"/>
              <p:cNvSpPr>
                <a:spLocks noChangeShapeType="1"/>
              </p:cNvSpPr>
              <p:nvPr/>
            </p:nvSpPr>
            <p:spPr bwMode="auto">
              <a:xfrm>
                <a:off x="3336" y="1415"/>
                <a:ext cx="178" cy="13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8475" name="Picture 1112" descr="C:\My Documents\My Pictures\DNA\DNA Thymine flipped.jpg"/>
              <p:cNvPicPr>
                <a:picLocks noChangeAspect="1" noChangeArrowheads="1"/>
              </p:cNvPicPr>
              <p:nvPr/>
            </p:nvPicPr>
            <p:blipFill>
              <a:blip r:embed="rId11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2160" y="1350"/>
                <a:ext cx="594" cy="1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7" name="Group 1113"/>
            <p:cNvGrpSpPr>
              <a:grpSpLocks/>
            </p:cNvGrpSpPr>
            <p:nvPr/>
          </p:nvGrpSpPr>
          <p:grpSpPr bwMode="auto">
            <a:xfrm>
              <a:off x="2112" y="2016"/>
              <a:ext cx="1737" cy="528"/>
              <a:chOff x="2112" y="2014"/>
              <a:chExt cx="1873" cy="505"/>
            </a:xfrm>
          </p:grpSpPr>
          <p:pic>
            <p:nvPicPr>
              <p:cNvPr id="18464" name="Picture 1114" descr="C:\My Documents\My Pictures\DNA\DNA Ribose upside down.jpg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3053" y="2202"/>
                <a:ext cx="492" cy="3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465" name="Text Box 1115"/>
              <p:cNvSpPr txBox="1">
                <a:spLocks noChangeArrowheads="1"/>
              </p:cNvSpPr>
              <p:nvPr/>
            </p:nvSpPr>
            <p:spPr bwMode="auto">
              <a:xfrm>
                <a:off x="3667" y="2014"/>
                <a:ext cx="318" cy="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1400"/>
                  <a:t>PO</a:t>
                </a:r>
                <a:r>
                  <a:rPr lang="en-GB" sz="1400" baseline="-25000"/>
                  <a:t>4</a:t>
                </a:r>
                <a:endParaRPr lang="en-US" sz="1400" baseline="-25000"/>
              </a:p>
            </p:txBody>
          </p:sp>
          <p:sp>
            <p:nvSpPr>
              <p:cNvPr id="18466" name="Line 1116"/>
              <p:cNvSpPr>
                <a:spLocks noChangeShapeType="1"/>
              </p:cNvSpPr>
              <p:nvPr/>
            </p:nvSpPr>
            <p:spPr bwMode="auto">
              <a:xfrm flipV="1">
                <a:off x="3422" y="2102"/>
                <a:ext cx="245" cy="1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67" name="Line 1117"/>
              <p:cNvSpPr>
                <a:spLocks noChangeShapeType="1"/>
              </p:cNvSpPr>
              <p:nvPr/>
            </p:nvSpPr>
            <p:spPr bwMode="auto">
              <a:xfrm>
                <a:off x="3504" y="2403"/>
                <a:ext cx="204" cy="1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8468" name="Picture 1118" descr="C:\My Documents\My Pictures\DNA\DNA Guanine flipped.jpg"/>
              <p:cNvPicPr>
                <a:picLocks noChangeAspect="1" noChangeArrowheads="1"/>
              </p:cNvPicPr>
              <p:nvPr/>
            </p:nvPicPr>
            <p:blipFill>
              <a:blip r:embed="rId1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2112" y="2302"/>
                <a:ext cx="687" cy="1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469" name="Line 1119"/>
              <p:cNvSpPr>
                <a:spLocks noChangeShapeType="1"/>
              </p:cNvSpPr>
              <p:nvPr/>
            </p:nvSpPr>
            <p:spPr bwMode="auto">
              <a:xfrm flipH="1">
                <a:off x="2767" y="2369"/>
                <a:ext cx="36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120"/>
            <p:cNvGrpSpPr>
              <a:grpSpLocks/>
            </p:cNvGrpSpPr>
            <p:nvPr/>
          </p:nvGrpSpPr>
          <p:grpSpPr bwMode="auto">
            <a:xfrm>
              <a:off x="2112" y="2494"/>
              <a:ext cx="1741" cy="530"/>
              <a:chOff x="2112" y="2494"/>
              <a:chExt cx="1820" cy="530"/>
            </a:xfrm>
          </p:grpSpPr>
          <p:pic>
            <p:nvPicPr>
              <p:cNvPr id="18458" name="Picture 1121" descr="C:\My Documents\My Pictures\DNA\DNA Ribose upside down.jpg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2976" y="2688"/>
                <a:ext cx="477" cy="3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459" name="Text Box 1122"/>
              <p:cNvSpPr txBox="1">
                <a:spLocks noChangeArrowheads="1"/>
              </p:cNvSpPr>
              <p:nvPr/>
            </p:nvSpPr>
            <p:spPr bwMode="auto">
              <a:xfrm>
                <a:off x="3623" y="2494"/>
                <a:ext cx="309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1400"/>
                  <a:t>PO</a:t>
                </a:r>
                <a:r>
                  <a:rPr lang="en-GB" sz="1400" baseline="-25000"/>
                  <a:t>4</a:t>
                </a:r>
                <a:endParaRPr lang="en-US" sz="1400" baseline="-25000"/>
              </a:p>
            </p:txBody>
          </p:sp>
          <p:sp>
            <p:nvSpPr>
              <p:cNvPr id="18460" name="Line 1123"/>
              <p:cNvSpPr>
                <a:spLocks noChangeShapeType="1"/>
              </p:cNvSpPr>
              <p:nvPr/>
            </p:nvSpPr>
            <p:spPr bwMode="auto">
              <a:xfrm flipV="1">
                <a:off x="3344" y="2576"/>
                <a:ext cx="278" cy="1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61" name="Line 1124"/>
              <p:cNvSpPr>
                <a:spLocks noChangeShapeType="1"/>
              </p:cNvSpPr>
              <p:nvPr/>
            </p:nvSpPr>
            <p:spPr bwMode="auto">
              <a:xfrm>
                <a:off x="3423" y="2864"/>
                <a:ext cx="278" cy="1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8462" name="Picture 1125" descr="C:\My Documents\My Pictures\DNA\DNA adenine flipped.jpg"/>
              <p:cNvPicPr>
                <a:picLocks noChangeAspect="1" noChangeArrowheads="1"/>
              </p:cNvPicPr>
              <p:nvPr/>
            </p:nvPicPr>
            <p:blipFill>
              <a:blip r:embed="rId15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2112" y="2800"/>
                <a:ext cx="682" cy="1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463" name="Line 1126"/>
              <p:cNvSpPr>
                <a:spLocks noChangeShapeType="1"/>
              </p:cNvSpPr>
              <p:nvPr/>
            </p:nvSpPr>
            <p:spPr bwMode="auto">
              <a:xfrm flipH="1">
                <a:off x="2748" y="2864"/>
                <a:ext cx="31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" name="Group 1127"/>
            <p:cNvGrpSpPr>
              <a:grpSpLocks/>
            </p:cNvGrpSpPr>
            <p:nvPr/>
          </p:nvGrpSpPr>
          <p:grpSpPr bwMode="auto">
            <a:xfrm>
              <a:off x="2112" y="2928"/>
              <a:ext cx="1785" cy="558"/>
              <a:chOff x="2112" y="2928"/>
              <a:chExt cx="1785" cy="558"/>
            </a:xfrm>
          </p:grpSpPr>
          <p:pic>
            <p:nvPicPr>
              <p:cNvPr id="18452" name="Picture 1128" descr="C:\My Documents\My Pictures\DNA\DNA Ribose upside down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2975" y="3144"/>
                <a:ext cx="471" cy="3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453" name="Line 1129"/>
              <p:cNvSpPr>
                <a:spLocks noChangeShapeType="1"/>
              </p:cNvSpPr>
              <p:nvPr/>
            </p:nvSpPr>
            <p:spPr bwMode="auto">
              <a:xfrm flipH="1">
                <a:off x="2740" y="3324"/>
                <a:ext cx="31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54" name="Text Box 1130"/>
              <p:cNvSpPr txBox="1">
                <a:spLocks noChangeArrowheads="1"/>
              </p:cNvSpPr>
              <p:nvPr/>
            </p:nvSpPr>
            <p:spPr bwMode="auto">
              <a:xfrm>
                <a:off x="3602" y="2928"/>
                <a:ext cx="295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1400"/>
                  <a:t>PO</a:t>
                </a:r>
                <a:r>
                  <a:rPr lang="en-GB" sz="1400" baseline="-25000"/>
                  <a:t>4</a:t>
                </a:r>
                <a:endParaRPr lang="en-US" sz="1400" baseline="-25000"/>
              </a:p>
            </p:txBody>
          </p:sp>
          <p:sp>
            <p:nvSpPr>
              <p:cNvPr id="18455" name="Line 1131"/>
              <p:cNvSpPr>
                <a:spLocks noChangeShapeType="1"/>
              </p:cNvSpPr>
              <p:nvPr/>
            </p:nvSpPr>
            <p:spPr bwMode="auto">
              <a:xfrm flipV="1">
                <a:off x="3329" y="3036"/>
                <a:ext cx="274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8456" name="Picture 1132" descr="C:\My Documents\My Pictures\DNA\DNA Cytosine flipped.jpg"/>
              <p:cNvPicPr>
                <a:picLocks noChangeAspect="1" noChangeArrowheads="1"/>
              </p:cNvPicPr>
              <p:nvPr/>
            </p:nvPicPr>
            <p:blipFill>
              <a:blip r:embed="rId17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2112" y="3252"/>
                <a:ext cx="658" cy="1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457" name="Line 1133"/>
              <p:cNvSpPr>
                <a:spLocks noChangeShapeType="1"/>
              </p:cNvSpPr>
              <p:nvPr/>
            </p:nvSpPr>
            <p:spPr bwMode="auto">
              <a:xfrm>
                <a:off x="3408" y="3360"/>
                <a:ext cx="144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" name="Group 1134"/>
            <p:cNvGrpSpPr>
              <a:grpSpLocks/>
            </p:cNvGrpSpPr>
            <p:nvPr/>
          </p:nvGrpSpPr>
          <p:grpSpPr bwMode="auto">
            <a:xfrm>
              <a:off x="2064" y="3456"/>
              <a:ext cx="1783" cy="528"/>
              <a:chOff x="2064" y="3456"/>
              <a:chExt cx="1783" cy="528"/>
            </a:xfrm>
          </p:grpSpPr>
          <p:pic>
            <p:nvPicPr>
              <p:cNvPr id="18446" name="Picture 1135" descr="C:\My Documents\My Pictures\DNA\DNA Ribose upside down.jpg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2937" y="3653"/>
                <a:ext cx="456" cy="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447" name="Text Box 1136"/>
              <p:cNvSpPr txBox="1">
                <a:spLocks noChangeArrowheads="1"/>
              </p:cNvSpPr>
              <p:nvPr/>
            </p:nvSpPr>
            <p:spPr bwMode="auto">
              <a:xfrm>
                <a:off x="3552" y="3456"/>
                <a:ext cx="295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1400"/>
                  <a:t>PO</a:t>
                </a:r>
                <a:r>
                  <a:rPr lang="en-GB" sz="1400" baseline="-25000"/>
                  <a:t>4</a:t>
                </a:r>
                <a:endParaRPr lang="en-US" sz="1400" baseline="-25000"/>
              </a:p>
            </p:txBody>
          </p:sp>
          <p:sp>
            <p:nvSpPr>
              <p:cNvPr id="18448" name="Line 1137"/>
              <p:cNvSpPr>
                <a:spLocks noChangeShapeType="1"/>
              </p:cNvSpPr>
              <p:nvPr/>
            </p:nvSpPr>
            <p:spPr bwMode="auto">
              <a:xfrm flipV="1">
                <a:off x="3279" y="3548"/>
                <a:ext cx="227" cy="1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49" name="Line 1138"/>
              <p:cNvSpPr>
                <a:spLocks noChangeShapeType="1"/>
              </p:cNvSpPr>
              <p:nvPr/>
            </p:nvSpPr>
            <p:spPr bwMode="auto">
              <a:xfrm>
                <a:off x="3355" y="3863"/>
                <a:ext cx="189" cy="1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8450" name="Picture 1139" descr="C:\My Documents\My Pictures\DNA\DNA Guanine flipped.jpg"/>
              <p:cNvPicPr>
                <a:picLocks noChangeAspect="1" noChangeArrowheads="1"/>
              </p:cNvPicPr>
              <p:nvPr/>
            </p:nvPicPr>
            <p:blipFill>
              <a:blip r:embed="rId1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2064" y="3757"/>
                <a:ext cx="637" cy="1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451" name="Line 1140"/>
              <p:cNvSpPr>
                <a:spLocks noChangeShapeType="1"/>
              </p:cNvSpPr>
              <p:nvPr/>
            </p:nvSpPr>
            <p:spPr bwMode="auto">
              <a:xfrm flipH="1">
                <a:off x="2671" y="3827"/>
                <a:ext cx="34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0599" name="Rectangle 1143"/>
          <p:cNvSpPr>
            <a:spLocks noGrp="1" noChangeArrowheads="1"/>
          </p:cNvSpPr>
          <p:nvPr>
            <p:ph type="title" idx="4294967295"/>
          </p:nvPr>
        </p:nvSpPr>
        <p:spPr>
          <a:xfrm>
            <a:off x="19050" y="-68261"/>
            <a:ext cx="4248150" cy="9906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latin typeface="Arial" charset="0"/>
              </a:rPr>
              <a:t>The strands separate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9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39"/>
          <p:cNvSpPr txBox="1">
            <a:spLocks noChangeArrowheads="1"/>
          </p:cNvSpPr>
          <p:nvPr/>
        </p:nvSpPr>
        <p:spPr bwMode="auto">
          <a:xfrm>
            <a:off x="2058988" y="149225"/>
            <a:ext cx="5087937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0" eaLnBrk="0" hangingPunct="0"/>
            <a:r>
              <a:rPr lang="en-US" sz="3600" b="1">
                <a:solidFill>
                  <a:srgbClr val="000000"/>
                </a:solidFill>
                <a:latin typeface="Arial" charset="0"/>
              </a:rPr>
              <a:t>Nucleic Acid Structure</a:t>
            </a:r>
          </a:p>
          <a:p>
            <a:pPr algn="ctr" rtl="0" eaLnBrk="0" hangingPunct="0"/>
            <a:r>
              <a:rPr lang="en-US" sz="3200" b="1">
                <a:solidFill>
                  <a:srgbClr val="000000"/>
                </a:solidFill>
                <a:latin typeface="Arial" charset="0"/>
              </a:rPr>
              <a:t>“Base Pairing”</a:t>
            </a:r>
            <a:endParaRPr lang="en-US" sz="20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7548" name="Rectangle 140"/>
          <p:cNvSpPr>
            <a:spLocks noChangeArrowheads="1"/>
          </p:cNvSpPr>
          <p:nvPr/>
        </p:nvSpPr>
        <p:spPr bwMode="auto">
          <a:xfrm>
            <a:off x="330200" y="1493838"/>
            <a:ext cx="699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0"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RNA [normally] exists as a single stranded polymer</a:t>
            </a:r>
          </a:p>
        </p:txBody>
      </p:sp>
      <p:sp>
        <p:nvSpPr>
          <p:cNvPr id="17549" name="Rectangle 141"/>
          <p:cNvSpPr>
            <a:spLocks noChangeArrowheads="1"/>
          </p:cNvSpPr>
          <p:nvPr/>
        </p:nvSpPr>
        <p:spPr bwMode="auto">
          <a:xfrm>
            <a:off x="330200" y="1951038"/>
            <a:ext cx="7162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0"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DNA exists as a double stranded polymer</a:t>
            </a:r>
          </a:p>
        </p:txBody>
      </p:sp>
      <p:sp>
        <p:nvSpPr>
          <p:cNvPr id="17550" name="Rectangle 142"/>
          <p:cNvSpPr>
            <a:spLocks noChangeArrowheads="1"/>
          </p:cNvSpPr>
          <p:nvPr/>
        </p:nvSpPr>
        <p:spPr bwMode="auto">
          <a:xfrm>
            <a:off x="330200" y="2471738"/>
            <a:ext cx="8115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0"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DNA double strand is created by hydrogen bonds between nucleotides</a:t>
            </a:r>
          </a:p>
        </p:txBody>
      </p:sp>
      <p:sp>
        <p:nvSpPr>
          <p:cNvPr id="17551" name="Rectangle 143"/>
          <p:cNvSpPr>
            <a:spLocks noChangeArrowheads="1"/>
          </p:cNvSpPr>
          <p:nvPr/>
        </p:nvSpPr>
        <p:spPr bwMode="auto">
          <a:xfrm>
            <a:off x="330200" y="2928938"/>
            <a:ext cx="8115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0" eaLnBrk="0" hangingPunct="0"/>
            <a:r>
              <a:rPr lang="en-US" sz="2000">
                <a:solidFill>
                  <a:srgbClr val="000000"/>
                </a:solidFill>
                <a:latin typeface="Arial" charset="0"/>
              </a:rPr>
              <a:t>Nucleotides always bind to complementary nucleotides</a:t>
            </a:r>
          </a:p>
        </p:txBody>
      </p:sp>
      <p:grpSp>
        <p:nvGrpSpPr>
          <p:cNvPr id="2" name="Group 152"/>
          <p:cNvGrpSpPr>
            <a:grpSpLocks/>
          </p:cNvGrpSpPr>
          <p:nvPr/>
        </p:nvGrpSpPr>
        <p:grpSpPr bwMode="auto">
          <a:xfrm>
            <a:off x="3149600" y="3665538"/>
            <a:ext cx="2292350" cy="641350"/>
            <a:chOff x="1984" y="2309"/>
            <a:chExt cx="1444" cy="404"/>
          </a:xfrm>
        </p:grpSpPr>
        <p:sp>
          <p:nvSpPr>
            <p:cNvPr id="26638" name="Rectangle 144"/>
            <p:cNvSpPr>
              <a:spLocks noChangeArrowheads="1"/>
            </p:cNvSpPr>
            <p:nvPr/>
          </p:nvSpPr>
          <p:spPr bwMode="auto">
            <a:xfrm>
              <a:off x="1984" y="2309"/>
              <a:ext cx="29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 rtl="0" eaLnBrk="0" hangingPunct="0"/>
              <a:r>
                <a:rPr lang="en-US" sz="3600" b="1">
                  <a:solidFill>
                    <a:srgbClr val="000000"/>
                  </a:solidFill>
                  <a:latin typeface="Arial" charset="0"/>
                </a:rPr>
                <a:t>A</a:t>
              </a:r>
            </a:p>
          </p:txBody>
        </p:sp>
        <p:sp>
          <p:nvSpPr>
            <p:cNvPr id="26639" name="Rectangle 147"/>
            <p:cNvSpPr>
              <a:spLocks noChangeArrowheads="1"/>
            </p:cNvSpPr>
            <p:nvPr/>
          </p:nvSpPr>
          <p:spPr bwMode="auto">
            <a:xfrm>
              <a:off x="3132" y="2309"/>
              <a:ext cx="29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 rtl="0" eaLnBrk="0" hangingPunct="0"/>
              <a:r>
                <a:rPr lang="en-US" sz="3600" b="1">
                  <a:solidFill>
                    <a:srgbClr val="000000"/>
                  </a:solidFill>
                  <a:latin typeface="Arial" charset="0"/>
                </a:rPr>
                <a:t>T</a:t>
              </a:r>
            </a:p>
          </p:txBody>
        </p:sp>
        <p:sp>
          <p:nvSpPr>
            <p:cNvPr id="26640" name="AutoShape 148"/>
            <p:cNvSpPr>
              <a:spLocks noChangeArrowheads="1"/>
            </p:cNvSpPr>
            <p:nvPr/>
          </p:nvSpPr>
          <p:spPr bwMode="auto">
            <a:xfrm>
              <a:off x="2384" y="2448"/>
              <a:ext cx="712" cy="144"/>
            </a:xfrm>
            <a:prstGeom prst="leftRightArrow">
              <a:avLst>
                <a:gd name="adj1" fmla="val 50000"/>
                <a:gd name="adj2" fmla="val 98889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53"/>
          <p:cNvGrpSpPr>
            <a:grpSpLocks/>
          </p:cNvGrpSpPr>
          <p:nvPr/>
        </p:nvGrpSpPr>
        <p:grpSpPr bwMode="auto">
          <a:xfrm>
            <a:off x="3149600" y="4745038"/>
            <a:ext cx="2292350" cy="641350"/>
            <a:chOff x="1984" y="2989"/>
            <a:chExt cx="1444" cy="404"/>
          </a:xfrm>
        </p:grpSpPr>
        <p:sp>
          <p:nvSpPr>
            <p:cNvPr id="26635" name="Rectangle 145"/>
            <p:cNvSpPr>
              <a:spLocks noChangeArrowheads="1"/>
            </p:cNvSpPr>
            <p:nvPr/>
          </p:nvSpPr>
          <p:spPr bwMode="auto">
            <a:xfrm>
              <a:off x="3132" y="2989"/>
              <a:ext cx="29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 rtl="0" eaLnBrk="0" hangingPunct="0"/>
              <a:r>
                <a:rPr lang="en-US" sz="3600" b="1">
                  <a:solidFill>
                    <a:srgbClr val="000000"/>
                  </a:solidFill>
                  <a:latin typeface="Arial" charset="0"/>
                </a:rPr>
                <a:t>C</a:t>
              </a:r>
            </a:p>
          </p:txBody>
        </p:sp>
        <p:sp>
          <p:nvSpPr>
            <p:cNvPr id="26636" name="Rectangle 146"/>
            <p:cNvSpPr>
              <a:spLocks noChangeArrowheads="1"/>
            </p:cNvSpPr>
            <p:nvPr/>
          </p:nvSpPr>
          <p:spPr bwMode="auto">
            <a:xfrm>
              <a:off x="1984" y="2989"/>
              <a:ext cx="29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 rtl="0" eaLnBrk="0" hangingPunct="0"/>
              <a:r>
                <a:rPr lang="en-US" sz="3600" b="1">
                  <a:solidFill>
                    <a:srgbClr val="000000"/>
                  </a:solidFill>
                  <a:latin typeface="Arial" charset="0"/>
                </a:rPr>
                <a:t>G</a:t>
              </a:r>
            </a:p>
          </p:txBody>
        </p:sp>
        <p:sp>
          <p:nvSpPr>
            <p:cNvPr id="26637" name="AutoShape 149"/>
            <p:cNvSpPr>
              <a:spLocks noChangeArrowheads="1"/>
            </p:cNvSpPr>
            <p:nvPr/>
          </p:nvSpPr>
          <p:spPr bwMode="auto">
            <a:xfrm>
              <a:off x="2384" y="3096"/>
              <a:ext cx="712" cy="144"/>
            </a:xfrm>
            <a:prstGeom prst="leftRightArrow">
              <a:avLst>
                <a:gd name="adj1" fmla="val 50000"/>
                <a:gd name="adj2" fmla="val 98889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558" name="Rectangle 150"/>
          <p:cNvSpPr>
            <a:spLocks noChangeArrowheads="1"/>
          </p:cNvSpPr>
          <p:nvPr/>
        </p:nvSpPr>
        <p:spPr bwMode="auto">
          <a:xfrm>
            <a:off x="5727700" y="3817938"/>
            <a:ext cx="1739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0" eaLnBrk="0" hangingPunct="0"/>
            <a:r>
              <a:rPr lang="en-US" sz="2000" b="1">
                <a:solidFill>
                  <a:srgbClr val="000000"/>
                </a:solidFill>
                <a:latin typeface="Arial" charset="0"/>
              </a:rPr>
              <a:t>(2 H-bonds)</a:t>
            </a:r>
          </a:p>
        </p:txBody>
      </p:sp>
      <p:sp>
        <p:nvSpPr>
          <p:cNvPr id="17559" name="Rectangle 151"/>
          <p:cNvSpPr>
            <a:spLocks noChangeArrowheads="1"/>
          </p:cNvSpPr>
          <p:nvPr/>
        </p:nvSpPr>
        <p:spPr bwMode="auto">
          <a:xfrm>
            <a:off x="5727700" y="4833938"/>
            <a:ext cx="1739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rtl="0" eaLnBrk="0" hangingPunct="0"/>
            <a:r>
              <a:rPr lang="en-US" sz="2000" b="1">
                <a:solidFill>
                  <a:srgbClr val="000000"/>
                </a:solidFill>
                <a:latin typeface="Arial" charset="0"/>
              </a:rPr>
              <a:t>(3 H-bonds)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5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5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48" grpId="0" autoUpdateAnimBg="0"/>
      <p:bldP spid="17549" grpId="0" autoUpdateAnimBg="0"/>
      <p:bldP spid="17550" grpId="0" autoUpdateAnimBg="0"/>
      <p:bldP spid="17551" grpId="0" autoUpdateAnimBg="0"/>
      <p:bldP spid="17558" grpId="0" autoUpdateAnimBg="0"/>
      <p:bldP spid="1755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 l="55814" b="6561"/>
          <a:stretch>
            <a:fillRect/>
          </a:stretch>
        </p:blipFill>
        <p:spPr bwMode="auto">
          <a:xfrm>
            <a:off x="0" y="0"/>
            <a:ext cx="1371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Line 3"/>
          <p:cNvSpPr>
            <a:spLocks noChangeShapeType="1"/>
          </p:cNvSpPr>
          <p:nvPr/>
        </p:nvSpPr>
        <p:spPr bwMode="auto">
          <a:xfrm>
            <a:off x="1371600" y="838200"/>
            <a:ext cx="7467600" cy="0"/>
          </a:xfrm>
          <a:prstGeom prst="line">
            <a:avLst/>
          </a:prstGeom>
          <a:noFill/>
          <a:ln w="19050">
            <a:solidFill>
              <a:srgbClr val="000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752600" y="228600"/>
            <a:ext cx="662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2E2F8E"/>
                </a:solidFill>
              </a:rPr>
              <a:t>Practice DNA Base Pairs</a:t>
            </a:r>
            <a:endParaRPr lang="en-US" b="1"/>
          </a:p>
        </p:txBody>
      </p:sp>
      <p:sp>
        <p:nvSpPr>
          <p:cNvPr id="7" name="Rectangle 6"/>
          <p:cNvSpPr/>
          <p:nvPr/>
        </p:nvSpPr>
        <p:spPr>
          <a:xfrm>
            <a:off x="2516118" y="1828800"/>
            <a:ext cx="4570482" cy="17543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 </a:t>
            </a:r>
            <a:r>
              <a:rPr lang="en-US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 </a:t>
            </a:r>
            <a:r>
              <a:rPr lang="en-US" sz="5400" b="1" dirty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 T </a:t>
            </a:r>
            <a:r>
              <a:rPr lang="en-US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 </a:t>
            </a:r>
            <a:r>
              <a:rPr lang="en-US" sz="5400" b="1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 </a:t>
            </a:r>
            <a:r>
              <a:rPr lang="en-US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</a:p>
          <a:p>
            <a:pPr algn="ctr">
              <a:defRPr/>
            </a:pP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14600" y="2893873"/>
            <a:ext cx="4544220" cy="17543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 </a:t>
            </a:r>
            <a:r>
              <a:rPr lang="en-US" sz="5400" b="1" dirty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 </a:t>
            </a:r>
            <a:r>
              <a:rPr lang="en-US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 A </a:t>
            </a:r>
            <a:r>
              <a:rPr lang="en-US" sz="5400" b="1" dirty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 </a:t>
            </a:r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 </a:t>
            </a:r>
            <a:r>
              <a:rPr lang="en-US" sz="5400" b="1" dirty="0">
                <a:ln w="1905"/>
                <a:solidFill>
                  <a:srgbClr val="00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</a:t>
            </a:r>
          </a:p>
          <a:p>
            <a:pPr algn="ctr">
              <a:defRPr/>
            </a:pP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458200" cy="11430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2FB0DC"/>
                </a:solidFill>
              </a:rPr>
              <a:t>Complementarity of DNA strands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1295400"/>
            <a:ext cx="7848600" cy="28194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sz="2800" smtClean="0">
                <a:latin typeface="Arial" charset="0"/>
              </a:rPr>
              <a:t>Two chains differ in sequence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sz="2800" smtClean="0">
                <a:latin typeface="Arial" charset="0"/>
              </a:rPr>
              <a:t>	 (sequence is read from 5’ to 3’)</a:t>
            </a:r>
          </a:p>
          <a:p>
            <a:pPr eaLnBrk="1" hangingPunct="1">
              <a:lnSpc>
                <a:spcPct val="120000"/>
              </a:lnSpc>
            </a:pPr>
            <a:r>
              <a:rPr lang="en-US" sz="2800" smtClean="0">
                <a:latin typeface="Arial" charset="0"/>
              </a:rPr>
              <a:t>Two chains are </a:t>
            </a:r>
            <a:r>
              <a:rPr lang="en-US" sz="2800" smtClean="0">
                <a:solidFill>
                  <a:srgbClr val="0F0FFF"/>
                </a:solidFill>
                <a:latin typeface="Arial" charset="0"/>
              </a:rPr>
              <a:t>complementary</a:t>
            </a:r>
          </a:p>
          <a:p>
            <a:pPr eaLnBrk="1" hangingPunct="1">
              <a:lnSpc>
                <a:spcPct val="120000"/>
              </a:lnSpc>
            </a:pPr>
            <a:r>
              <a:rPr lang="en-US" sz="2800" smtClean="0">
                <a:latin typeface="Arial" charset="0"/>
              </a:rPr>
              <a:t>Two chains run antiparallel</a:t>
            </a:r>
          </a:p>
        </p:txBody>
      </p:sp>
      <p:sp>
        <p:nvSpPr>
          <p:cNvPr id="43012" name="Line 4"/>
          <p:cNvSpPr>
            <a:spLocks noChangeShapeType="1"/>
          </p:cNvSpPr>
          <p:nvPr/>
        </p:nvSpPr>
        <p:spPr bwMode="auto">
          <a:xfrm>
            <a:off x="381000" y="1066800"/>
            <a:ext cx="8153400" cy="0"/>
          </a:xfrm>
          <a:prstGeom prst="line">
            <a:avLst/>
          </a:prstGeom>
          <a:noFill/>
          <a:ln w="57150" cmpd="thinThick">
            <a:solidFill>
              <a:srgbClr val="2FB0D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figure 8-11"/>
          <p:cNvPicPr>
            <a:picLocks noChangeAspect="1" noChangeArrowheads="1"/>
          </p:cNvPicPr>
          <p:nvPr/>
        </p:nvPicPr>
        <p:blipFill rotWithShape="1">
          <a:blip r:embed="rId3" cstate="print"/>
          <a:srcRect b="6878"/>
          <a:stretch/>
        </p:blipFill>
        <p:spPr bwMode="auto">
          <a:xfrm>
            <a:off x="622300" y="165101"/>
            <a:ext cx="7916863" cy="608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3"/>
          <p:cNvSpPr txBox="1">
            <a:spLocks noChangeArrowheads="1"/>
          </p:cNvSpPr>
          <p:nvPr/>
        </p:nvSpPr>
        <p:spPr bwMode="auto">
          <a:xfrm>
            <a:off x="2058988" y="149225"/>
            <a:ext cx="5087937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0" eaLnBrk="0" hangingPunct="0"/>
            <a:r>
              <a:rPr lang="en-US" sz="3600" b="1">
                <a:solidFill>
                  <a:srgbClr val="000000"/>
                </a:solidFill>
                <a:latin typeface="Arial" charset="0"/>
              </a:rPr>
              <a:t>Nucleic Acid Structure</a:t>
            </a:r>
          </a:p>
          <a:p>
            <a:pPr algn="ctr" rtl="0" eaLnBrk="0" hangingPunct="0"/>
            <a:r>
              <a:rPr lang="en-US" sz="3200" b="1">
                <a:solidFill>
                  <a:srgbClr val="000000"/>
                </a:solidFill>
                <a:latin typeface="Arial" charset="0"/>
              </a:rPr>
              <a:t>“Base Pairing”</a:t>
            </a:r>
            <a:endParaRPr lang="en-US" sz="200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8446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9813" y="1795463"/>
            <a:ext cx="4332287" cy="431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20"/>
          <p:cNvSpPr txBox="1">
            <a:spLocks noChangeArrowheads="1"/>
          </p:cNvSpPr>
          <p:nvPr/>
        </p:nvSpPr>
        <p:spPr bwMode="auto">
          <a:xfrm>
            <a:off x="2058988" y="149225"/>
            <a:ext cx="5087937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0" eaLnBrk="0" hangingPunct="0"/>
            <a:r>
              <a:rPr lang="en-US" sz="3600" b="1">
                <a:solidFill>
                  <a:srgbClr val="000000"/>
                </a:solidFill>
                <a:latin typeface="Arial" charset="0"/>
              </a:rPr>
              <a:t>Nucleic Acid Structure</a:t>
            </a:r>
          </a:p>
          <a:p>
            <a:pPr algn="ctr" rtl="0" eaLnBrk="0" hangingPunct="0"/>
            <a:r>
              <a:rPr lang="en-US" sz="3200" b="1">
                <a:solidFill>
                  <a:srgbClr val="000000"/>
                </a:solidFill>
                <a:latin typeface="Arial" charset="0"/>
              </a:rPr>
              <a:t>Polymerization</a:t>
            </a:r>
            <a:r>
              <a:rPr lang="en-US" sz="2000">
                <a:solidFill>
                  <a:srgbClr val="000000"/>
                </a:solidFill>
                <a:latin typeface="Arial" charset="0"/>
              </a:rPr>
              <a:t> </a:t>
            </a:r>
          </a:p>
        </p:txBody>
      </p:sp>
      <p:grpSp>
        <p:nvGrpSpPr>
          <p:cNvPr id="2" name="Group 158"/>
          <p:cNvGrpSpPr>
            <a:grpSpLocks/>
          </p:cNvGrpSpPr>
          <p:nvPr/>
        </p:nvGrpSpPr>
        <p:grpSpPr bwMode="auto">
          <a:xfrm>
            <a:off x="2336800" y="2082800"/>
            <a:ext cx="6273800" cy="1117600"/>
            <a:chOff x="1472" y="1320"/>
            <a:chExt cx="3952" cy="704"/>
          </a:xfrm>
        </p:grpSpPr>
        <p:sp>
          <p:nvSpPr>
            <p:cNvPr id="25616" name="Rectangle 121"/>
            <p:cNvSpPr>
              <a:spLocks noChangeArrowheads="1"/>
            </p:cNvSpPr>
            <p:nvPr/>
          </p:nvSpPr>
          <p:spPr bwMode="auto">
            <a:xfrm>
              <a:off x="1560" y="1320"/>
              <a:ext cx="632" cy="33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7" name="Rectangle 122"/>
            <p:cNvSpPr>
              <a:spLocks noChangeArrowheads="1"/>
            </p:cNvSpPr>
            <p:nvPr/>
          </p:nvSpPr>
          <p:spPr bwMode="auto">
            <a:xfrm>
              <a:off x="2168" y="1320"/>
              <a:ext cx="632" cy="33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8" name="Rectangle 123"/>
            <p:cNvSpPr>
              <a:spLocks noChangeArrowheads="1"/>
            </p:cNvSpPr>
            <p:nvPr/>
          </p:nvSpPr>
          <p:spPr bwMode="auto">
            <a:xfrm>
              <a:off x="2792" y="1320"/>
              <a:ext cx="632" cy="33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9" name="Rectangle 124"/>
            <p:cNvSpPr>
              <a:spLocks noChangeArrowheads="1"/>
            </p:cNvSpPr>
            <p:nvPr/>
          </p:nvSpPr>
          <p:spPr bwMode="auto">
            <a:xfrm>
              <a:off x="3424" y="1320"/>
              <a:ext cx="632" cy="33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0" name="Rectangle 125"/>
            <p:cNvSpPr>
              <a:spLocks noChangeArrowheads="1"/>
            </p:cNvSpPr>
            <p:nvPr/>
          </p:nvSpPr>
          <p:spPr bwMode="auto">
            <a:xfrm>
              <a:off x="4056" y="1320"/>
              <a:ext cx="632" cy="33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1" name="Rectangle 126"/>
            <p:cNvSpPr>
              <a:spLocks noChangeArrowheads="1"/>
            </p:cNvSpPr>
            <p:nvPr/>
          </p:nvSpPr>
          <p:spPr bwMode="auto">
            <a:xfrm>
              <a:off x="4680" y="1320"/>
              <a:ext cx="632" cy="33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2" name="Oval 128"/>
            <p:cNvSpPr>
              <a:spLocks noChangeArrowheads="1"/>
            </p:cNvSpPr>
            <p:nvPr/>
          </p:nvSpPr>
          <p:spPr bwMode="auto">
            <a:xfrm>
              <a:off x="2064" y="1392"/>
              <a:ext cx="208" cy="192"/>
            </a:xfrm>
            <a:prstGeom prst="ellipse">
              <a:avLst/>
            </a:prstGeom>
            <a:solidFill>
              <a:srgbClr val="FEAD0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3" name="Oval 129"/>
            <p:cNvSpPr>
              <a:spLocks noChangeArrowheads="1"/>
            </p:cNvSpPr>
            <p:nvPr/>
          </p:nvSpPr>
          <p:spPr bwMode="auto">
            <a:xfrm>
              <a:off x="2688" y="1392"/>
              <a:ext cx="208" cy="192"/>
            </a:xfrm>
            <a:prstGeom prst="ellipse">
              <a:avLst/>
            </a:prstGeom>
            <a:solidFill>
              <a:srgbClr val="FEAD0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4" name="Oval 130"/>
            <p:cNvSpPr>
              <a:spLocks noChangeArrowheads="1"/>
            </p:cNvSpPr>
            <p:nvPr/>
          </p:nvSpPr>
          <p:spPr bwMode="auto">
            <a:xfrm>
              <a:off x="3328" y="1392"/>
              <a:ext cx="208" cy="192"/>
            </a:xfrm>
            <a:prstGeom prst="ellipse">
              <a:avLst/>
            </a:prstGeom>
            <a:solidFill>
              <a:srgbClr val="FEAD0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5" name="Oval 131"/>
            <p:cNvSpPr>
              <a:spLocks noChangeArrowheads="1"/>
            </p:cNvSpPr>
            <p:nvPr/>
          </p:nvSpPr>
          <p:spPr bwMode="auto">
            <a:xfrm>
              <a:off x="3960" y="1392"/>
              <a:ext cx="208" cy="192"/>
            </a:xfrm>
            <a:prstGeom prst="ellipse">
              <a:avLst/>
            </a:prstGeom>
            <a:solidFill>
              <a:srgbClr val="FEAD0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6" name="Oval 132"/>
            <p:cNvSpPr>
              <a:spLocks noChangeArrowheads="1"/>
            </p:cNvSpPr>
            <p:nvPr/>
          </p:nvSpPr>
          <p:spPr bwMode="auto">
            <a:xfrm>
              <a:off x="4576" y="1392"/>
              <a:ext cx="208" cy="192"/>
            </a:xfrm>
            <a:prstGeom prst="ellipse">
              <a:avLst/>
            </a:prstGeom>
            <a:solidFill>
              <a:srgbClr val="FEAD0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7" name="Oval 133"/>
            <p:cNvSpPr>
              <a:spLocks noChangeArrowheads="1"/>
            </p:cNvSpPr>
            <p:nvPr/>
          </p:nvSpPr>
          <p:spPr bwMode="auto">
            <a:xfrm>
              <a:off x="1472" y="1392"/>
              <a:ext cx="208" cy="192"/>
            </a:xfrm>
            <a:prstGeom prst="ellipse">
              <a:avLst/>
            </a:prstGeom>
            <a:solidFill>
              <a:srgbClr val="FEAD0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8" name="Oval 134"/>
            <p:cNvSpPr>
              <a:spLocks noChangeArrowheads="1"/>
            </p:cNvSpPr>
            <p:nvPr/>
          </p:nvSpPr>
          <p:spPr bwMode="auto">
            <a:xfrm>
              <a:off x="5216" y="1392"/>
              <a:ext cx="208" cy="192"/>
            </a:xfrm>
            <a:prstGeom prst="ellipse">
              <a:avLst/>
            </a:prstGeom>
            <a:solidFill>
              <a:srgbClr val="FEAD0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9" name="Rectangle 135"/>
            <p:cNvSpPr>
              <a:spLocks noChangeArrowheads="1"/>
            </p:cNvSpPr>
            <p:nvPr/>
          </p:nvSpPr>
          <p:spPr bwMode="auto">
            <a:xfrm>
              <a:off x="1712" y="1656"/>
              <a:ext cx="280" cy="368"/>
            </a:xfrm>
            <a:prstGeom prst="rect">
              <a:avLst/>
            </a:prstGeom>
            <a:solidFill>
              <a:srgbClr val="FA26D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0" eaLnBrk="0" hangingPunct="0"/>
              <a:r>
                <a:rPr lang="en-US" sz="3200" b="1">
                  <a:solidFill>
                    <a:srgbClr val="000000"/>
                  </a:solidFill>
                  <a:latin typeface="Times" pitchFamily="1" charset="0"/>
                </a:rPr>
                <a:t>T</a:t>
              </a:r>
            </a:p>
          </p:txBody>
        </p:sp>
        <p:sp>
          <p:nvSpPr>
            <p:cNvPr id="25630" name="Rectangle 136"/>
            <p:cNvSpPr>
              <a:spLocks noChangeArrowheads="1"/>
            </p:cNvSpPr>
            <p:nvPr/>
          </p:nvSpPr>
          <p:spPr bwMode="auto">
            <a:xfrm>
              <a:off x="2368" y="1656"/>
              <a:ext cx="280" cy="232"/>
            </a:xfrm>
            <a:prstGeom prst="rect">
              <a:avLst/>
            </a:prstGeom>
            <a:solidFill>
              <a:srgbClr val="FA26D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0" eaLnBrk="0" hangingPunct="0"/>
              <a:r>
                <a:rPr lang="en-US" sz="3200" b="1">
                  <a:solidFill>
                    <a:srgbClr val="000000"/>
                  </a:solidFill>
                  <a:latin typeface="Times" pitchFamily="1" charset="0"/>
                </a:rPr>
                <a:t>A</a:t>
              </a:r>
            </a:p>
          </p:txBody>
        </p:sp>
        <p:sp>
          <p:nvSpPr>
            <p:cNvPr id="25631" name="Rectangle 137"/>
            <p:cNvSpPr>
              <a:spLocks noChangeArrowheads="1"/>
            </p:cNvSpPr>
            <p:nvPr/>
          </p:nvSpPr>
          <p:spPr bwMode="auto">
            <a:xfrm>
              <a:off x="4232" y="1656"/>
              <a:ext cx="280" cy="368"/>
            </a:xfrm>
            <a:prstGeom prst="rect">
              <a:avLst/>
            </a:prstGeom>
            <a:solidFill>
              <a:srgbClr val="FA26D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0" eaLnBrk="0" hangingPunct="0"/>
              <a:r>
                <a:rPr lang="en-US" sz="3200" b="1">
                  <a:solidFill>
                    <a:srgbClr val="000000"/>
                  </a:solidFill>
                  <a:latin typeface="Times" pitchFamily="1" charset="0"/>
                </a:rPr>
                <a:t>A</a:t>
              </a:r>
            </a:p>
          </p:txBody>
        </p:sp>
        <p:sp>
          <p:nvSpPr>
            <p:cNvPr id="25632" name="Rectangle 138"/>
            <p:cNvSpPr>
              <a:spLocks noChangeArrowheads="1"/>
            </p:cNvSpPr>
            <p:nvPr/>
          </p:nvSpPr>
          <p:spPr bwMode="auto">
            <a:xfrm>
              <a:off x="2992" y="1656"/>
              <a:ext cx="280" cy="368"/>
            </a:xfrm>
            <a:prstGeom prst="rect">
              <a:avLst/>
            </a:prstGeom>
            <a:solidFill>
              <a:srgbClr val="FA26D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0" eaLnBrk="0" hangingPunct="0"/>
              <a:r>
                <a:rPr lang="en-US" sz="3200" b="1">
                  <a:solidFill>
                    <a:srgbClr val="000000"/>
                  </a:solidFill>
                  <a:latin typeface="Times" pitchFamily="1" charset="0"/>
                </a:rPr>
                <a:t>G</a:t>
              </a:r>
            </a:p>
          </p:txBody>
        </p:sp>
        <p:sp>
          <p:nvSpPr>
            <p:cNvPr id="25633" name="Rectangle 139"/>
            <p:cNvSpPr>
              <a:spLocks noChangeArrowheads="1"/>
            </p:cNvSpPr>
            <p:nvPr/>
          </p:nvSpPr>
          <p:spPr bwMode="auto">
            <a:xfrm>
              <a:off x="3624" y="1656"/>
              <a:ext cx="280" cy="232"/>
            </a:xfrm>
            <a:prstGeom prst="rect">
              <a:avLst/>
            </a:prstGeom>
            <a:solidFill>
              <a:srgbClr val="FA26D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0" eaLnBrk="0" hangingPunct="0"/>
              <a:r>
                <a:rPr lang="en-US" sz="3200" b="1">
                  <a:solidFill>
                    <a:srgbClr val="000000"/>
                  </a:solidFill>
                  <a:latin typeface="Times" pitchFamily="1" charset="0"/>
                </a:rPr>
                <a:t>C</a:t>
              </a:r>
            </a:p>
          </p:txBody>
        </p:sp>
        <p:sp>
          <p:nvSpPr>
            <p:cNvPr id="25634" name="Rectangle 140"/>
            <p:cNvSpPr>
              <a:spLocks noChangeArrowheads="1"/>
            </p:cNvSpPr>
            <p:nvPr/>
          </p:nvSpPr>
          <p:spPr bwMode="auto">
            <a:xfrm>
              <a:off x="4880" y="1656"/>
              <a:ext cx="280" cy="232"/>
            </a:xfrm>
            <a:prstGeom prst="rect">
              <a:avLst/>
            </a:prstGeom>
            <a:solidFill>
              <a:srgbClr val="FA26D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0" eaLnBrk="0" hangingPunct="0"/>
              <a:r>
                <a:rPr lang="en-US" sz="3200" b="1">
                  <a:solidFill>
                    <a:srgbClr val="000000"/>
                  </a:solidFill>
                  <a:latin typeface="Times" pitchFamily="1" charset="0"/>
                </a:rPr>
                <a:t>C</a:t>
              </a:r>
            </a:p>
          </p:txBody>
        </p:sp>
      </p:grpSp>
      <p:sp>
        <p:nvSpPr>
          <p:cNvPr id="16533" name="Text Box 149"/>
          <p:cNvSpPr txBox="1">
            <a:spLocks noChangeArrowheads="1"/>
          </p:cNvSpPr>
          <p:nvPr/>
        </p:nvSpPr>
        <p:spPr bwMode="auto">
          <a:xfrm>
            <a:off x="1876425" y="1539875"/>
            <a:ext cx="5238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 eaLnBrk="0" hangingPunct="0"/>
            <a:r>
              <a:rPr lang="en-US" sz="3200" b="1">
                <a:solidFill>
                  <a:srgbClr val="000000"/>
                </a:solidFill>
                <a:latin typeface="Arial" charset="0"/>
              </a:rPr>
              <a:t>5’</a:t>
            </a:r>
          </a:p>
        </p:txBody>
      </p:sp>
      <p:sp>
        <p:nvSpPr>
          <p:cNvPr id="16534" name="Text Box 150"/>
          <p:cNvSpPr txBox="1">
            <a:spLocks noChangeArrowheads="1"/>
          </p:cNvSpPr>
          <p:nvPr/>
        </p:nvSpPr>
        <p:spPr bwMode="auto">
          <a:xfrm>
            <a:off x="8328025" y="1489075"/>
            <a:ext cx="5238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 eaLnBrk="0" hangingPunct="0"/>
            <a:r>
              <a:rPr lang="en-US" sz="3200" b="1">
                <a:solidFill>
                  <a:srgbClr val="000000"/>
                </a:solidFill>
                <a:latin typeface="Arial" charset="0"/>
              </a:rPr>
              <a:t>3’</a:t>
            </a:r>
          </a:p>
        </p:txBody>
      </p:sp>
      <p:grpSp>
        <p:nvGrpSpPr>
          <p:cNvPr id="3" name="Group 159"/>
          <p:cNvGrpSpPr>
            <a:grpSpLocks/>
          </p:cNvGrpSpPr>
          <p:nvPr/>
        </p:nvGrpSpPr>
        <p:grpSpPr bwMode="auto">
          <a:xfrm>
            <a:off x="3248025" y="4481513"/>
            <a:ext cx="2668588" cy="812800"/>
            <a:chOff x="2046" y="2823"/>
            <a:chExt cx="1681" cy="512"/>
          </a:xfrm>
        </p:grpSpPr>
        <p:sp>
          <p:nvSpPr>
            <p:cNvPr id="25613" name="Text Box 147"/>
            <p:cNvSpPr txBox="1">
              <a:spLocks noChangeArrowheads="1"/>
            </p:cNvSpPr>
            <p:nvPr/>
          </p:nvSpPr>
          <p:spPr bwMode="auto">
            <a:xfrm>
              <a:off x="2302" y="2970"/>
              <a:ext cx="1211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rtl="0" eaLnBrk="0" hangingPunct="0"/>
              <a:r>
                <a:rPr lang="en-US" sz="3200" b="1" dirty="0">
                  <a:solidFill>
                    <a:srgbClr val="000000"/>
                  </a:solidFill>
                  <a:latin typeface="Arial" charset="0"/>
                </a:rPr>
                <a:t>TAGCAC</a:t>
              </a:r>
            </a:p>
          </p:txBody>
        </p:sp>
        <p:sp>
          <p:nvSpPr>
            <p:cNvPr id="25614" name="Text Box 151"/>
            <p:cNvSpPr txBox="1">
              <a:spLocks noChangeArrowheads="1"/>
            </p:cNvSpPr>
            <p:nvPr/>
          </p:nvSpPr>
          <p:spPr bwMode="auto">
            <a:xfrm>
              <a:off x="2046" y="2847"/>
              <a:ext cx="24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rtl="0" eaLnBrk="0" hangingPunct="0"/>
              <a:r>
                <a:rPr lang="en-US" sz="2000" b="1">
                  <a:solidFill>
                    <a:srgbClr val="000000"/>
                  </a:solidFill>
                  <a:latin typeface="Arial" charset="0"/>
                </a:rPr>
                <a:t>5’</a:t>
              </a:r>
            </a:p>
          </p:txBody>
        </p:sp>
        <p:sp>
          <p:nvSpPr>
            <p:cNvPr id="25615" name="Text Box 152"/>
            <p:cNvSpPr txBox="1">
              <a:spLocks noChangeArrowheads="1"/>
            </p:cNvSpPr>
            <p:nvPr/>
          </p:nvSpPr>
          <p:spPr bwMode="auto">
            <a:xfrm>
              <a:off x="3478" y="2823"/>
              <a:ext cx="24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rtl="0" eaLnBrk="0" hangingPunct="0"/>
              <a:r>
                <a:rPr lang="en-US" sz="2000" b="1" dirty="0">
                  <a:solidFill>
                    <a:srgbClr val="000000"/>
                  </a:solidFill>
                  <a:latin typeface="Arial" charset="0"/>
                </a:rPr>
                <a:t>3’</a:t>
              </a:r>
            </a:p>
          </p:txBody>
        </p:sp>
      </p:grpSp>
      <p:grpSp>
        <p:nvGrpSpPr>
          <p:cNvPr id="4" name="Group 161"/>
          <p:cNvGrpSpPr>
            <a:grpSpLocks/>
          </p:cNvGrpSpPr>
          <p:nvPr/>
        </p:nvGrpSpPr>
        <p:grpSpPr bwMode="auto">
          <a:xfrm>
            <a:off x="473075" y="2959100"/>
            <a:ext cx="2105025" cy="358775"/>
            <a:chOff x="298" y="1864"/>
            <a:chExt cx="1326" cy="226"/>
          </a:xfrm>
        </p:grpSpPr>
        <p:sp>
          <p:nvSpPr>
            <p:cNvPr id="25611" name="Text Box 155"/>
            <p:cNvSpPr txBox="1">
              <a:spLocks noChangeArrowheads="1"/>
            </p:cNvSpPr>
            <p:nvPr/>
          </p:nvSpPr>
          <p:spPr bwMode="auto">
            <a:xfrm>
              <a:off x="298" y="1878"/>
              <a:ext cx="49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rtl="0" eaLnBrk="0" hangingPunct="0"/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Bases</a:t>
              </a:r>
            </a:p>
          </p:txBody>
        </p:sp>
        <p:sp>
          <p:nvSpPr>
            <p:cNvPr id="25612" name="Line 156"/>
            <p:cNvSpPr>
              <a:spLocks noChangeShapeType="1"/>
            </p:cNvSpPr>
            <p:nvPr/>
          </p:nvSpPr>
          <p:spPr bwMode="auto">
            <a:xfrm flipV="1">
              <a:off x="824" y="1864"/>
              <a:ext cx="800" cy="176"/>
            </a:xfrm>
            <a:prstGeom prst="line">
              <a:avLst/>
            </a:prstGeom>
            <a:noFill/>
            <a:ln w="38100">
              <a:solidFill>
                <a:srgbClr val="FA26D7"/>
              </a:solidFill>
              <a:round/>
              <a:headEnd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160"/>
          <p:cNvGrpSpPr>
            <a:grpSpLocks/>
          </p:cNvGrpSpPr>
          <p:nvPr/>
        </p:nvGrpSpPr>
        <p:grpSpPr bwMode="auto">
          <a:xfrm>
            <a:off x="-1588" y="2079625"/>
            <a:ext cx="2249488" cy="581025"/>
            <a:chOff x="-1" y="1310"/>
            <a:chExt cx="1417" cy="366"/>
          </a:xfrm>
        </p:grpSpPr>
        <p:sp>
          <p:nvSpPr>
            <p:cNvPr id="25609" name="Text Box 153"/>
            <p:cNvSpPr txBox="1">
              <a:spLocks noChangeArrowheads="1"/>
            </p:cNvSpPr>
            <p:nvPr/>
          </p:nvSpPr>
          <p:spPr bwMode="auto">
            <a:xfrm>
              <a:off x="-1" y="1310"/>
              <a:ext cx="1169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rtl="0" eaLnBrk="0" hangingPunct="0"/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Sugar Phosphate</a:t>
              </a:r>
            </a:p>
            <a:p>
              <a:pPr algn="ctr" rtl="0" eaLnBrk="0" hangingPunct="0"/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“backbone”</a:t>
              </a:r>
            </a:p>
          </p:txBody>
        </p:sp>
        <p:sp>
          <p:nvSpPr>
            <p:cNvPr id="25610" name="Line 157"/>
            <p:cNvSpPr>
              <a:spLocks noChangeShapeType="1"/>
            </p:cNvSpPr>
            <p:nvPr/>
          </p:nvSpPr>
          <p:spPr bwMode="auto">
            <a:xfrm flipV="1">
              <a:off x="1096" y="1520"/>
              <a:ext cx="320" cy="48"/>
            </a:xfrm>
            <a:prstGeom prst="line">
              <a:avLst/>
            </a:prstGeom>
            <a:noFill/>
            <a:ln w="38100">
              <a:solidFill>
                <a:srgbClr val="26AE00"/>
              </a:solidFill>
              <a:round/>
              <a:headEnd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16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16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16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16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33" grpId="0" autoUpdateAnimBg="0"/>
      <p:bldP spid="16534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图片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0"/>
            <a:ext cx="5257800" cy="685800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0"/>
          <p:cNvGrpSpPr>
            <a:grpSpLocks/>
          </p:cNvGrpSpPr>
          <p:nvPr/>
        </p:nvGrpSpPr>
        <p:grpSpPr bwMode="auto">
          <a:xfrm>
            <a:off x="4267200" y="3287713"/>
            <a:ext cx="1035050" cy="1571625"/>
            <a:chOff x="2864" y="2175"/>
            <a:chExt cx="652" cy="990"/>
          </a:xfrm>
        </p:grpSpPr>
        <p:sp>
          <p:nvSpPr>
            <p:cNvPr id="23609" name="AutoShape 325"/>
            <p:cNvSpPr>
              <a:spLocks noChangeArrowheads="1"/>
            </p:cNvSpPr>
            <p:nvPr/>
          </p:nvSpPr>
          <p:spPr bwMode="auto">
            <a:xfrm rot="3557356">
              <a:off x="2851" y="2338"/>
              <a:ext cx="511" cy="186"/>
            </a:xfrm>
            <a:prstGeom prst="curvedDownArrow">
              <a:avLst>
                <a:gd name="adj1" fmla="val 54946"/>
                <a:gd name="adj2" fmla="val 109892"/>
                <a:gd name="adj3" fmla="val 33333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0" name="Oval 327"/>
            <p:cNvSpPr>
              <a:spLocks noChangeArrowheads="1"/>
            </p:cNvSpPr>
            <p:nvPr/>
          </p:nvSpPr>
          <p:spPr bwMode="auto">
            <a:xfrm>
              <a:off x="3152" y="2608"/>
              <a:ext cx="280" cy="288"/>
            </a:xfrm>
            <a:prstGeom prst="ellipse">
              <a:avLst/>
            </a:prstGeom>
            <a:solidFill>
              <a:srgbClr val="FF82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hangingPunct="0"/>
              <a:r>
                <a:rPr lang="en-US" b="1">
                  <a:solidFill>
                    <a:srgbClr val="000000"/>
                  </a:solidFill>
                  <a:latin typeface="Times" pitchFamily="1" charset="0"/>
                </a:rPr>
                <a:t>P</a:t>
              </a:r>
            </a:p>
          </p:txBody>
        </p:sp>
        <p:sp>
          <p:nvSpPr>
            <p:cNvPr id="23611" name="Oval 328"/>
            <p:cNvSpPr>
              <a:spLocks noChangeArrowheads="1"/>
            </p:cNvSpPr>
            <p:nvPr/>
          </p:nvSpPr>
          <p:spPr bwMode="auto">
            <a:xfrm>
              <a:off x="2864" y="2616"/>
              <a:ext cx="280" cy="288"/>
            </a:xfrm>
            <a:prstGeom prst="ellipse">
              <a:avLst/>
            </a:prstGeom>
            <a:solidFill>
              <a:srgbClr val="FF82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hangingPunct="0"/>
              <a:r>
                <a:rPr lang="en-US" b="1">
                  <a:solidFill>
                    <a:srgbClr val="000000"/>
                  </a:solidFill>
                  <a:latin typeface="Times" pitchFamily="1" charset="0"/>
                </a:rPr>
                <a:t>P</a:t>
              </a:r>
            </a:p>
          </p:txBody>
        </p:sp>
        <p:sp>
          <p:nvSpPr>
            <p:cNvPr id="23612" name="Text Box 329"/>
            <p:cNvSpPr txBox="1">
              <a:spLocks noChangeArrowheads="1"/>
            </p:cNvSpPr>
            <p:nvPr/>
          </p:nvSpPr>
          <p:spPr bwMode="auto">
            <a:xfrm>
              <a:off x="3054" y="2915"/>
              <a:ext cx="46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 rtl="0" eaLnBrk="0" hangingPunct="0"/>
              <a:r>
                <a:rPr lang="en-US" sz="2000" b="1">
                  <a:solidFill>
                    <a:srgbClr val="000000"/>
                  </a:solidFill>
                  <a:latin typeface="Times" pitchFamily="1" charset="0"/>
                </a:rPr>
                <a:t>(PPi)</a:t>
              </a:r>
            </a:p>
          </p:txBody>
        </p:sp>
      </p:grpSp>
      <p:sp>
        <p:nvSpPr>
          <p:cNvPr id="23555" name="Text Box 16"/>
          <p:cNvSpPr txBox="1">
            <a:spLocks noChangeArrowheads="1"/>
          </p:cNvSpPr>
          <p:nvPr/>
        </p:nvSpPr>
        <p:spPr bwMode="auto">
          <a:xfrm>
            <a:off x="2058988" y="238125"/>
            <a:ext cx="5087937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0" eaLnBrk="0" hangingPunct="0"/>
            <a:r>
              <a:rPr lang="en-US" sz="3600" b="1">
                <a:solidFill>
                  <a:srgbClr val="000000"/>
                </a:solidFill>
                <a:latin typeface="Arial" charset="0"/>
              </a:rPr>
              <a:t>Nucleic Acid Structure</a:t>
            </a:r>
          </a:p>
          <a:p>
            <a:pPr algn="ctr" rtl="0" eaLnBrk="0" hangingPunct="0"/>
            <a:r>
              <a:rPr lang="en-US" sz="3200" b="1">
                <a:solidFill>
                  <a:srgbClr val="000000"/>
                </a:solidFill>
                <a:latin typeface="Arial" charset="0"/>
              </a:rPr>
              <a:t>Polymerization</a:t>
            </a:r>
            <a:r>
              <a:rPr lang="en-US" sz="2000">
                <a:solidFill>
                  <a:srgbClr val="000000"/>
                </a:solidFill>
                <a:latin typeface="Arial" charset="0"/>
              </a:rPr>
              <a:t> </a:t>
            </a:r>
          </a:p>
        </p:txBody>
      </p:sp>
      <p:grpSp>
        <p:nvGrpSpPr>
          <p:cNvPr id="3" name="Group 279"/>
          <p:cNvGrpSpPr>
            <a:grpSpLocks/>
          </p:cNvGrpSpPr>
          <p:nvPr/>
        </p:nvGrpSpPr>
        <p:grpSpPr bwMode="auto">
          <a:xfrm>
            <a:off x="304800" y="1841500"/>
            <a:ext cx="2603500" cy="1460500"/>
            <a:chOff x="424" y="1752"/>
            <a:chExt cx="1640" cy="920"/>
          </a:xfrm>
        </p:grpSpPr>
        <p:grpSp>
          <p:nvGrpSpPr>
            <p:cNvPr id="4" name="Group 275"/>
            <p:cNvGrpSpPr>
              <a:grpSpLocks/>
            </p:cNvGrpSpPr>
            <p:nvPr/>
          </p:nvGrpSpPr>
          <p:grpSpPr bwMode="auto">
            <a:xfrm>
              <a:off x="424" y="1760"/>
              <a:ext cx="848" cy="288"/>
              <a:chOff x="640" y="1872"/>
              <a:chExt cx="848" cy="288"/>
            </a:xfrm>
          </p:grpSpPr>
          <p:sp>
            <p:nvSpPr>
              <p:cNvPr id="23606" name="Oval 262"/>
              <p:cNvSpPr>
                <a:spLocks noChangeArrowheads="1"/>
              </p:cNvSpPr>
              <p:nvPr/>
            </p:nvSpPr>
            <p:spPr bwMode="auto">
              <a:xfrm>
                <a:off x="640" y="1872"/>
                <a:ext cx="280" cy="288"/>
              </a:xfrm>
              <a:prstGeom prst="ellipse">
                <a:avLst/>
              </a:prstGeom>
              <a:solidFill>
                <a:srgbClr val="FF82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hangingPunct="0"/>
                <a:r>
                  <a:rPr lang="en-US" b="1">
                    <a:solidFill>
                      <a:srgbClr val="000000"/>
                    </a:solidFill>
                    <a:latin typeface="Times" pitchFamily="1" charset="0"/>
                  </a:rPr>
                  <a:t>P</a:t>
                </a:r>
              </a:p>
            </p:txBody>
          </p:sp>
          <p:sp>
            <p:nvSpPr>
              <p:cNvPr id="23607" name="Oval 264"/>
              <p:cNvSpPr>
                <a:spLocks noChangeArrowheads="1"/>
              </p:cNvSpPr>
              <p:nvPr/>
            </p:nvSpPr>
            <p:spPr bwMode="auto">
              <a:xfrm>
                <a:off x="920" y="1872"/>
                <a:ext cx="280" cy="288"/>
              </a:xfrm>
              <a:prstGeom prst="ellipse">
                <a:avLst/>
              </a:prstGeom>
              <a:solidFill>
                <a:srgbClr val="FF82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hangingPunct="0"/>
                <a:r>
                  <a:rPr lang="en-US" b="1">
                    <a:solidFill>
                      <a:srgbClr val="000000"/>
                    </a:solidFill>
                    <a:latin typeface="Times" pitchFamily="1" charset="0"/>
                  </a:rPr>
                  <a:t>P</a:t>
                </a:r>
              </a:p>
            </p:txBody>
          </p:sp>
          <p:sp>
            <p:nvSpPr>
              <p:cNvPr id="23608" name="Oval 265"/>
              <p:cNvSpPr>
                <a:spLocks noChangeArrowheads="1"/>
              </p:cNvSpPr>
              <p:nvPr/>
            </p:nvSpPr>
            <p:spPr bwMode="auto">
              <a:xfrm>
                <a:off x="1208" y="1872"/>
                <a:ext cx="280" cy="288"/>
              </a:xfrm>
              <a:prstGeom prst="ellipse">
                <a:avLst/>
              </a:prstGeom>
              <a:solidFill>
                <a:srgbClr val="FF82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hangingPunct="0"/>
                <a:r>
                  <a:rPr lang="en-US" b="1">
                    <a:solidFill>
                      <a:srgbClr val="000000"/>
                    </a:solidFill>
                    <a:latin typeface="Times" pitchFamily="1" charset="0"/>
                  </a:rPr>
                  <a:t>P</a:t>
                </a:r>
              </a:p>
            </p:txBody>
          </p:sp>
        </p:grpSp>
        <p:sp>
          <p:nvSpPr>
            <p:cNvPr id="23598" name="AutoShape 266"/>
            <p:cNvSpPr>
              <a:spLocks noChangeArrowheads="1"/>
            </p:cNvSpPr>
            <p:nvPr/>
          </p:nvSpPr>
          <p:spPr bwMode="auto">
            <a:xfrm>
              <a:off x="1408" y="2272"/>
              <a:ext cx="440" cy="392"/>
            </a:xfrm>
            <a:prstGeom prst="pentagon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0" eaLnBrk="0" hangingPunct="0"/>
              <a:r>
                <a:rPr lang="en-US" sz="2400" b="1">
                  <a:solidFill>
                    <a:srgbClr val="000000"/>
                  </a:solidFill>
                  <a:latin typeface="Times" pitchFamily="1" charset="0"/>
                </a:rPr>
                <a:t>S</a:t>
              </a:r>
              <a:endParaRPr lang="en-US" sz="1400">
                <a:solidFill>
                  <a:srgbClr val="000000"/>
                </a:solidFill>
                <a:latin typeface="Times" pitchFamily="1" charset="0"/>
              </a:endParaRPr>
            </a:p>
          </p:txBody>
        </p:sp>
        <p:grpSp>
          <p:nvGrpSpPr>
            <p:cNvPr id="5" name="Group 274"/>
            <p:cNvGrpSpPr>
              <a:grpSpLocks/>
            </p:cNvGrpSpPr>
            <p:nvPr/>
          </p:nvGrpSpPr>
          <p:grpSpPr bwMode="auto">
            <a:xfrm>
              <a:off x="1672" y="1752"/>
              <a:ext cx="392" cy="448"/>
              <a:chOff x="1672" y="1752"/>
              <a:chExt cx="392" cy="448"/>
            </a:xfrm>
          </p:grpSpPr>
          <p:sp>
            <p:nvSpPr>
              <p:cNvPr id="23604" name="AutoShape 268"/>
              <p:cNvSpPr>
                <a:spLocks noChangeArrowheads="1"/>
              </p:cNvSpPr>
              <p:nvPr/>
            </p:nvSpPr>
            <p:spPr bwMode="auto">
              <a:xfrm rot="-5400000">
                <a:off x="1644" y="1780"/>
                <a:ext cx="448" cy="392"/>
              </a:xfrm>
              <a:prstGeom prst="hexagon">
                <a:avLst>
                  <a:gd name="adj" fmla="val 28571"/>
                  <a:gd name="vf" fmla="val 115470"/>
                </a:avLst>
              </a:prstGeom>
              <a:solidFill>
                <a:srgbClr val="FA26D7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algn="ctr" rtl="0" eaLnBrk="0" hangingPunct="0"/>
                <a:endParaRPr lang="en-US" sz="2400" b="1">
                  <a:solidFill>
                    <a:srgbClr val="000000"/>
                  </a:solidFill>
                  <a:latin typeface="Times" pitchFamily="1" charset="0"/>
                </a:endParaRPr>
              </a:p>
            </p:txBody>
          </p:sp>
          <p:sp>
            <p:nvSpPr>
              <p:cNvPr id="23605" name="Text Box 271"/>
              <p:cNvSpPr txBox="1">
                <a:spLocks noChangeArrowheads="1"/>
              </p:cNvSpPr>
              <p:nvPr/>
            </p:nvSpPr>
            <p:spPr bwMode="auto">
              <a:xfrm>
                <a:off x="1752" y="1851"/>
                <a:ext cx="232" cy="250"/>
              </a:xfrm>
              <a:prstGeom prst="rect">
                <a:avLst/>
              </a:prstGeom>
              <a:solidFill>
                <a:srgbClr val="FA26D7"/>
              </a:solidFill>
              <a:ln w="381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rtl="0" eaLnBrk="0" hangingPunct="0"/>
                <a:r>
                  <a:rPr lang="en-US" sz="2000" b="1">
                    <a:solidFill>
                      <a:srgbClr val="000000"/>
                    </a:solidFill>
                    <a:latin typeface="Times" pitchFamily="1" charset="0"/>
                  </a:rPr>
                  <a:t>N</a:t>
                </a:r>
              </a:p>
            </p:txBody>
          </p:sp>
        </p:grpSp>
        <p:sp>
          <p:nvSpPr>
            <p:cNvPr id="23600" name="Line 273"/>
            <p:cNvSpPr>
              <a:spLocks noChangeShapeType="1"/>
            </p:cNvSpPr>
            <p:nvPr/>
          </p:nvSpPr>
          <p:spPr bwMode="auto">
            <a:xfrm>
              <a:off x="1848" y="2200"/>
              <a:ext cx="0" cy="4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1" name="Line 276"/>
            <p:cNvSpPr>
              <a:spLocks noChangeShapeType="1"/>
            </p:cNvSpPr>
            <p:nvPr/>
          </p:nvSpPr>
          <p:spPr bwMode="auto">
            <a:xfrm>
              <a:off x="1136" y="2048"/>
              <a:ext cx="0" cy="16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2" name="Text Box 277"/>
            <p:cNvSpPr txBox="1">
              <a:spLocks noChangeArrowheads="1"/>
            </p:cNvSpPr>
            <p:nvPr/>
          </p:nvSpPr>
          <p:spPr bwMode="auto">
            <a:xfrm>
              <a:off x="1019" y="2184"/>
              <a:ext cx="1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rtl="0" eaLnBrk="0" hangingPunct="0">
                <a:spcBef>
                  <a:spcPct val="50000"/>
                </a:spcBef>
              </a:pPr>
              <a:r>
                <a:rPr lang="en-US" b="1">
                  <a:solidFill>
                    <a:srgbClr val="000000"/>
                  </a:solidFill>
                  <a:latin typeface="Times" pitchFamily="1" charset="0"/>
                </a:rPr>
                <a:t>C</a:t>
              </a:r>
            </a:p>
          </p:txBody>
        </p:sp>
        <p:sp>
          <p:nvSpPr>
            <p:cNvPr id="23603" name="Line 278"/>
            <p:cNvSpPr>
              <a:spLocks noChangeShapeType="1"/>
            </p:cNvSpPr>
            <p:nvPr/>
          </p:nvSpPr>
          <p:spPr bwMode="auto">
            <a:xfrm>
              <a:off x="1192" y="2368"/>
              <a:ext cx="216" cy="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281"/>
          <p:cNvGrpSpPr>
            <a:grpSpLocks/>
          </p:cNvGrpSpPr>
          <p:nvPr/>
        </p:nvGrpSpPr>
        <p:grpSpPr bwMode="auto">
          <a:xfrm>
            <a:off x="1778000" y="4737100"/>
            <a:ext cx="2603500" cy="1460500"/>
            <a:chOff x="424" y="1752"/>
            <a:chExt cx="1640" cy="920"/>
          </a:xfrm>
        </p:grpSpPr>
        <p:grpSp>
          <p:nvGrpSpPr>
            <p:cNvPr id="7" name="Group 282"/>
            <p:cNvGrpSpPr>
              <a:grpSpLocks/>
            </p:cNvGrpSpPr>
            <p:nvPr/>
          </p:nvGrpSpPr>
          <p:grpSpPr bwMode="auto">
            <a:xfrm>
              <a:off x="424" y="1760"/>
              <a:ext cx="848" cy="288"/>
              <a:chOff x="640" y="1872"/>
              <a:chExt cx="848" cy="288"/>
            </a:xfrm>
          </p:grpSpPr>
          <p:sp>
            <p:nvSpPr>
              <p:cNvPr id="23594" name="Oval 283"/>
              <p:cNvSpPr>
                <a:spLocks noChangeArrowheads="1"/>
              </p:cNvSpPr>
              <p:nvPr/>
            </p:nvSpPr>
            <p:spPr bwMode="auto">
              <a:xfrm>
                <a:off x="640" y="1872"/>
                <a:ext cx="280" cy="288"/>
              </a:xfrm>
              <a:prstGeom prst="ellipse">
                <a:avLst/>
              </a:prstGeom>
              <a:solidFill>
                <a:srgbClr val="FF82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hangingPunct="0"/>
                <a:r>
                  <a:rPr lang="en-US" b="1">
                    <a:solidFill>
                      <a:srgbClr val="000000"/>
                    </a:solidFill>
                    <a:latin typeface="Times" pitchFamily="1" charset="0"/>
                  </a:rPr>
                  <a:t>P</a:t>
                </a:r>
              </a:p>
            </p:txBody>
          </p:sp>
          <p:sp>
            <p:nvSpPr>
              <p:cNvPr id="23595" name="Oval 284"/>
              <p:cNvSpPr>
                <a:spLocks noChangeArrowheads="1"/>
              </p:cNvSpPr>
              <p:nvPr/>
            </p:nvSpPr>
            <p:spPr bwMode="auto">
              <a:xfrm>
                <a:off x="920" y="1872"/>
                <a:ext cx="280" cy="288"/>
              </a:xfrm>
              <a:prstGeom prst="ellipse">
                <a:avLst/>
              </a:prstGeom>
              <a:solidFill>
                <a:srgbClr val="FF82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hangingPunct="0"/>
                <a:r>
                  <a:rPr lang="en-US" b="1">
                    <a:solidFill>
                      <a:srgbClr val="000000"/>
                    </a:solidFill>
                    <a:latin typeface="Times" pitchFamily="1" charset="0"/>
                  </a:rPr>
                  <a:t>P</a:t>
                </a:r>
              </a:p>
            </p:txBody>
          </p:sp>
          <p:sp>
            <p:nvSpPr>
              <p:cNvPr id="23596" name="Oval 285"/>
              <p:cNvSpPr>
                <a:spLocks noChangeArrowheads="1"/>
              </p:cNvSpPr>
              <p:nvPr/>
            </p:nvSpPr>
            <p:spPr bwMode="auto">
              <a:xfrm>
                <a:off x="1208" y="1872"/>
                <a:ext cx="280" cy="288"/>
              </a:xfrm>
              <a:prstGeom prst="ellipse">
                <a:avLst/>
              </a:prstGeom>
              <a:solidFill>
                <a:srgbClr val="FF8200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hangingPunct="0"/>
                <a:r>
                  <a:rPr lang="en-US" b="1">
                    <a:solidFill>
                      <a:srgbClr val="000000"/>
                    </a:solidFill>
                    <a:latin typeface="Times" pitchFamily="1" charset="0"/>
                  </a:rPr>
                  <a:t>P</a:t>
                </a:r>
              </a:p>
            </p:txBody>
          </p:sp>
        </p:grpSp>
        <p:sp>
          <p:nvSpPr>
            <p:cNvPr id="23586" name="AutoShape 286"/>
            <p:cNvSpPr>
              <a:spLocks noChangeArrowheads="1"/>
            </p:cNvSpPr>
            <p:nvPr/>
          </p:nvSpPr>
          <p:spPr bwMode="auto">
            <a:xfrm>
              <a:off x="1408" y="2272"/>
              <a:ext cx="440" cy="392"/>
            </a:xfrm>
            <a:prstGeom prst="pentagon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0" eaLnBrk="0" hangingPunct="0"/>
              <a:r>
                <a:rPr lang="en-US" sz="2400" b="1">
                  <a:solidFill>
                    <a:srgbClr val="000000"/>
                  </a:solidFill>
                  <a:latin typeface="Times" pitchFamily="1" charset="0"/>
                </a:rPr>
                <a:t>S</a:t>
              </a:r>
              <a:endParaRPr lang="en-US" sz="1400">
                <a:solidFill>
                  <a:srgbClr val="000000"/>
                </a:solidFill>
                <a:latin typeface="Times" pitchFamily="1" charset="0"/>
              </a:endParaRPr>
            </a:p>
          </p:txBody>
        </p:sp>
        <p:grpSp>
          <p:nvGrpSpPr>
            <p:cNvPr id="8" name="Group 287"/>
            <p:cNvGrpSpPr>
              <a:grpSpLocks/>
            </p:cNvGrpSpPr>
            <p:nvPr/>
          </p:nvGrpSpPr>
          <p:grpSpPr bwMode="auto">
            <a:xfrm>
              <a:off x="1672" y="1752"/>
              <a:ext cx="392" cy="448"/>
              <a:chOff x="1672" y="1752"/>
              <a:chExt cx="392" cy="448"/>
            </a:xfrm>
          </p:grpSpPr>
          <p:sp>
            <p:nvSpPr>
              <p:cNvPr id="23592" name="AutoShape 288"/>
              <p:cNvSpPr>
                <a:spLocks noChangeArrowheads="1"/>
              </p:cNvSpPr>
              <p:nvPr/>
            </p:nvSpPr>
            <p:spPr bwMode="auto">
              <a:xfrm rot="-5400000">
                <a:off x="1644" y="1780"/>
                <a:ext cx="448" cy="392"/>
              </a:xfrm>
              <a:prstGeom prst="hexagon">
                <a:avLst>
                  <a:gd name="adj" fmla="val 28571"/>
                  <a:gd name="vf" fmla="val 115470"/>
                </a:avLst>
              </a:prstGeom>
              <a:solidFill>
                <a:srgbClr val="FA26D7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algn="ctr" rtl="0" eaLnBrk="0" hangingPunct="0"/>
                <a:endParaRPr lang="en-US" sz="2400" b="1">
                  <a:solidFill>
                    <a:srgbClr val="000000"/>
                  </a:solidFill>
                  <a:latin typeface="Times" pitchFamily="1" charset="0"/>
                </a:endParaRPr>
              </a:p>
            </p:txBody>
          </p:sp>
          <p:sp>
            <p:nvSpPr>
              <p:cNvPr id="23593" name="Text Box 289"/>
              <p:cNvSpPr txBox="1">
                <a:spLocks noChangeArrowheads="1"/>
              </p:cNvSpPr>
              <p:nvPr/>
            </p:nvSpPr>
            <p:spPr bwMode="auto">
              <a:xfrm>
                <a:off x="1752" y="1851"/>
                <a:ext cx="232" cy="250"/>
              </a:xfrm>
              <a:prstGeom prst="rect">
                <a:avLst/>
              </a:prstGeom>
              <a:solidFill>
                <a:srgbClr val="FA26D7"/>
              </a:solidFill>
              <a:ln w="381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rtl="0" eaLnBrk="0" hangingPunct="0"/>
                <a:r>
                  <a:rPr lang="en-US" sz="2000" b="1">
                    <a:solidFill>
                      <a:srgbClr val="000000"/>
                    </a:solidFill>
                    <a:latin typeface="Times" pitchFamily="1" charset="0"/>
                  </a:rPr>
                  <a:t>N</a:t>
                </a:r>
              </a:p>
            </p:txBody>
          </p:sp>
        </p:grpSp>
        <p:sp>
          <p:nvSpPr>
            <p:cNvPr id="23588" name="Line 290"/>
            <p:cNvSpPr>
              <a:spLocks noChangeShapeType="1"/>
            </p:cNvSpPr>
            <p:nvPr/>
          </p:nvSpPr>
          <p:spPr bwMode="auto">
            <a:xfrm>
              <a:off x="1848" y="2200"/>
              <a:ext cx="0" cy="4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9" name="Line 291"/>
            <p:cNvSpPr>
              <a:spLocks noChangeShapeType="1"/>
            </p:cNvSpPr>
            <p:nvPr/>
          </p:nvSpPr>
          <p:spPr bwMode="auto">
            <a:xfrm>
              <a:off x="1136" y="2048"/>
              <a:ext cx="0" cy="16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0" name="Text Box 292"/>
            <p:cNvSpPr txBox="1">
              <a:spLocks noChangeArrowheads="1"/>
            </p:cNvSpPr>
            <p:nvPr/>
          </p:nvSpPr>
          <p:spPr bwMode="auto">
            <a:xfrm>
              <a:off x="1019" y="2184"/>
              <a:ext cx="1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rtl="0" eaLnBrk="0" hangingPunct="0">
                <a:spcBef>
                  <a:spcPct val="50000"/>
                </a:spcBef>
              </a:pPr>
              <a:r>
                <a:rPr lang="en-US" b="1">
                  <a:solidFill>
                    <a:srgbClr val="000000"/>
                  </a:solidFill>
                  <a:latin typeface="Times" pitchFamily="1" charset="0"/>
                </a:rPr>
                <a:t>C</a:t>
              </a:r>
            </a:p>
          </p:txBody>
        </p:sp>
        <p:sp>
          <p:nvSpPr>
            <p:cNvPr id="23591" name="Line 293"/>
            <p:cNvSpPr>
              <a:spLocks noChangeShapeType="1"/>
            </p:cNvSpPr>
            <p:nvPr/>
          </p:nvSpPr>
          <p:spPr bwMode="auto">
            <a:xfrm>
              <a:off x="1192" y="2368"/>
              <a:ext cx="216" cy="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750" name="Text Box 294"/>
          <p:cNvSpPr txBox="1">
            <a:spLocks noChangeArrowheads="1"/>
          </p:cNvSpPr>
          <p:nvPr/>
        </p:nvSpPr>
        <p:spPr bwMode="auto">
          <a:xfrm>
            <a:off x="1495425" y="3603625"/>
            <a:ext cx="5032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 eaLnBrk="0" hangingPunct="0"/>
            <a:r>
              <a:rPr lang="en-US" sz="4400" b="1">
                <a:solidFill>
                  <a:srgbClr val="000000"/>
                </a:solidFill>
                <a:latin typeface="Times" pitchFamily="1" charset="0"/>
              </a:rPr>
              <a:t>+</a:t>
            </a:r>
          </a:p>
        </p:txBody>
      </p:sp>
      <p:grpSp>
        <p:nvGrpSpPr>
          <p:cNvPr id="9" name="Group 331"/>
          <p:cNvGrpSpPr>
            <a:grpSpLocks/>
          </p:cNvGrpSpPr>
          <p:nvPr/>
        </p:nvGrpSpPr>
        <p:grpSpPr bwMode="auto">
          <a:xfrm>
            <a:off x="4991100" y="1854200"/>
            <a:ext cx="3187700" cy="3175000"/>
            <a:chOff x="3144" y="1168"/>
            <a:chExt cx="2008" cy="2000"/>
          </a:xfrm>
        </p:grpSpPr>
        <p:grpSp>
          <p:nvGrpSpPr>
            <p:cNvPr id="10" name="Group 295"/>
            <p:cNvGrpSpPr>
              <a:grpSpLocks/>
            </p:cNvGrpSpPr>
            <p:nvPr/>
          </p:nvGrpSpPr>
          <p:grpSpPr bwMode="auto">
            <a:xfrm>
              <a:off x="3144" y="1168"/>
              <a:ext cx="1640" cy="920"/>
              <a:chOff x="424" y="1752"/>
              <a:chExt cx="1640" cy="920"/>
            </a:xfrm>
          </p:grpSpPr>
          <p:grpSp>
            <p:nvGrpSpPr>
              <p:cNvPr id="11" name="Group 296"/>
              <p:cNvGrpSpPr>
                <a:grpSpLocks/>
              </p:cNvGrpSpPr>
              <p:nvPr/>
            </p:nvGrpSpPr>
            <p:grpSpPr bwMode="auto">
              <a:xfrm>
                <a:off x="424" y="1760"/>
                <a:ext cx="848" cy="288"/>
                <a:chOff x="640" y="1872"/>
                <a:chExt cx="848" cy="288"/>
              </a:xfrm>
            </p:grpSpPr>
            <p:sp>
              <p:nvSpPr>
                <p:cNvPr id="23582" name="Oval 297"/>
                <p:cNvSpPr>
                  <a:spLocks noChangeArrowheads="1"/>
                </p:cNvSpPr>
                <p:nvPr/>
              </p:nvSpPr>
              <p:spPr bwMode="auto">
                <a:xfrm>
                  <a:off x="640" y="1872"/>
                  <a:ext cx="280" cy="288"/>
                </a:xfrm>
                <a:prstGeom prst="ellipse">
                  <a:avLst/>
                </a:prstGeom>
                <a:solidFill>
                  <a:srgbClr val="FF82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rtl="0" eaLnBrk="0" hangingPunct="0"/>
                  <a:r>
                    <a:rPr lang="en-US" b="1">
                      <a:solidFill>
                        <a:srgbClr val="000000"/>
                      </a:solidFill>
                      <a:latin typeface="Times" pitchFamily="1" charset="0"/>
                    </a:rPr>
                    <a:t>P</a:t>
                  </a:r>
                </a:p>
              </p:txBody>
            </p:sp>
            <p:sp>
              <p:nvSpPr>
                <p:cNvPr id="23583" name="Oval 298"/>
                <p:cNvSpPr>
                  <a:spLocks noChangeArrowheads="1"/>
                </p:cNvSpPr>
                <p:nvPr/>
              </p:nvSpPr>
              <p:spPr bwMode="auto">
                <a:xfrm>
                  <a:off x="920" y="1872"/>
                  <a:ext cx="280" cy="288"/>
                </a:xfrm>
                <a:prstGeom prst="ellipse">
                  <a:avLst/>
                </a:prstGeom>
                <a:solidFill>
                  <a:srgbClr val="FF82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rtl="0" eaLnBrk="0" hangingPunct="0"/>
                  <a:r>
                    <a:rPr lang="en-US" b="1">
                      <a:solidFill>
                        <a:srgbClr val="000000"/>
                      </a:solidFill>
                      <a:latin typeface="Times" pitchFamily="1" charset="0"/>
                    </a:rPr>
                    <a:t>P</a:t>
                  </a:r>
                </a:p>
              </p:txBody>
            </p:sp>
            <p:sp>
              <p:nvSpPr>
                <p:cNvPr id="23584" name="Oval 299"/>
                <p:cNvSpPr>
                  <a:spLocks noChangeArrowheads="1"/>
                </p:cNvSpPr>
                <p:nvPr/>
              </p:nvSpPr>
              <p:spPr bwMode="auto">
                <a:xfrm>
                  <a:off x="1208" y="1872"/>
                  <a:ext cx="280" cy="288"/>
                </a:xfrm>
                <a:prstGeom prst="ellipse">
                  <a:avLst/>
                </a:prstGeom>
                <a:solidFill>
                  <a:srgbClr val="FF8200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rtl="0" eaLnBrk="0" hangingPunct="0"/>
                  <a:r>
                    <a:rPr lang="en-US" b="1">
                      <a:solidFill>
                        <a:srgbClr val="000000"/>
                      </a:solidFill>
                      <a:latin typeface="Times" pitchFamily="1" charset="0"/>
                    </a:rPr>
                    <a:t>P</a:t>
                  </a:r>
                </a:p>
              </p:txBody>
            </p:sp>
          </p:grpSp>
          <p:sp>
            <p:nvSpPr>
              <p:cNvPr id="23574" name="AutoShape 300"/>
              <p:cNvSpPr>
                <a:spLocks noChangeArrowheads="1"/>
              </p:cNvSpPr>
              <p:nvPr/>
            </p:nvSpPr>
            <p:spPr bwMode="auto">
              <a:xfrm>
                <a:off x="1408" y="2272"/>
                <a:ext cx="440" cy="392"/>
              </a:xfrm>
              <a:prstGeom prst="pentagon">
                <a:avLst/>
              </a:prstGeom>
              <a:solidFill>
                <a:srgbClr val="FF00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hangingPunct="0"/>
                <a:r>
                  <a:rPr lang="en-US" sz="2400" b="1">
                    <a:solidFill>
                      <a:srgbClr val="000000"/>
                    </a:solidFill>
                    <a:latin typeface="Times" pitchFamily="1" charset="0"/>
                  </a:rPr>
                  <a:t>S</a:t>
                </a:r>
                <a:endParaRPr lang="en-US" sz="1400">
                  <a:solidFill>
                    <a:srgbClr val="000000"/>
                  </a:solidFill>
                  <a:latin typeface="Times" pitchFamily="1" charset="0"/>
                </a:endParaRPr>
              </a:p>
            </p:txBody>
          </p:sp>
          <p:grpSp>
            <p:nvGrpSpPr>
              <p:cNvPr id="12" name="Group 301"/>
              <p:cNvGrpSpPr>
                <a:grpSpLocks/>
              </p:cNvGrpSpPr>
              <p:nvPr/>
            </p:nvGrpSpPr>
            <p:grpSpPr bwMode="auto">
              <a:xfrm>
                <a:off x="1672" y="1752"/>
                <a:ext cx="392" cy="448"/>
                <a:chOff x="1672" y="1752"/>
                <a:chExt cx="392" cy="448"/>
              </a:xfrm>
            </p:grpSpPr>
            <p:sp>
              <p:nvSpPr>
                <p:cNvPr id="23580" name="AutoShape 302"/>
                <p:cNvSpPr>
                  <a:spLocks noChangeArrowheads="1"/>
                </p:cNvSpPr>
                <p:nvPr/>
              </p:nvSpPr>
              <p:spPr bwMode="auto">
                <a:xfrm rot="-5400000">
                  <a:off x="1644" y="1780"/>
                  <a:ext cx="448" cy="392"/>
                </a:xfrm>
                <a:prstGeom prst="hexagon">
                  <a:avLst>
                    <a:gd name="adj" fmla="val 28571"/>
                    <a:gd name="vf" fmla="val 115470"/>
                  </a:avLst>
                </a:prstGeom>
                <a:solidFill>
                  <a:srgbClr val="FA26D7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vert="eaVert" wrap="none" anchor="ctr"/>
                <a:lstStyle/>
                <a:p>
                  <a:pPr algn="ctr" rtl="0" eaLnBrk="0" hangingPunct="0"/>
                  <a:endParaRPr lang="en-US" sz="2400" b="1">
                    <a:solidFill>
                      <a:srgbClr val="000000"/>
                    </a:solidFill>
                    <a:latin typeface="Times" pitchFamily="1" charset="0"/>
                  </a:endParaRPr>
                </a:p>
              </p:txBody>
            </p:sp>
            <p:sp>
              <p:nvSpPr>
                <p:cNvPr id="23581" name="Text Box 303"/>
                <p:cNvSpPr txBox="1">
                  <a:spLocks noChangeArrowheads="1"/>
                </p:cNvSpPr>
                <p:nvPr/>
              </p:nvSpPr>
              <p:spPr bwMode="auto">
                <a:xfrm>
                  <a:off x="1752" y="1851"/>
                  <a:ext cx="232" cy="250"/>
                </a:xfrm>
                <a:prstGeom prst="rect">
                  <a:avLst/>
                </a:prstGeom>
                <a:solidFill>
                  <a:srgbClr val="FA26D7"/>
                </a:solidFill>
                <a:ln w="38100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l" rtl="0" eaLnBrk="0" hangingPunct="0"/>
                  <a:r>
                    <a:rPr lang="en-US" sz="2000" b="1">
                      <a:solidFill>
                        <a:srgbClr val="000000"/>
                      </a:solidFill>
                      <a:latin typeface="Times" pitchFamily="1" charset="0"/>
                    </a:rPr>
                    <a:t>N</a:t>
                  </a:r>
                </a:p>
              </p:txBody>
            </p:sp>
          </p:grpSp>
          <p:sp>
            <p:nvSpPr>
              <p:cNvPr id="23576" name="Line 304"/>
              <p:cNvSpPr>
                <a:spLocks noChangeShapeType="1"/>
              </p:cNvSpPr>
              <p:nvPr/>
            </p:nvSpPr>
            <p:spPr bwMode="auto">
              <a:xfrm>
                <a:off x="1848" y="2200"/>
                <a:ext cx="0" cy="4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77" name="Line 305"/>
              <p:cNvSpPr>
                <a:spLocks noChangeShapeType="1"/>
              </p:cNvSpPr>
              <p:nvPr/>
            </p:nvSpPr>
            <p:spPr bwMode="auto">
              <a:xfrm>
                <a:off x="1136" y="2048"/>
                <a:ext cx="0" cy="16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78" name="Text Box 306"/>
              <p:cNvSpPr txBox="1">
                <a:spLocks noChangeArrowheads="1"/>
              </p:cNvSpPr>
              <p:nvPr/>
            </p:nvSpPr>
            <p:spPr bwMode="auto">
              <a:xfrm>
                <a:off x="1019" y="2184"/>
                <a:ext cx="11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rtl="0" eaLnBrk="0" hangingPunct="0">
                  <a:spcBef>
                    <a:spcPct val="50000"/>
                  </a:spcBef>
                </a:pPr>
                <a:r>
                  <a:rPr lang="en-US" b="1">
                    <a:solidFill>
                      <a:srgbClr val="000000"/>
                    </a:solidFill>
                    <a:latin typeface="Times" pitchFamily="1" charset="0"/>
                  </a:rPr>
                  <a:t>C</a:t>
                </a:r>
              </a:p>
            </p:txBody>
          </p:sp>
          <p:sp>
            <p:nvSpPr>
              <p:cNvPr id="23579" name="Line 307"/>
              <p:cNvSpPr>
                <a:spLocks noChangeShapeType="1"/>
              </p:cNvSpPr>
              <p:nvPr/>
            </p:nvSpPr>
            <p:spPr bwMode="auto">
              <a:xfrm>
                <a:off x="1192" y="2368"/>
                <a:ext cx="216" cy="4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3563" name="Oval 312"/>
            <p:cNvSpPr>
              <a:spLocks noChangeArrowheads="1"/>
            </p:cNvSpPr>
            <p:nvPr/>
          </p:nvSpPr>
          <p:spPr bwMode="auto">
            <a:xfrm>
              <a:off x="4080" y="2256"/>
              <a:ext cx="280" cy="288"/>
            </a:xfrm>
            <a:prstGeom prst="ellipse">
              <a:avLst/>
            </a:prstGeom>
            <a:solidFill>
              <a:srgbClr val="FF82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hangingPunct="0"/>
              <a:r>
                <a:rPr lang="en-US" b="1">
                  <a:solidFill>
                    <a:srgbClr val="000000"/>
                  </a:solidFill>
                  <a:latin typeface="Times" pitchFamily="1" charset="0"/>
                </a:rPr>
                <a:t>P</a:t>
              </a:r>
            </a:p>
          </p:txBody>
        </p:sp>
        <p:sp>
          <p:nvSpPr>
            <p:cNvPr id="23564" name="AutoShape 313"/>
            <p:cNvSpPr>
              <a:spLocks noChangeArrowheads="1"/>
            </p:cNvSpPr>
            <p:nvPr/>
          </p:nvSpPr>
          <p:spPr bwMode="auto">
            <a:xfrm>
              <a:off x="4496" y="2768"/>
              <a:ext cx="440" cy="392"/>
            </a:xfrm>
            <a:prstGeom prst="pentagon">
              <a:avLst/>
            </a:prstGeom>
            <a:solidFill>
              <a:srgbClr val="FF00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rtl="0" eaLnBrk="0" hangingPunct="0"/>
              <a:r>
                <a:rPr lang="en-US" sz="2400" b="1">
                  <a:solidFill>
                    <a:srgbClr val="000000"/>
                  </a:solidFill>
                  <a:latin typeface="Times" pitchFamily="1" charset="0"/>
                </a:rPr>
                <a:t>S</a:t>
              </a:r>
              <a:endParaRPr lang="en-US" sz="1400">
                <a:solidFill>
                  <a:srgbClr val="000000"/>
                </a:solidFill>
                <a:latin typeface="Times" pitchFamily="1" charset="0"/>
              </a:endParaRPr>
            </a:p>
          </p:txBody>
        </p:sp>
        <p:grpSp>
          <p:nvGrpSpPr>
            <p:cNvPr id="13" name="Group 314"/>
            <p:cNvGrpSpPr>
              <a:grpSpLocks/>
            </p:cNvGrpSpPr>
            <p:nvPr/>
          </p:nvGrpSpPr>
          <p:grpSpPr bwMode="auto">
            <a:xfrm>
              <a:off x="4760" y="2248"/>
              <a:ext cx="392" cy="448"/>
              <a:chOff x="1672" y="1752"/>
              <a:chExt cx="392" cy="448"/>
            </a:xfrm>
          </p:grpSpPr>
          <p:sp>
            <p:nvSpPr>
              <p:cNvPr id="23571" name="AutoShape 315"/>
              <p:cNvSpPr>
                <a:spLocks noChangeArrowheads="1"/>
              </p:cNvSpPr>
              <p:nvPr/>
            </p:nvSpPr>
            <p:spPr bwMode="auto">
              <a:xfrm rot="-5400000">
                <a:off x="1644" y="1780"/>
                <a:ext cx="448" cy="392"/>
              </a:xfrm>
              <a:prstGeom prst="hexagon">
                <a:avLst>
                  <a:gd name="adj" fmla="val 28571"/>
                  <a:gd name="vf" fmla="val 115470"/>
                </a:avLst>
              </a:prstGeom>
              <a:solidFill>
                <a:srgbClr val="FA26D7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vert="eaVert" wrap="none" anchor="ctr"/>
              <a:lstStyle/>
              <a:p>
                <a:pPr algn="ctr" rtl="0" eaLnBrk="0" hangingPunct="0"/>
                <a:endParaRPr lang="en-US" sz="2400" b="1">
                  <a:solidFill>
                    <a:srgbClr val="000000"/>
                  </a:solidFill>
                  <a:latin typeface="Times" pitchFamily="1" charset="0"/>
                </a:endParaRPr>
              </a:p>
            </p:txBody>
          </p:sp>
          <p:sp>
            <p:nvSpPr>
              <p:cNvPr id="23572" name="Text Box 316"/>
              <p:cNvSpPr txBox="1">
                <a:spLocks noChangeArrowheads="1"/>
              </p:cNvSpPr>
              <p:nvPr/>
            </p:nvSpPr>
            <p:spPr bwMode="auto">
              <a:xfrm>
                <a:off x="1752" y="1851"/>
                <a:ext cx="232" cy="250"/>
              </a:xfrm>
              <a:prstGeom prst="rect">
                <a:avLst/>
              </a:prstGeom>
              <a:solidFill>
                <a:srgbClr val="FA26D7"/>
              </a:solidFill>
              <a:ln w="381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l" rtl="0" eaLnBrk="0" hangingPunct="0"/>
                <a:r>
                  <a:rPr lang="en-US" sz="2000" b="1">
                    <a:solidFill>
                      <a:srgbClr val="000000"/>
                    </a:solidFill>
                    <a:latin typeface="Times" pitchFamily="1" charset="0"/>
                  </a:rPr>
                  <a:t>N</a:t>
                </a:r>
              </a:p>
            </p:txBody>
          </p:sp>
        </p:grpSp>
        <p:sp>
          <p:nvSpPr>
            <p:cNvPr id="23566" name="Line 317"/>
            <p:cNvSpPr>
              <a:spLocks noChangeShapeType="1"/>
            </p:cNvSpPr>
            <p:nvPr/>
          </p:nvSpPr>
          <p:spPr bwMode="auto">
            <a:xfrm>
              <a:off x="4936" y="2696"/>
              <a:ext cx="0" cy="4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7" name="Line 318"/>
            <p:cNvSpPr>
              <a:spLocks noChangeShapeType="1"/>
            </p:cNvSpPr>
            <p:nvPr/>
          </p:nvSpPr>
          <p:spPr bwMode="auto">
            <a:xfrm>
              <a:off x="4224" y="2544"/>
              <a:ext cx="0" cy="16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8" name="Text Box 319"/>
            <p:cNvSpPr txBox="1">
              <a:spLocks noChangeArrowheads="1"/>
            </p:cNvSpPr>
            <p:nvPr/>
          </p:nvSpPr>
          <p:spPr bwMode="auto">
            <a:xfrm>
              <a:off x="4107" y="2680"/>
              <a:ext cx="1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rtl="0" eaLnBrk="0" hangingPunct="0">
                <a:spcBef>
                  <a:spcPct val="50000"/>
                </a:spcBef>
              </a:pPr>
              <a:r>
                <a:rPr lang="en-US" b="1">
                  <a:solidFill>
                    <a:srgbClr val="000000"/>
                  </a:solidFill>
                  <a:latin typeface="Times" pitchFamily="1" charset="0"/>
                </a:rPr>
                <a:t>C</a:t>
              </a:r>
            </a:p>
          </p:txBody>
        </p:sp>
        <p:sp>
          <p:nvSpPr>
            <p:cNvPr id="23569" name="Line 320"/>
            <p:cNvSpPr>
              <a:spLocks noChangeShapeType="1"/>
            </p:cNvSpPr>
            <p:nvPr/>
          </p:nvSpPr>
          <p:spPr bwMode="auto">
            <a:xfrm>
              <a:off x="4280" y="2864"/>
              <a:ext cx="216" cy="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0" name="Line 322"/>
            <p:cNvSpPr>
              <a:spLocks noChangeShapeType="1"/>
            </p:cNvSpPr>
            <p:nvPr/>
          </p:nvSpPr>
          <p:spPr bwMode="auto">
            <a:xfrm>
              <a:off x="4224" y="2088"/>
              <a:ext cx="0" cy="16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779" name="AutoShape 323"/>
          <p:cNvSpPr>
            <a:spLocks noChangeArrowheads="1"/>
          </p:cNvSpPr>
          <p:nvPr/>
        </p:nvSpPr>
        <p:spPr bwMode="auto">
          <a:xfrm>
            <a:off x="3556000" y="3289300"/>
            <a:ext cx="2806700" cy="368300"/>
          </a:xfrm>
          <a:prstGeom prst="rightArrow">
            <a:avLst>
              <a:gd name="adj1" fmla="val 50000"/>
              <a:gd name="adj2" fmla="val 19051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780" name="Text Box 324"/>
          <p:cNvSpPr txBox="1">
            <a:spLocks noChangeArrowheads="1"/>
          </p:cNvSpPr>
          <p:nvPr/>
        </p:nvSpPr>
        <p:spPr bwMode="auto">
          <a:xfrm>
            <a:off x="3565525" y="2963863"/>
            <a:ext cx="2187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 eaLnBrk="0" hangingPunct="0"/>
            <a:r>
              <a:rPr lang="en-US" sz="2000" b="1">
                <a:solidFill>
                  <a:srgbClr val="000000"/>
                </a:solidFill>
                <a:latin typeface="Times" pitchFamily="1" charset="0"/>
              </a:rPr>
              <a:t>Phosphodiesterase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50" grpId="0" autoUpdateAnimBg="0"/>
      <p:bldP spid="19779" grpId="0" animBg="1"/>
      <p:bldP spid="19780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 descr="图片13"/>
          <p:cNvPicPr>
            <a:picLocks noChangeAspect="1" noChangeArrowheads="1"/>
          </p:cNvPicPr>
          <p:nvPr/>
        </p:nvPicPr>
        <p:blipFill rotWithShape="1">
          <a:blip r:embed="rId2" cstate="print"/>
          <a:srcRect b="14682"/>
          <a:stretch/>
        </p:blipFill>
        <p:spPr bwMode="auto">
          <a:xfrm>
            <a:off x="1908175" y="722313"/>
            <a:ext cx="5127625" cy="552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1096CC707031408CD9FF9F286BB83A" ma:contentTypeVersion="1" ma:contentTypeDescription="Create a new document." ma:contentTypeScope="" ma:versionID="86c8869a9d9a84e7005a5d293027d473">
  <xsd:schema xmlns:xsd="http://www.w3.org/2001/XMLSchema" xmlns:p="http://schemas.microsoft.com/office/2006/metadata/properties" xmlns:ns2="3dad766c-9e36-455d-8d7c-234eca89fec7" targetNamespace="http://schemas.microsoft.com/office/2006/metadata/properties" ma:root="true" ma:fieldsID="111b1d09fd174d8180c4ea5adcf5fafb" ns2:_="">
    <xsd:import namespace="3dad766c-9e36-455d-8d7c-234eca89fec7"/>
    <xsd:element name="properties">
      <xsd:complexType>
        <xsd:sequence>
          <xsd:element name="documentManagement">
            <xsd:complexType>
              <xsd:all>
                <xsd:element ref="ns2:Resource_x0020_Typ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3dad766c-9e36-455d-8d7c-234eca89fec7" elementFormDefault="qualified">
    <xsd:import namespace="http://schemas.microsoft.com/office/2006/documentManagement/types"/>
    <xsd:element name="Resource_x0020_Type" ma:index="8" nillable="true" ma:displayName="Resource Type" ma:default="" ma:internalName="Resource_x0020_Type" ma:requiredMultiChoice="true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Academic"/>
                        <xsd:enumeration value="AP"/>
                        <xsd:enumeration value="Pre AP"/>
                        <xsd:enumeration value="Parent Resource"/>
                        <xsd:enumeration value="Student Resource"/>
                        <xsd:enumeration value="Publications"/>
                        <xsd:enumeration value="Homework"/>
                        <xsd:enumeration value="Other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Resource_x0020_Type xmlns="3dad766c-9e36-455d-8d7c-234eca89fec7">
      <Value>Academic</Value>
      <Value>Student Resource</Value>
    </Resource_x0020_Type>
  </documentManagement>
</p:properties>
</file>

<file path=customXml/itemProps1.xml><?xml version="1.0" encoding="utf-8"?>
<ds:datastoreItem xmlns:ds="http://schemas.openxmlformats.org/officeDocument/2006/customXml" ds:itemID="{241DECB7-7BA5-4DE9-8BC1-B2D4941ABE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C9D148-A506-4F10-A663-4F2B49F074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ad766c-9e36-455d-8d7c-234eca89fec7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FE89174B-CD36-4B2E-9966-1B518E5EA0EB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3dad766c-9e36-455d-8d7c-234eca89fec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745</TotalTime>
  <Words>516</Words>
  <Application>Microsoft Office PowerPoint</Application>
  <PresentationFormat>On-screen Show (4:3)</PresentationFormat>
  <Paragraphs>177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Comic Sans MS</vt:lpstr>
      <vt:lpstr>Times</vt:lpstr>
      <vt:lpstr>Times New Roman</vt:lpstr>
      <vt:lpstr>Wingdings</vt:lpstr>
      <vt:lpstr>Office Theme</vt:lpstr>
      <vt:lpstr>Nucleic Acids</vt:lpstr>
      <vt:lpstr>The Double Helix (DNA) Structural model:</vt:lpstr>
      <vt:lpstr>PowerPoint Presentation</vt:lpstr>
      <vt:lpstr>Secondary Structure:  DNA Double Helix</vt:lpstr>
      <vt:lpstr>PowerPoint Presentation</vt:lpstr>
      <vt:lpstr>PowerPoint Presentation</vt:lpstr>
      <vt:lpstr>PowerPoint Presentation</vt:lpstr>
      <vt:lpstr>PowerPoint Presentation</vt:lpstr>
      <vt:lpstr>The strands separate</vt:lpstr>
      <vt:lpstr>PowerPoint Presentation</vt:lpstr>
      <vt:lpstr>PowerPoint Presentation</vt:lpstr>
      <vt:lpstr>Complementarity of DNA strands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Nucleic Acids Powerpoint</dc:title>
  <dc:creator>Amy</dc:creator>
  <cp:lastModifiedBy>f</cp:lastModifiedBy>
  <cp:revision>45</cp:revision>
  <dcterms:created xsi:type="dcterms:W3CDTF">2009-10-20T02:30:51Z</dcterms:created>
  <dcterms:modified xsi:type="dcterms:W3CDTF">2026-10-12T08:08:09Z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0x010100AF1096CC707031408CD9FF9F286BB83A</vt:lpwstr>
  </property>
</Properties>
</file>