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4"/>
  </p:sldMasterIdLst>
  <p:notesMasterIdLst>
    <p:notesMasterId r:id="rId28"/>
  </p:notesMasterIdLst>
  <p:sldIdLst>
    <p:sldId id="344" r:id="rId5"/>
    <p:sldId id="258" r:id="rId6"/>
    <p:sldId id="358" r:id="rId7"/>
    <p:sldId id="259" r:id="rId8"/>
    <p:sldId id="262" r:id="rId9"/>
    <p:sldId id="263" r:id="rId10"/>
    <p:sldId id="265" r:id="rId11"/>
    <p:sldId id="300" r:id="rId12"/>
    <p:sldId id="264" r:id="rId13"/>
    <p:sldId id="377" r:id="rId14"/>
    <p:sldId id="418" r:id="rId15"/>
    <p:sldId id="419" r:id="rId16"/>
    <p:sldId id="303" r:id="rId17"/>
    <p:sldId id="301" r:id="rId18"/>
    <p:sldId id="420" r:id="rId19"/>
    <p:sldId id="378" r:id="rId20"/>
    <p:sldId id="421" r:id="rId21"/>
    <p:sldId id="422" r:id="rId22"/>
    <p:sldId id="400" r:id="rId23"/>
    <p:sldId id="401" r:id="rId24"/>
    <p:sldId id="402" r:id="rId25"/>
    <p:sldId id="424" r:id="rId26"/>
    <p:sldId id="42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3" d="100"/>
          <a:sy n="63" d="100"/>
        </p:scale>
        <p:origin x="1376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A423A-05C8-4A16-8066-A6ACD7CE1726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5F3B1-A72E-474B-BD6E-E964F1577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04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854325-D5D2-40D1-A098-461E261C1FC8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584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654D66-8907-452B-8C4D-E94DEEFA9D0C}" type="slidenum">
              <a:rPr lang="en-US"/>
              <a:pPr/>
              <a:t>8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FIGURE 8-14 Complementarity of strands in the DNA double helix.</a:t>
            </a:r>
            <a:r>
              <a:rPr lang="en-US" smtClean="0">
                <a:latin typeface="Arial" charset="0"/>
              </a:rPr>
              <a:t> The complementary antiparallel strands of DNA follow the pairing rules proposed by Watson and Crick. The base-paired antiparallel strands differ in base composition: the left strand has the composition A</a:t>
            </a:r>
            <a:r>
              <a:rPr lang="en-US" baseline="-25000" smtClean="0">
                <a:latin typeface="Arial" charset="0"/>
              </a:rPr>
              <a:t>3</a:t>
            </a:r>
            <a:r>
              <a:rPr lang="en-US" smtClean="0">
                <a:latin typeface="Arial" charset="0"/>
              </a:rPr>
              <a:t> T</a:t>
            </a:r>
            <a:r>
              <a:rPr lang="en-US" baseline="-25000" smtClean="0">
                <a:latin typeface="Arial" charset="0"/>
              </a:rPr>
              <a:t>2</a:t>
            </a:r>
            <a:r>
              <a:rPr lang="en-US" smtClean="0">
                <a:latin typeface="Arial" charset="0"/>
              </a:rPr>
              <a:t> G</a:t>
            </a:r>
            <a:r>
              <a:rPr lang="en-US" baseline="-25000" smtClean="0">
                <a:latin typeface="Arial" charset="0"/>
              </a:rPr>
              <a:t>1</a:t>
            </a:r>
            <a:r>
              <a:rPr lang="en-US" smtClean="0">
                <a:latin typeface="Arial" charset="0"/>
              </a:rPr>
              <a:t> C</a:t>
            </a:r>
            <a:r>
              <a:rPr lang="en-US" baseline="-25000" smtClean="0">
                <a:latin typeface="Arial" charset="0"/>
              </a:rPr>
              <a:t>3</a:t>
            </a:r>
            <a:r>
              <a:rPr lang="en-US" smtClean="0">
                <a:latin typeface="Arial" charset="0"/>
              </a:rPr>
              <a:t>; the right, A</a:t>
            </a:r>
            <a:r>
              <a:rPr lang="en-US" baseline="-25000" smtClean="0">
                <a:latin typeface="Arial" charset="0"/>
              </a:rPr>
              <a:t>2</a:t>
            </a:r>
            <a:r>
              <a:rPr lang="en-US" smtClean="0">
                <a:latin typeface="Arial" charset="0"/>
              </a:rPr>
              <a:t> T</a:t>
            </a:r>
            <a:r>
              <a:rPr lang="en-US" baseline="-25000" smtClean="0">
                <a:latin typeface="Arial" charset="0"/>
              </a:rPr>
              <a:t>3</a:t>
            </a:r>
            <a:r>
              <a:rPr lang="en-US" smtClean="0">
                <a:latin typeface="Arial" charset="0"/>
              </a:rPr>
              <a:t> G</a:t>
            </a:r>
            <a:r>
              <a:rPr lang="en-US" baseline="-25000" smtClean="0">
                <a:latin typeface="Arial" charset="0"/>
              </a:rPr>
              <a:t>3</a:t>
            </a:r>
            <a:r>
              <a:rPr lang="en-US" smtClean="0">
                <a:latin typeface="Arial" charset="0"/>
              </a:rPr>
              <a:t> C</a:t>
            </a:r>
            <a:r>
              <a:rPr lang="en-US" baseline="-25000" smtClean="0">
                <a:latin typeface="Arial" charset="0"/>
              </a:rPr>
              <a:t>1</a:t>
            </a:r>
            <a:r>
              <a:rPr lang="en-US" smtClean="0">
                <a:latin typeface="Arial" charset="0"/>
              </a:rPr>
              <a:t>. They also differ in sequence when each chain is read in the 5</a:t>
            </a:r>
            <a:r>
              <a:rPr lang="ga-IE" smtClean="0">
                <a:latin typeface="Arial" charset="0"/>
              </a:rPr>
              <a:t>′→</a:t>
            </a:r>
            <a:r>
              <a:rPr lang="en-US" smtClean="0">
                <a:latin typeface="Arial" charset="0"/>
              </a:rPr>
              <a:t>3</a:t>
            </a:r>
            <a:r>
              <a:rPr lang="ga-IE" smtClean="0">
                <a:latin typeface="Arial" charset="0"/>
              </a:rPr>
              <a:t>′</a:t>
            </a:r>
            <a:r>
              <a:rPr lang="en-US" smtClean="0">
                <a:latin typeface="Arial" charset="0"/>
              </a:rPr>
              <a:t> direction. Note the base equivalences: A = T and G = C in the duplex.</a:t>
            </a:r>
          </a:p>
        </p:txBody>
      </p:sp>
    </p:spTree>
    <p:extLst>
      <p:ext uri="{BB962C8B-B14F-4D97-AF65-F5344CB8AC3E}">
        <p14:creationId xmlns:p14="http://schemas.microsoft.com/office/powerpoint/2010/main" val="2302633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86DE3D1-2915-4962-A98A-6CA43325BE8C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01122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F5F3B1-A72E-474B-BD6E-E964F15779D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2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49DAD0-51EB-4988-B888-E8BB65485CC1}" type="slidenum">
              <a:rPr lang="en-US"/>
              <a:pPr/>
              <a:t>13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FIGURE 8-15 Replication of DNA as suggested by Watson and Crick.</a:t>
            </a:r>
            <a:r>
              <a:rPr lang="en-US" smtClean="0">
                <a:latin typeface="Arial" charset="0"/>
              </a:rPr>
              <a:t> The preexisting or "parent" strands become separated, and each is the template for biosynthesis of a complementary "daughter" strand (in pink).</a:t>
            </a:r>
          </a:p>
        </p:txBody>
      </p:sp>
    </p:spTree>
    <p:extLst>
      <p:ext uri="{BB962C8B-B14F-4D97-AF65-F5344CB8AC3E}">
        <p14:creationId xmlns:p14="http://schemas.microsoft.com/office/powerpoint/2010/main" val="2707495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11FEFEF-673C-4730-B57A-31FDA63B33BB}" type="slidenum">
              <a:rPr lang="en-US" altLang="en-US" smtClean="0"/>
              <a:pPr/>
              <a:t>16</a:t>
            </a:fld>
            <a:endParaRPr lang="en-US" alt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19739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3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0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3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4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6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41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6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7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5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5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85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FF518-3BC7-463F-A1CD-0C9295CC1E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613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4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76200"/>
            <a:ext cx="6858000" cy="2590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8000" dirty="0" smtClean="0">
                <a:latin typeface="Comic Sans MS" pitchFamily="66" charset="0"/>
              </a:rPr>
              <a:t>Nucleic Acids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11155" y="3124200"/>
            <a:ext cx="6858000" cy="18859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5400" b="1" i="1" dirty="0" smtClean="0">
                <a:solidFill>
                  <a:srgbClr val="FF0000"/>
                </a:solidFill>
                <a:latin typeface="Comic Sans MS" pitchFamily="66" charset="0"/>
              </a:rPr>
              <a:t>DNA &amp; RNA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04800" y="228600"/>
            <a:ext cx="8534400" cy="4062651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DNA Replication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5138" marR="0" lvl="0" indent="-2397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80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Cell division involving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mitosis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produces 2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daughter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cells that are genetically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identical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to each other and genetically identical to the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parent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cell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5138" marR="0" lvl="0" indent="-2397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Remember that for this to happen, DNA in the parent cell must be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replicated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(copied)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before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the cell divides – this process occurs during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Interphase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in the cell cycle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" y="4343400"/>
            <a:ext cx="901541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11206" y="903982"/>
            <a:ext cx="9032794" cy="1077218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b="1" dirty="0"/>
              <a:t>Before a cell divides, the DNA strands unwind </a:t>
            </a:r>
          </a:p>
          <a:p>
            <a:r>
              <a:rPr lang="en-GB" sz="3200" b="1" dirty="0"/>
              <a:t>and separate</a:t>
            </a:r>
            <a:endParaRPr lang="en-US" sz="3200" b="1" dirty="0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398773" y="2046982"/>
            <a:ext cx="8516627" cy="1077218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b="1" dirty="0"/>
              <a:t>Each strand makes a new partner by adding</a:t>
            </a:r>
          </a:p>
          <a:p>
            <a:r>
              <a:rPr lang="en-GB" sz="3200" b="1" dirty="0"/>
              <a:t>the appropriate nucleotides</a:t>
            </a:r>
            <a:endParaRPr lang="en-US" sz="3200" b="1" dirty="0"/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65125" y="3230940"/>
            <a:ext cx="7483475" cy="156966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b="1" dirty="0"/>
              <a:t>The result is that there are now two double-stranded DNA molecules in the nucleus</a:t>
            </a:r>
            <a:endParaRPr lang="en-US" sz="3200" b="1" dirty="0"/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27546" y="4876800"/>
            <a:ext cx="8382166" cy="1077218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b="1" dirty="0"/>
              <a:t>So that when the cell divides, each nucleus </a:t>
            </a:r>
          </a:p>
          <a:p>
            <a:r>
              <a:rPr lang="en-GB" sz="3200" b="1" dirty="0"/>
              <a:t>contains identical DNA</a:t>
            </a:r>
            <a:endParaRPr lang="en-US" sz="3200" b="1" dirty="0"/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304800" y="6055042"/>
            <a:ext cx="6336222" cy="584775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b="1" dirty="0"/>
              <a:t>This process is called </a:t>
            </a:r>
            <a:r>
              <a:rPr lang="en-GB" sz="3200" b="1" dirty="0">
                <a:solidFill>
                  <a:schemeClr val="accent2"/>
                </a:solidFill>
              </a:rPr>
              <a:t>replication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sp>
        <p:nvSpPr>
          <p:cNvPr id="17415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111206" y="218182"/>
            <a:ext cx="2403394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atin typeface="Arial" charset="0"/>
              </a:rPr>
              <a:t>replication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 autoUpdateAnimBg="0"/>
      <p:bldP spid="19462" grpId="0" animBg="1" autoUpdateAnimBg="0"/>
      <p:bldP spid="19463" grpId="0" animBg="1" autoUpdateAnimBg="0"/>
      <p:bldP spid="19464" grpId="0" animBg="1" autoUpdateAnimBg="0"/>
      <p:bldP spid="19465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219200" y="1443038"/>
            <a:ext cx="523875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43200"/>
            <a:ext cx="8441448" cy="3502025"/>
          </a:xfrm>
          <a:prstGeom prst="rect">
            <a:avLst/>
          </a:prstGeom>
          <a:noFill/>
        </p:spPr>
      </p:pic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81000" y="914400"/>
            <a:ext cx="43434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Hydrogen bonds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between base pairs are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broken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by the enzyme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Helicase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and DNA molecule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unzips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5486400" y="914400"/>
            <a:ext cx="365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DNA molecule separates into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complementary halves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200400" y="228600"/>
            <a:ext cx="2438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STEP 1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5720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	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752600"/>
            <a:ext cx="4419600" cy="3997993"/>
          </a:xfrm>
          <a:prstGeom prst="rect">
            <a:avLst/>
          </a:prstGeom>
          <a:noFill/>
        </p:spPr>
      </p:pic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438400" y="685800"/>
            <a:ext cx="434340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Nucleotides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match up with complementary bases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1600200" y="5943600"/>
            <a:ext cx="617220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Free nucleotides abundant in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nucleus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3886200" y="152400"/>
            <a:ext cx="1147237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STEP 2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	   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</a:t>
            </a:r>
            <a:endParaRPr kumimoji="0" 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1" y="1752600"/>
            <a:ext cx="3964840" cy="3922958"/>
          </a:xfrm>
          <a:prstGeom prst="rect">
            <a:avLst/>
          </a:prstGeom>
          <a:noFill/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200964" y="5760720"/>
            <a:ext cx="2827867" cy="94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New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Strand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Original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Strand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920067" y="5410200"/>
            <a:ext cx="1136791" cy="441960"/>
            <a:chOff x="3920067" y="5410200"/>
            <a:chExt cx="1136791" cy="441960"/>
          </a:xfrm>
        </p:grpSpPr>
        <p:sp>
          <p:nvSpPr>
            <p:cNvPr id="6" name="AutoShape 6"/>
            <p:cNvSpPr>
              <a:spLocks noChangeShapeType="1"/>
            </p:cNvSpPr>
            <p:nvPr/>
          </p:nvSpPr>
          <p:spPr bwMode="auto">
            <a:xfrm flipH="1" flipV="1">
              <a:off x="3920067" y="5410200"/>
              <a:ext cx="101600" cy="44196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utoShape 5"/>
            <p:cNvSpPr>
              <a:spLocks noChangeShapeType="1"/>
            </p:cNvSpPr>
            <p:nvPr/>
          </p:nvSpPr>
          <p:spPr bwMode="auto">
            <a:xfrm flipV="1">
              <a:off x="4971062" y="5410200"/>
              <a:ext cx="85796" cy="44196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71800" y="5410200"/>
            <a:ext cx="3124200" cy="914400"/>
            <a:chOff x="2971800" y="5410200"/>
            <a:chExt cx="3124200" cy="914400"/>
          </a:xfrm>
        </p:grpSpPr>
        <p:sp>
          <p:nvSpPr>
            <p:cNvPr id="8" name="AutoShape 4"/>
            <p:cNvSpPr>
              <a:spLocks noChangeShapeType="1"/>
            </p:cNvSpPr>
            <p:nvPr/>
          </p:nvSpPr>
          <p:spPr bwMode="auto">
            <a:xfrm flipH="1" flipV="1">
              <a:off x="2971800" y="5410200"/>
              <a:ext cx="558800" cy="88392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utoShape 3"/>
            <p:cNvSpPr>
              <a:spLocks noChangeShapeType="1"/>
            </p:cNvSpPr>
            <p:nvPr/>
          </p:nvSpPr>
          <p:spPr bwMode="auto">
            <a:xfrm flipV="1">
              <a:off x="5562600" y="5410200"/>
              <a:ext cx="533400" cy="91440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143000" y="457200"/>
            <a:ext cx="693419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Nucleotides are linked into 2 new strands of DNA by the enzyme, 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polymerase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—DNA polymerase also </a:t>
            </a:r>
            <a:r>
              <a:rPr kumimoji="0" lang="en-US" sz="24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proofreads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for copying errors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7600" y="0"/>
            <a:ext cx="1228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STEP 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dnareplication_larg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0"/>
            <a:ext cx="4724400" cy="6858000"/>
          </a:xfrm>
          <a:prstGeom prst="rect">
            <a:avLst/>
          </a:prstGeom>
        </p:spPr>
      </p:pic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4419600" y="990600"/>
            <a:ext cx="4257676" cy="204946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Mutations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occur when copying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errors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cause a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change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in the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sequence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of DNA nucleotide bases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figure 8-14"/>
          <p:cNvPicPr>
            <a:picLocks noChangeAspect="1" noChangeArrowheads="1"/>
          </p:cNvPicPr>
          <p:nvPr/>
        </p:nvPicPr>
        <p:blipFill rotWithShape="1">
          <a:blip r:embed="rId3" cstate="print"/>
          <a:srcRect b="6878"/>
          <a:stretch/>
        </p:blipFill>
        <p:spPr bwMode="auto">
          <a:xfrm>
            <a:off x="3314700" y="165101"/>
            <a:ext cx="2511425" cy="6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28600" y="228600"/>
            <a:ext cx="89154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Diagram Examples of DNA Replication: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(You could see DNA replication represented different ways.)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1" name="Picture 0" descr="replicatio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71600"/>
            <a:ext cx="7138088" cy="4768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 l="27586" t="48889"/>
          <a:stretch>
            <a:fillRect/>
          </a:stretch>
        </p:blipFill>
        <p:spPr>
          <a:xfrm>
            <a:off x="609600" y="0"/>
            <a:ext cx="3400425" cy="6858000"/>
          </a:xfrm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 b="51111"/>
          <a:stretch>
            <a:fillRect/>
          </a:stretch>
        </p:blipFill>
        <p:spPr bwMode="auto">
          <a:xfrm>
            <a:off x="4572000" y="381000"/>
            <a:ext cx="4475163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Storage of DNA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33400"/>
            <a:ext cx="8305800" cy="2971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In </a:t>
            </a:r>
            <a:r>
              <a:rPr lang="en-US" sz="2400" b="1" smtClean="0"/>
              <a:t>eukaryotic</a:t>
            </a:r>
            <a:r>
              <a:rPr lang="en-US" sz="2400" smtClean="0"/>
              <a:t> cells (animals, plants, fungi) DNA is stored in the </a:t>
            </a:r>
            <a:r>
              <a:rPr lang="en-US" sz="2400" b="1" smtClean="0"/>
              <a:t>nucleus</a:t>
            </a:r>
            <a:r>
              <a:rPr lang="en-US" sz="2400" smtClean="0"/>
              <a:t>, which is separated from the rest of the cell by a semipermeable membrane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DNA is only organized into </a:t>
            </a:r>
            <a:r>
              <a:rPr lang="en-US" sz="2400" b="1" smtClean="0"/>
              <a:t>chromosomes</a:t>
            </a:r>
            <a:r>
              <a:rPr lang="en-US" sz="2400" smtClean="0"/>
              <a:t> during cell replication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Between replications, the DNA is stored in a compact ball called </a:t>
            </a:r>
            <a:r>
              <a:rPr lang="en-US" sz="2400" b="1" smtClean="0"/>
              <a:t>chromatin</a:t>
            </a:r>
            <a:r>
              <a:rPr lang="en-US" sz="2400" smtClean="0"/>
              <a:t>, and is wrapped around proteins called </a:t>
            </a:r>
            <a:r>
              <a:rPr lang="en-US" sz="2400" b="1" smtClean="0"/>
              <a:t>histones</a:t>
            </a:r>
            <a:r>
              <a:rPr lang="en-US" sz="2400" smtClean="0"/>
              <a:t> to form </a:t>
            </a:r>
            <a:r>
              <a:rPr lang="en-US" sz="2400" b="1" smtClean="0"/>
              <a:t>nucleosomes</a:t>
            </a:r>
            <a:endParaRPr lang="en-US" sz="2400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3635375"/>
            <a:ext cx="2776538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DNA Replication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685800"/>
            <a:ext cx="8839200" cy="579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When a eukaryotic cell divides, the process is called </a:t>
            </a:r>
            <a:r>
              <a:rPr lang="en-US" sz="2400" b="1" smtClean="0"/>
              <a:t>mitosis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	- the cell splits into two identical daughter cells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	- the DNA must be replicated so that each daughter cell has a copy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smtClean="0"/>
              <a:t>DNA replication</a:t>
            </a:r>
            <a:r>
              <a:rPr lang="en-US" sz="2400" smtClean="0"/>
              <a:t> involves several processes: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	- first, the DNA must be unwound, separating the two strands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	- the single strands then act as templates for synthesis of the new strands, which are complimentary in sequence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	- bases are added one at a time until two new DNA strands that exactly duplicate the original DNA are produced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process is called </a:t>
            </a:r>
            <a:r>
              <a:rPr lang="en-US" sz="2400" b="1" smtClean="0"/>
              <a:t>semi-conservative replication</a:t>
            </a:r>
            <a:r>
              <a:rPr lang="en-US" sz="2400" smtClean="0"/>
              <a:t> because one strand of each daughter DNA comes from the parent DNA and one strand is new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energy for the synthesis comes from hydrolysis of phosphate groups as the phosphodiester bonds form between the bases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figure 8-15"/>
          <p:cNvPicPr>
            <a:picLocks noChangeAspect="1" noChangeArrowheads="1"/>
          </p:cNvPicPr>
          <p:nvPr/>
        </p:nvPicPr>
        <p:blipFill rotWithShape="1">
          <a:blip r:embed="rId3" cstate="print"/>
          <a:srcRect b="6878"/>
          <a:stretch/>
        </p:blipFill>
        <p:spPr bwMode="auto">
          <a:xfrm>
            <a:off x="2476500" y="165101"/>
            <a:ext cx="4205288" cy="6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7630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Schematic representation of the strand separation in duplex DNA resulting from its heat denaturation.</a:t>
            </a:r>
            <a:endParaRPr lang="en-US" dirty="0" smtClean="0"/>
          </a:p>
        </p:txBody>
      </p:sp>
      <p:pic>
        <p:nvPicPr>
          <p:cNvPr id="4608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2009775"/>
            <a:ext cx="5943600" cy="47577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Direction of Replication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533400"/>
            <a:ext cx="8458200" cy="3048000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ct val="5000"/>
              </a:spcBef>
            </a:pPr>
            <a:r>
              <a:rPr lang="en-US" sz="2400" smtClean="0"/>
              <a:t>The enzyme </a:t>
            </a:r>
            <a:r>
              <a:rPr lang="en-US" sz="2400" i="1" smtClean="0"/>
              <a:t>helicase </a:t>
            </a:r>
            <a:r>
              <a:rPr lang="en-US" sz="2400" smtClean="0"/>
              <a:t>unwinds several sections of parent DNA </a:t>
            </a:r>
          </a:p>
          <a:p>
            <a:pPr eaLnBrk="1" hangingPunct="1">
              <a:lnSpc>
                <a:spcPct val="95000"/>
              </a:lnSpc>
              <a:spcBef>
                <a:spcPct val="5000"/>
              </a:spcBef>
            </a:pPr>
            <a:r>
              <a:rPr lang="en-US" sz="2400" smtClean="0"/>
              <a:t>At each open DNA section, called a </a:t>
            </a:r>
            <a:r>
              <a:rPr lang="en-US" sz="2400" b="1" smtClean="0"/>
              <a:t>replication fork</a:t>
            </a:r>
            <a:r>
              <a:rPr lang="en-US" sz="2400" smtClean="0"/>
              <a:t>, DNA </a:t>
            </a:r>
            <a:r>
              <a:rPr lang="en-US" sz="2400" i="1" smtClean="0"/>
              <a:t>polymerase</a:t>
            </a:r>
            <a:r>
              <a:rPr lang="en-US" sz="2400" smtClean="0"/>
              <a:t> catalyzes the formation of 5’-3’ester bonds of the </a:t>
            </a:r>
            <a:r>
              <a:rPr lang="en-US" sz="2400" b="1" smtClean="0"/>
              <a:t>leading strand</a:t>
            </a:r>
            <a:endParaRPr lang="en-US" sz="2400" smtClean="0"/>
          </a:p>
          <a:p>
            <a:pPr eaLnBrk="1" hangingPunct="1">
              <a:lnSpc>
                <a:spcPct val="95000"/>
              </a:lnSpc>
              <a:spcBef>
                <a:spcPct val="10000"/>
              </a:spcBef>
            </a:pPr>
            <a:r>
              <a:rPr lang="en-US" sz="2400" smtClean="0"/>
              <a:t>The </a:t>
            </a:r>
            <a:r>
              <a:rPr lang="en-US" sz="2400" b="1" smtClean="0"/>
              <a:t>lagging strand</a:t>
            </a:r>
            <a:r>
              <a:rPr lang="en-US" sz="2400" i="1" smtClean="0"/>
              <a:t>, </a:t>
            </a:r>
            <a:r>
              <a:rPr lang="en-US" sz="2400" smtClean="0"/>
              <a:t>which grows in the 3’-5’ direction, is synthesized in short sections called </a:t>
            </a:r>
            <a:r>
              <a:rPr lang="en-US" sz="2400" b="1" smtClean="0"/>
              <a:t>Okazaki fragments</a:t>
            </a:r>
            <a:endParaRPr lang="en-US" sz="2400" smtClean="0"/>
          </a:p>
          <a:p>
            <a:pPr eaLnBrk="1" hangingPunct="1">
              <a:lnSpc>
                <a:spcPct val="95000"/>
              </a:lnSpc>
              <a:spcBef>
                <a:spcPct val="10000"/>
              </a:spcBef>
            </a:pPr>
            <a:r>
              <a:rPr lang="en-US" sz="2400" smtClean="0"/>
              <a:t>The Okazaki fragments are joined by DNA </a:t>
            </a:r>
            <a:r>
              <a:rPr lang="en-US" sz="2400" i="1" smtClean="0"/>
              <a:t>ligase </a:t>
            </a:r>
            <a:r>
              <a:rPr lang="en-US" sz="2400" smtClean="0"/>
              <a:t>to give a single 3’-5’ DNA strand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" y="3733800"/>
          <a:ext cx="8686800" cy="273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Bitmap Image" r:id="rId3" imgW="5838095" imgH="1838095" progId="PBrush">
                  <p:embed/>
                </p:oleObj>
              </mc:Choice>
              <mc:Fallback>
                <p:oleObj name="Bitmap Image" r:id="rId3" imgW="5838095" imgH="1838095" progId="PBrus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733800"/>
                        <a:ext cx="8686800" cy="273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2575" y="0"/>
            <a:ext cx="3781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143000"/>
            <a:ext cx="464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Ribonucleic Acid (RNA)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685800"/>
            <a:ext cx="8534400" cy="533400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US" sz="2400" smtClean="0"/>
              <a:t>RNA is much more abundant than DNA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smtClean="0"/>
              <a:t>There are several important differences between RNA and DNA: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sz="2400" smtClean="0"/>
              <a:t>	- the pentose sugar in RNA is ribose, in DNA it’s deoxyribose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sz="2400" smtClean="0"/>
              <a:t>	- in RNA, uracil replaces the base thymine (U pairs with A)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sz="2400" smtClean="0"/>
              <a:t>	- RNA is single stranded while DNA is double stranded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sz="2400" smtClean="0"/>
              <a:t>	- RNA molecules are much smaller than DNA molecules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smtClean="0"/>
              <a:t>There are three main types of RNA: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sz="2400" smtClean="0"/>
              <a:t>	- ribosomal (rRNA), messenger (mRNA) and transfer (tRNA)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u="sng" smtClean="0"/>
              <a:t>Types of RNA</a:t>
            </a:r>
            <a:endParaRPr lang="en-US" sz="2800" smtClean="0"/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763" y="762000"/>
            <a:ext cx="8878887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Messenger RNA (mRNA)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/>
              <a:t>Its sequence is copied from genetic DNA</a:t>
            </a:r>
          </a:p>
          <a:p>
            <a:pPr eaLnBrk="1" hangingPunct="1"/>
            <a:r>
              <a:rPr lang="en-US" sz="3600" dirty="0" smtClean="0"/>
              <a:t>It travels to </a:t>
            </a:r>
            <a:r>
              <a:rPr lang="en-US" sz="3600" dirty="0" err="1" smtClean="0"/>
              <a:t>ribsosomes</a:t>
            </a:r>
            <a:r>
              <a:rPr lang="en-US" sz="3600" dirty="0" smtClean="0"/>
              <a:t>, small granular particles in the cytoplasm of a cell where protein synthesis takes place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Ribosomal RNA (rRNA) 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accent3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3600" dirty="0" err="1" smtClean="0"/>
              <a:t>Ribosomes</a:t>
            </a:r>
            <a:r>
              <a:rPr lang="en-US" sz="3600" dirty="0" smtClean="0"/>
              <a:t> are a complex of proteins and </a:t>
            </a:r>
            <a:r>
              <a:rPr lang="en-US" sz="3600" dirty="0" err="1" smtClean="0"/>
              <a:t>rRNA</a:t>
            </a:r>
            <a:endParaRPr lang="en-US" sz="3600" dirty="0" smtClean="0"/>
          </a:p>
          <a:p>
            <a:pPr eaLnBrk="1" hangingPunct="1"/>
            <a:r>
              <a:rPr lang="en-US" sz="3600" dirty="0" smtClean="0"/>
              <a:t>The synthesis of proteins from amino acids and ATP occurs in the ribosome</a:t>
            </a:r>
          </a:p>
          <a:p>
            <a:pPr eaLnBrk="1" hangingPunct="1"/>
            <a:r>
              <a:rPr lang="en-US" sz="3600" dirty="0" smtClean="0"/>
              <a:t>The </a:t>
            </a:r>
            <a:r>
              <a:rPr lang="en-US" sz="3600" dirty="0" err="1" smtClean="0"/>
              <a:t>rRNA</a:t>
            </a:r>
            <a:r>
              <a:rPr lang="en-US" sz="3600" dirty="0" smtClean="0"/>
              <a:t> provides both structure and catalysis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Transfer RNA (tRNA)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idx="1"/>
          </p:nvPr>
        </p:nvSpPr>
        <p:spPr>
          <a:xfrm>
            <a:off x="593393" y="1447800"/>
            <a:ext cx="7886700" cy="4803775"/>
          </a:xfrm>
          <a:solidFill>
            <a:schemeClr val="accent3"/>
          </a:solidFill>
        </p:spPr>
        <p:txBody>
          <a:bodyPr>
            <a:noAutofit/>
          </a:bodyPr>
          <a:lstStyle/>
          <a:p>
            <a:pPr eaLnBrk="1" hangingPunct="1"/>
            <a:r>
              <a:rPr lang="en-US" sz="4000" dirty="0" smtClean="0"/>
              <a:t>Transports amino acids to the </a:t>
            </a:r>
            <a:r>
              <a:rPr lang="en-US" sz="4000" dirty="0" err="1" smtClean="0"/>
              <a:t>ribosomes</a:t>
            </a:r>
            <a:r>
              <a:rPr lang="en-US" sz="4000" dirty="0" smtClean="0"/>
              <a:t> where they are joined together to make proteins</a:t>
            </a:r>
          </a:p>
          <a:p>
            <a:pPr eaLnBrk="1" hangingPunct="1"/>
            <a:r>
              <a:rPr lang="en-US" sz="4000" dirty="0" smtClean="0"/>
              <a:t>There is a specific </a:t>
            </a:r>
            <a:r>
              <a:rPr lang="en-US" sz="4000" dirty="0" err="1" smtClean="0"/>
              <a:t>tRNA</a:t>
            </a:r>
            <a:r>
              <a:rPr lang="en-US" sz="4000" dirty="0" smtClean="0"/>
              <a:t> for each amino acid </a:t>
            </a:r>
          </a:p>
          <a:p>
            <a:pPr eaLnBrk="1" hangingPunct="1"/>
            <a:r>
              <a:rPr lang="en-US" sz="4000" dirty="0" smtClean="0"/>
              <a:t>Recognition of the </a:t>
            </a:r>
            <a:r>
              <a:rPr lang="en-US" sz="4000" dirty="0" err="1" smtClean="0"/>
              <a:t>tRNA</a:t>
            </a:r>
            <a:r>
              <a:rPr lang="en-US" sz="4000" dirty="0" smtClean="0"/>
              <a:t> at the anti-</a:t>
            </a:r>
            <a:r>
              <a:rPr lang="en-US" sz="4000" dirty="0" err="1" smtClean="0"/>
              <a:t>codon</a:t>
            </a:r>
            <a:r>
              <a:rPr lang="en-US" sz="4000" dirty="0" smtClean="0"/>
              <a:t> communicates which amino acid is attached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381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Transfer RNA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533400"/>
            <a:ext cx="9144000" cy="2286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smtClean="0"/>
              <a:t>Transfer RNA</a:t>
            </a:r>
            <a:r>
              <a:rPr lang="en-US" sz="2400" smtClean="0"/>
              <a:t> translates the genetic code from the messenger RNA and brings specific amino acids to the ribosome for protein synthesis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Each amino acid is recognized by one or more specific tRNA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tRNA has a tertiary structure that is L-shaped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	- one end attaches to the amino acid and the other binds to the mRNA by a 3-base complimentary sequence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b="5307"/>
          <a:stretch>
            <a:fillRect/>
          </a:stretch>
        </p:blipFill>
        <p:spPr bwMode="auto">
          <a:xfrm>
            <a:off x="914400" y="2819400"/>
            <a:ext cx="7321550" cy="403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Ribosomal RNA and Messenger RNA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685800"/>
            <a:ext cx="8077200" cy="2743200"/>
          </a:xfrm>
        </p:spPr>
        <p:txBody>
          <a:bodyPr/>
          <a:lstStyle/>
          <a:p>
            <a:pPr eaLnBrk="1" hangingPunct="1"/>
            <a:r>
              <a:rPr lang="en-US" sz="2400" b="1" smtClean="0"/>
              <a:t>Ribosomes</a:t>
            </a:r>
            <a:r>
              <a:rPr lang="en-US" sz="2400" smtClean="0"/>
              <a:t> are the sites of protein synthesis</a:t>
            </a:r>
          </a:p>
          <a:p>
            <a:pPr eaLnBrk="1" hangingPunct="1">
              <a:buFontTx/>
              <a:buNone/>
            </a:pPr>
            <a:r>
              <a:rPr lang="en-US" sz="2400" smtClean="0"/>
              <a:t>	- they consist of </a:t>
            </a:r>
            <a:r>
              <a:rPr lang="en-US" sz="2400" b="1" smtClean="0"/>
              <a:t>ribosomal DNA</a:t>
            </a:r>
            <a:r>
              <a:rPr lang="en-US" sz="2400" smtClean="0"/>
              <a:t> (65%) and proteins (35%)</a:t>
            </a:r>
          </a:p>
          <a:p>
            <a:pPr eaLnBrk="1" hangingPunct="1">
              <a:buFontTx/>
              <a:buNone/>
            </a:pPr>
            <a:r>
              <a:rPr lang="en-US" sz="2400" smtClean="0"/>
              <a:t>	- they have two subunits, a large one and a small one</a:t>
            </a:r>
          </a:p>
          <a:p>
            <a:pPr eaLnBrk="1" hangingPunct="1"/>
            <a:r>
              <a:rPr lang="en-US" sz="2400" b="1" smtClean="0"/>
              <a:t>Messenger RNA</a:t>
            </a:r>
            <a:r>
              <a:rPr lang="en-US" sz="2400" smtClean="0"/>
              <a:t> carries the genetic code to the ribosomes</a:t>
            </a:r>
          </a:p>
          <a:p>
            <a:pPr eaLnBrk="1" hangingPunct="1">
              <a:buFontTx/>
              <a:buNone/>
            </a:pPr>
            <a:r>
              <a:rPr lang="en-US" sz="2400" smtClean="0"/>
              <a:t>	- they are strands of RNA that are complementary to the DNA of the gene for the protein to be synthesized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13" y="3429000"/>
            <a:ext cx="8878887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1096CC707031408CD9FF9F286BB83A" ma:contentTypeVersion="1" ma:contentTypeDescription="Create a new document." ma:contentTypeScope="" ma:versionID="86c8869a9d9a84e7005a5d293027d473">
  <xsd:schema xmlns:xsd="http://www.w3.org/2001/XMLSchema" xmlns:p="http://schemas.microsoft.com/office/2006/metadata/properties" xmlns:ns2="3dad766c-9e36-455d-8d7c-234eca89fec7" targetNamespace="http://schemas.microsoft.com/office/2006/metadata/properties" ma:root="true" ma:fieldsID="111b1d09fd174d8180c4ea5adcf5fafb" ns2:_="">
    <xsd:import namespace="3dad766c-9e36-455d-8d7c-234eca89fec7"/>
    <xsd:element name="properties">
      <xsd:complexType>
        <xsd:sequence>
          <xsd:element name="documentManagement">
            <xsd:complexType>
              <xsd:all>
                <xsd:element ref="ns2:Resource_x0020_Typ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3dad766c-9e36-455d-8d7c-234eca89fec7" elementFormDefault="qualified">
    <xsd:import namespace="http://schemas.microsoft.com/office/2006/documentManagement/types"/>
    <xsd:element name="Resource_x0020_Type" ma:index="8" nillable="true" ma:displayName="Resource Type" ma:default="" ma:internalName="Resource_x0020_Type" ma:requiredMultiChoice="tru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cademic"/>
                        <xsd:enumeration value="AP"/>
                        <xsd:enumeration value="Pre AP"/>
                        <xsd:enumeration value="Parent Resource"/>
                        <xsd:enumeration value="Student Resource"/>
                        <xsd:enumeration value="Publications"/>
                        <xsd:enumeration value="Homework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Resource_x0020_Type xmlns="3dad766c-9e36-455d-8d7c-234eca89fec7">
      <Value>Academic</Value>
      <Value>Student Resource</Value>
    </Resource_x0020_Type>
  </documentManagement>
</p:properties>
</file>

<file path=customXml/itemProps1.xml><?xml version="1.0" encoding="utf-8"?>
<ds:datastoreItem xmlns:ds="http://schemas.openxmlformats.org/officeDocument/2006/customXml" ds:itemID="{241DECB7-7BA5-4DE9-8BC1-B2D4941ABE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C9D148-A506-4F10-A663-4F2B49F074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ad766c-9e36-455d-8d7c-234eca89fec7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E89174B-CD36-4B2E-9966-1B518E5EA0EB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3dad766c-9e36-455d-8d7c-234eca89fec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747</TotalTime>
  <Words>704</Words>
  <Application>Microsoft Office PowerPoint</Application>
  <PresentationFormat>On-screen Show (4:3)</PresentationFormat>
  <Paragraphs>92</Paragraphs>
  <Slides>23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Comic Sans MS</vt:lpstr>
      <vt:lpstr>Times New Roman</vt:lpstr>
      <vt:lpstr>Office Theme</vt:lpstr>
      <vt:lpstr>Bitmap Image</vt:lpstr>
      <vt:lpstr>Nucleic Acids</vt:lpstr>
      <vt:lpstr>PowerPoint Presentation</vt:lpstr>
      <vt:lpstr>replication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Storage of DNA</vt:lpstr>
      <vt:lpstr>DNA Replication</vt:lpstr>
      <vt:lpstr>PowerPoint Presentation</vt:lpstr>
      <vt:lpstr>Schematic representation of the strand separation in duplex DNA resulting from its heat denaturation.</vt:lpstr>
      <vt:lpstr>Direction of Replication</vt:lpstr>
      <vt:lpstr>PowerPoint Presentation</vt:lpstr>
      <vt:lpstr>Ribonucleic Acid (RNA)</vt:lpstr>
      <vt:lpstr>Types of RNA</vt:lpstr>
      <vt:lpstr>Messenger RNA (mRNA)</vt:lpstr>
      <vt:lpstr>Ribosomal RNA (rRNA) </vt:lpstr>
      <vt:lpstr>Transfer RNA (tRNA)</vt:lpstr>
      <vt:lpstr>Transfer RNA</vt:lpstr>
      <vt:lpstr>Ribosomal RNA and Messenger RNA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Nucleic Acids Powerpoint</dc:title>
  <dc:creator>Amy</dc:creator>
  <cp:lastModifiedBy>f</cp:lastModifiedBy>
  <cp:revision>46</cp:revision>
  <dcterms:created xsi:type="dcterms:W3CDTF">2009-10-20T02:30:51Z</dcterms:created>
  <dcterms:modified xsi:type="dcterms:W3CDTF">2026-10-12T08:08:30Z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0x010100AF1096CC707031408CD9FF9F286BB83A</vt:lpwstr>
  </property>
</Properties>
</file>