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Lst>
  <p:notesMasterIdLst>
    <p:notesMasterId r:id="rId31"/>
  </p:notesMasterIdLst>
  <p:sldIdLst>
    <p:sldId id="344" r:id="rId5"/>
    <p:sldId id="407" r:id="rId6"/>
    <p:sldId id="374" r:id="rId7"/>
    <p:sldId id="373" r:id="rId8"/>
    <p:sldId id="409" r:id="rId9"/>
    <p:sldId id="314" r:id="rId10"/>
    <p:sldId id="260" r:id="rId11"/>
    <p:sldId id="379" r:id="rId12"/>
    <p:sldId id="361" r:id="rId13"/>
    <p:sldId id="276" r:id="rId14"/>
    <p:sldId id="316" r:id="rId15"/>
    <p:sldId id="389" r:id="rId16"/>
    <p:sldId id="318" r:id="rId17"/>
    <p:sldId id="278" r:id="rId18"/>
    <p:sldId id="320" r:id="rId19"/>
    <p:sldId id="277" r:id="rId20"/>
    <p:sldId id="364" r:id="rId21"/>
    <p:sldId id="408" r:id="rId22"/>
    <p:sldId id="322" r:id="rId23"/>
    <p:sldId id="328" r:id="rId24"/>
    <p:sldId id="324" r:id="rId25"/>
    <p:sldId id="325" r:id="rId26"/>
    <p:sldId id="327" r:id="rId27"/>
    <p:sldId id="410" r:id="rId28"/>
    <p:sldId id="411" r:id="rId29"/>
    <p:sldId id="41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3" d="100"/>
          <a:sy n="63" d="100"/>
        </p:scale>
        <p:origin x="1376"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4A423A-05C8-4A16-8066-A6ACD7CE1726}" type="datetimeFigureOut">
              <a:rPr lang="en-US" smtClean="0"/>
              <a:pPr/>
              <a:t>10/12/2026</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F5F3B1-A72E-474B-BD6E-E964F15779D6}" type="slidenum">
              <a:rPr lang="en-US" smtClean="0"/>
              <a:pPr/>
              <a:t>‹#›</a:t>
            </a:fld>
            <a:endParaRPr lang="en-US"/>
          </a:p>
        </p:txBody>
      </p:sp>
    </p:spTree>
    <p:extLst>
      <p:ext uri="{BB962C8B-B14F-4D97-AF65-F5344CB8AC3E}">
        <p14:creationId xmlns:p14="http://schemas.microsoft.com/office/powerpoint/2010/main" val="66730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854325-D5D2-40D1-A098-461E261C1FC8}" type="slidenum">
              <a:rPr lang="en-US" smtClean="0"/>
              <a:pPr/>
              <a:t>1</a:t>
            </a:fld>
            <a:endParaRPr lang="en-US" smtClean="0"/>
          </a:p>
        </p:txBody>
      </p:sp>
    </p:spTree>
    <p:extLst>
      <p:ext uri="{BB962C8B-B14F-4D97-AF65-F5344CB8AC3E}">
        <p14:creationId xmlns:p14="http://schemas.microsoft.com/office/powerpoint/2010/main" val="2965840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miter lim="800000"/>
            <a:headEnd/>
            <a:tailEnd/>
          </a:ln>
        </p:spPr>
        <p:txBody>
          <a:bodyPr/>
          <a:lstStyle/>
          <a:p>
            <a:fld id="{FB1B3F37-37C4-4B1D-A49E-E094C7FB9899}" type="slidenum">
              <a:rPr lang="en-US" altLang="en-US" smtClean="0"/>
              <a:pPr/>
              <a:t>4</a:t>
            </a:fld>
            <a:endParaRPr lang="en-US" alt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993421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miter lim="800000"/>
            <a:headEnd/>
            <a:tailEnd/>
          </a:ln>
        </p:spPr>
        <p:txBody>
          <a:bodyPr/>
          <a:lstStyle/>
          <a:p>
            <a:fld id="{1B4E5E23-C38D-4A30-A6C3-CDA5D14806AF}" type="slidenum">
              <a:rPr lang="en-US" smtClean="0"/>
              <a:pPr/>
              <a:t>8</a:t>
            </a:fld>
            <a:endParaRPr lang="en-US" smtClean="0"/>
          </a:p>
        </p:txBody>
      </p:sp>
      <p:sp>
        <p:nvSpPr>
          <p:cNvPr id="137219" name="Rectangle 2"/>
          <p:cNvSpPr>
            <a:spLocks noGrp="1" noRot="1" noChangeAspect="1" noChangeArrowheads="1" noTextEdit="1"/>
          </p:cNvSpPr>
          <p:nvPr>
            <p:ph type="sldImg"/>
          </p:nvPr>
        </p:nvSpPr>
        <p:spPr>
          <a:solidFill>
            <a:srgbClr val="FFFFFF"/>
          </a:solidFill>
          <a:ln/>
        </p:spPr>
      </p:sp>
      <p:sp>
        <p:nvSpPr>
          <p:cNvPr id="13722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tLang="en-US" smtClean="0"/>
          </a:p>
        </p:txBody>
      </p:sp>
    </p:spTree>
    <p:extLst>
      <p:ext uri="{BB962C8B-B14F-4D97-AF65-F5344CB8AC3E}">
        <p14:creationId xmlns:p14="http://schemas.microsoft.com/office/powerpoint/2010/main" val="260257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DE13943-E13D-4B34-9C4D-892C8F1362E1}" type="slidenum">
              <a:rPr lang="en-US"/>
              <a:pPr/>
              <a:t>10</a:t>
            </a:fld>
            <a:endParaRPr 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913805" y="4343704"/>
            <a:ext cx="5030391" cy="4113892"/>
          </a:xfrm>
          <a:noFill/>
          <a:ln/>
        </p:spPr>
        <p:txBody>
          <a:bodyPr/>
          <a:lstStyle/>
          <a:p>
            <a:pPr eaLnBrk="1" hangingPunct="1"/>
            <a:r>
              <a:rPr lang="en-US" b="1" smtClean="0">
                <a:latin typeface="Arial" charset="0"/>
              </a:rPr>
              <a:t>FIGURE 8-1a Structure of nucleotides.</a:t>
            </a:r>
            <a:r>
              <a:rPr lang="en-US" smtClean="0">
                <a:latin typeface="Arial" charset="0"/>
              </a:rPr>
              <a:t> (a) General structure showing the numbering convention for the pentose ring. This is a ribonucleotide. In deoxyribonucleotides the </a:t>
            </a:r>
            <a:r>
              <a:rPr lang="ga-IE" smtClean="0">
                <a:latin typeface="Arial" charset="0"/>
                <a:ea typeface="ヒラギノ角ゴ Pro W3" pitchFamily="1" charset="-128"/>
              </a:rPr>
              <a:t>—</a:t>
            </a:r>
            <a:r>
              <a:rPr lang="ga-IE" smtClean="0">
                <a:latin typeface="Arial" charset="0"/>
              </a:rPr>
              <a:t>O</a:t>
            </a:r>
            <a:r>
              <a:rPr lang="en-US" smtClean="0">
                <a:latin typeface="Arial" charset="0"/>
              </a:rPr>
              <a:t>H group on the 2</a:t>
            </a:r>
            <a:r>
              <a:rPr lang="ga-IE" smtClean="0">
                <a:latin typeface="Arial" charset="0"/>
              </a:rPr>
              <a:t>′</a:t>
            </a:r>
            <a:r>
              <a:rPr lang="en-US" smtClean="0">
                <a:latin typeface="Arial" charset="0"/>
              </a:rPr>
              <a:t> carbon (in red) is replaced with </a:t>
            </a:r>
            <a:r>
              <a:rPr lang="ga-IE" smtClean="0">
                <a:latin typeface="Arial" charset="0"/>
                <a:ea typeface="ヒラギノ角ゴ Pro W3" pitchFamily="1" charset="-128"/>
              </a:rPr>
              <a:t>—</a:t>
            </a:r>
            <a:r>
              <a:rPr lang="ga-IE" smtClean="0">
                <a:latin typeface="Arial" charset="0"/>
              </a:rPr>
              <a:t>H</a:t>
            </a:r>
            <a:r>
              <a:rPr lang="en-US" smtClean="0">
                <a:latin typeface="Arial" charset="0"/>
              </a:rPr>
              <a:t>. </a:t>
            </a:r>
          </a:p>
        </p:txBody>
      </p:sp>
    </p:spTree>
    <p:extLst>
      <p:ext uri="{BB962C8B-B14F-4D97-AF65-F5344CB8AC3E}">
        <p14:creationId xmlns:p14="http://schemas.microsoft.com/office/powerpoint/2010/main" val="2257973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04C2C0D8-078B-4773-9FD8-2BBA4574BE9E}" type="slidenum">
              <a:rPr lang="en-US"/>
              <a:pPr/>
              <a:t>14</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13805" y="4343704"/>
            <a:ext cx="5030391" cy="4113892"/>
          </a:xfrm>
          <a:noFill/>
          <a:ln/>
        </p:spPr>
        <p:txBody>
          <a:bodyPr/>
          <a:lstStyle/>
          <a:p>
            <a:pPr eaLnBrk="1" hangingPunct="1"/>
            <a:r>
              <a:rPr lang="en-US" b="1" smtClean="0">
                <a:latin typeface="Arial" charset="0"/>
              </a:rPr>
              <a:t>FIGURE 8-2 (part 1) Major purine and pyrimidine bases of nucleic acids.</a:t>
            </a:r>
            <a:r>
              <a:rPr lang="en-US" smtClean="0">
                <a:latin typeface="Arial" charset="0"/>
              </a:rPr>
              <a:t> Some of the common names of these bases reflect the circumstances of their discovery. Guanine, for example, was first isolated from guano (bird manure), and thymine was first isolated from thymus tissue.</a:t>
            </a:r>
          </a:p>
        </p:txBody>
      </p:sp>
    </p:spTree>
    <p:extLst>
      <p:ext uri="{BB962C8B-B14F-4D97-AF65-F5344CB8AC3E}">
        <p14:creationId xmlns:p14="http://schemas.microsoft.com/office/powerpoint/2010/main" val="2280610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CCF603C8-01EB-4F66-AA45-2DD2BB44F880}" type="slidenum">
              <a:rPr lang="en-US"/>
              <a:pPr/>
              <a:t>16</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913805" y="4343704"/>
            <a:ext cx="5030391" cy="4113892"/>
          </a:xfrm>
          <a:noFill/>
          <a:ln/>
        </p:spPr>
        <p:txBody>
          <a:bodyPr/>
          <a:lstStyle/>
          <a:p>
            <a:pPr eaLnBrk="1" hangingPunct="1"/>
            <a:r>
              <a:rPr lang="en-US" b="1" smtClean="0">
                <a:latin typeface="Arial" charset="0"/>
              </a:rPr>
              <a:t>FIGURE 8-2 (part 2) Major purine and pyrimidine bases of nucleic acids.</a:t>
            </a:r>
            <a:r>
              <a:rPr lang="en-US" smtClean="0">
                <a:latin typeface="Arial" charset="0"/>
              </a:rPr>
              <a:t> Some of the common names of these bases reflect the circumstances of their discovery. Guanine, for example, was first isolated from guano (bird manure), and thymine was first isolated from thymus tissue.</a:t>
            </a:r>
          </a:p>
        </p:txBody>
      </p:sp>
    </p:spTree>
    <p:extLst>
      <p:ext uri="{BB962C8B-B14F-4D97-AF65-F5344CB8AC3E}">
        <p14:creationId xmlns:p14="http://schemas.microsoft.com/office/powerpoint/2010/main" val="470116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27F5F3B1-A72E-474B-BD6E-E964F15779D6}" type="slidenum">
              <a:rPr lang="en-US" smtClean="0"/>
              <a:pPr/>
              <a:t>21</a:t>
            </a:fld>
            <a:endParaRPr lang="en-US"/>
          </a:p>
        </p:txBody>
      </p:sp>
    </p:spTree>
    <p:extLst>
      <p:ext uri="{BB962C8B-B14F-4D97-AF65-F5344CB8AC3E}">
        <p14:creationId xmlns:p14="http://schemas.microsoft.com/office/powerpoint/2010/main" val="2333857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1393630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2124301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1820432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4284440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3978363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2095341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3980267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623272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2870855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4247451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4270885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D46864-B2AF-4E0D-9333-F045B436BB72}" type="datetimeFigureOut">
              <a:rPr lang="en-US" smtClean="0"/>
              <a:pPr/>
              <a:t>10/12/2026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092B37F-22F6-4564-A508-3FCFA7BFDB9A}" type="slidenum">
              <a:rPr lang="en-US" smtClean="0"/>
              <a:pPr/>
              <a:t>‹#›</a:t>
            </a:fld>
            <a:endParaRPr lang="en-US"/>
          </a:p>
        </p:txBody>
      </p:sp>
    </p:spTree>
    <p:extLst>
      <p:ext uri="{BB962C8B-B14F-4D97-AF65-F5344CB8AC3E}">
        <p14:creationId xmlns:p14="http://schemas.microsoft.com/office/powerpoint/2010/main" val="103044910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082204.jpg%20%20%20%20%20%20%20%20%20%20%20%20%20%20%20%20%20%20%20%20%20%20%20%20%20%20%20%20%20%20%20%20%20%20%20%20%20%20%20%20%20%20%20%20%20%20%20%20%20%20%20%20%20%20%200001C664%0cMacintosh%20HD%20%20%20%20%20%20%20%20%20%20%20%20%20%20%20%20%20%20%20BA03BFAA:"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ctrTitle"/>
          </p:nvPr>
        </p:nvSpPr>
        <p:spPr>
          <a:xfrm>
            <a:off x="1143000" y="76200"/>
            <a:ext cx="6858000" cy="2590800"/>
          </a:xfrm>
        </p:spPr>
        <p:txBody>
          <a:bodyPr>
            <a:normAutofit/>
          </a:bodyPr>
          <a:lstStyle/>
          <a:p>
            <a:pPr algn="ctr" eaLnBrk="1" hangingPunct="1">
              <a:defRPr/>
            </a:pPr>
            <a:r>
              <a:rPr lang="en-US" sz="8000" dirty="0" smtClean="0">
                <a:latin typeface="Comic Sans MS" pitchFamily="66" charset="0"/>
              </a:rPr>
              <a:t>Nucleic Acids</a:t>
            </a:r>
          </a:p>
        </p:txBody>
      </p:sp>
      <p:sp>
        <p:nvSpPr>
          <p:cNvPr id="21509" name="Rectangle 5"/>
          <p:cNvSpPr>
            <a:spLocks noGrp="1" noChangeArrowheads="1"/>
          </p:cNvSpPr>
          <p:nvPr>
            <p:ph type="subTitle" idx="1"/>
          </p:nvPr>
        </p:nvSpPr>
        <p:spPr>
          <a:xfrm>
            <a:off x="1111155" y="3124200"/>
            <a:ext cx="6858000" cy="1885950"/>
          </a:xfrm>
        </p:spPr>
        <p:txBody>
          <a:bodyPr>
            <a:normAutofit/>
          </a:bodyPr>
          <a:lstStyle/>
          <a:p>
            <a:pPr algn="ctr" eaLnBrk="1" hangingPunct="1">
              <a:defRPr/>
            </a:pPr>
            <a:r>
              <a:rPr lang="en-US" sz="5400" b="1" i="1" dirty="0" smtClean="0">
                <a:solidFill>
                  <a:srgbClr val="FF0000"/>
                </a:solidFill>
                <a:latin typeface="Comic Sans MS" pitchFamily="66" charset="0"/>
              </a:rPr>
              <a:t>DNA &amp; RNA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152400"/>
            <a:ext cx="7772400" cy="457200"/>
          </a:xfrm>
        </p:spPr>
        <p:txBody>
          <a:bodyPr>
            <a:normAutofit fontScale="90000"/>
          </a:bodyPr>
          <a:lstStyle/>
          <a:p>
            <a:pPr eaLnBrk="1" hangingPunct="1"/>
            <a:r>
              <a:rPr lang="en-US" sz="2800" smtClean="0"/>
              <a:t>Nucleic Acids</a:t>
            </a:r>
          </a:p>
        </p:txBody>
      </p:sp>
      <p:sp>
        <p:nvSpPr>
          <p:cNvPr id="2051" name="Rectangle 3"/>
          <p:cNvSpPr>
            <a:spLocks noGrp="1" noChangeArrowheads="1"/>
          </p:cNvSpPr>
          <p:nvPr>
            <p:ph idx="1"/>
          </p:nvPr>
        </p:nvSpPr>
        <p:spPr>
          <a:xfrm>
            <a:off x="381000" y="685800"/>
            <a:ext cx="8382000" cy="3352800"/>
          </a:xfrm>
        </p:spPr>
        <p:txBody>
          <a:bodyPr>
            <a:normAutofit/>
          </a:bodyPr>
          <a:lstStyle/>
          <a:p>
            <a:pPr eaLnBrk="1" hangingPunct="1"/>
            <a:r>
              <a:rPr lang="en-US" sz="2400" b="1" smtClean="0"/>
              <a:t>Nucleic acids</a:t>
            </a:r>
            <a:r>
              <a:rPr lang="en-US" sz="2400" smtClean="0"/>
              <a:t> are molecules that store information for cellular growth and reproduction</a:t>
            </a:r>
          </a:p>
          <a:p>
            <a:pPr eaLnBrk="1" hangingPunct="1"/>
            <a:r>
              <a:rPr lang="en-US" sz="2400" smtClean="0"/>
              <a:t>There are two types of nucleic acids:</a:t>
            </a:r>
          </a:p>
          <a:p>
            <a:pPr eaLnBrk="1" hangingPunct="1">
              <a:buFontTx/>
              <a:buNone/>
            </a:pPr>
            <a:r>
              <a:rPr lang="en-US" sz="2400" smtClean="0"/>
              <a:t>	- </a:t>
            </a:r>
            <a:r>
              <a:rPr lang="en-US" sz="2400" b="1" smtClean="0"/>
              <a:t>deoxyribonucleic acid (DNA)</a:t>
            </a:r>
            <a:r>
              <a:rPr lang="en-US" sz="2400" smtClean="0"/>
              <a:t> and </a:t>
            </a:r>
            <a:r>
              <a:rPr lang="en-US" sz="2400" b="1" smtClean="0"/>
              <a:t>ribonucleic acid (RNA)</a:t>
            </a:r>
            <a:endParaRPr lang="en-US" sz="2400" smtClean="0"/>
          </a:p>
          <a:p>
            <a:pPr eaLnBrk="1" hangingPunct="1"/>
            <a:r>
              <a:rPr lang="en-US" sz="2400" smtClean="0"/>
              <a:t>These are polymers consisting of long chains of monomers called</a:t>
            </a:r>
            <a:r>
              <a:rPr lang="en-US" sz="2400" b="1" smtClean="0"/>
              <a:t> </a:t>
            </a:r>
            <a:r>
              <a:rPr lang="en-US" sz="2400" smtClean="0"/>
              <a:t>nucleotides</a:t>
            </a:r>
          </a:p>
          <a:p>
            <a:pPr eaLnBrk="1" hangingPunct="1"/>
            <a:r>
              <a:rPr lang="en-US" sz="2400" smtClean="0"/>
              <a:t>A </a:t>
            </a:r>
            <a:r>
              <a:rPr lang="en-US" sz="2400" b="1" smtClean="0"/>
              <a:t>nucleotide</a:t>
            </a:r>
            <a:r>
              <a:rPr lang="en-US" sz="2400" smtClean="0"/>
              <a:t> consists of a nitrogenous base, a pentose sugar and a phosphate group:</a:t>
            </a:r>
          </a:p>
        </p:txBody>
      </p:sp>
      <p:pic>
        <p:nvPicPr>
          <p:cNvPr id="4100" name="Picture 4"/>
          <p:cNvPicPr>
            <a:picLocks noChangeAspect="1" noChangeArrowheads="1"/>
          </p:cNvPicPr>
          <p:nvPr/>
        </p:nvPicPr>
        <p:blipFill>
          <a:blip r:embed="rId3" cstate="print"/>
          <a:srcRect/>
          <a:stretch>
            <a:fillRect/>
          </a:stretch>
        </p:blipFill>
        <p:spPr bwMode="auto">
          <a:xfrm>
            <a:off x="2424113" y="4114800"/>
            <a:ext cx="4433887" cy="25130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additive="base">
                                        <p:cTn id="7" dur="500" fill="hold"/>
                                        <p:tgtEl>
                                          <p:spTgt spid="20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51">
                                            <p:txEl>
                                              <p:pRg st="1" end="1"/>
                                            </p:txEl>
                                          </p:spTgt>
                                        </p:tgtEl>
                                        <p:attrNameLst>
                                          <p:attrName>style.visibility</p:attrName>
                                        </p:attrNameLst>
                                      </p:cBhvr>
                                      <p:to>
                                        <p:strVal val="visible"/>
                                      </p:to>
                                    </p:set>
                                    <p:anim calcmode="lin" valueType="num">
                                      <p:cBhvr additive="base">
                                        <p:cTn id="13" dur="500" fill="hold"/>
                                        <p:tgtEl>
                                          <p:spTgt spid="20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5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51">
                                            <p:txEl>
                                              <p:pRg st="2" end="2"/>
                                            </p:txEl>
                                          </p:spTgt>
                                        </p:tgtEl>
                                        <p:attrNameLst>
                                          <p:attrName>style.visibility</p:attrName>
                                        </p:attrNameLst>
                                      </p:cBhvr>
                                      <p:to>
                                        <p:strVal val="visible"/>
                                      </p:to>
                                    </p:set>
                                    <p:anim calcmode="lin" valueType="num">
                                      <p:cBhvr additive="base">
                                        <p:cTn id="19" dur="500" fill="hold"/>
                                        <p:tgtEl>
                                          <p:spTgt spid="205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5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1">
                                            <p:txEl>
                                              <p:pRg st="3" end="3"/>
                                            </p:txEl>
                                          </p:spTgt>
                                        </p:tgtEl>
                                        <p:attrNameLst>
                                          <p:attrName>style.visibility</p:attrName>
                                        </p:attrNameLst>
                                      </p:cBhvr>
                                      <p:to>
                                        <p:strVal val="visible"/>
                                      </p:to>
                                    </p:set>
                                    <p:anim calcmode="lin" valueType="num">
                                      <p:cBhvr additive="base">
                                        <p:cTn id="25" dur="500" fill="hold"/>
                                        <p:tgtEl>
                                          <p:spTgt spid="205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5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51">
                                            <p:txEl>
                                              <p:pRg st="4" end="4"/>
                                            </p:txEl>
                                          </p:spTgt>
                                        </p:tgtEl>
                                        <p:attrNameLst>
                                          <p:attrName>style.visibility</p:attrName>
                                        </p:attrNameLst>
                                      </p:cBhvr>
                                      <p:to>
                                        <p:strVal val="visible"/>
                                      </p:to>
                                    </p:set>
                                    <p:anim calcmode="lin" valueType="num">
                                      <p:cBhvr additive="base">
                                        <p:cTn id="31" dur="500" fill="hold"/>
                                        <p:tgtEl>
                                          <p:spTgt spid="205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5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ChangeAspect="1" noChangeArrowheads="1"/>
          </p:cNvPicPr>
          <p:nvPr/>
        </p:nvPicPr>
        <p:blipFill>
          <a:blip r:embed="rId2" cstate="print"/>
          <a:srcRect b="11188"/>
          <a:stretch>
            <a:fillRect/>
          </a:stretch>
        </p:blipFill>
        <p:spPr bwMode="auto">
          <a:xfrm>
            <a:off x="2754313" y="3255962"/>
            <a:ext cx="6389687" cy="3373438"/>
          </a:xfrm>
          <a:prstGeom prst="rect">
            <a:avLst/>
          </a:prstGeom>
          <a:noFill/>
          <a:ln w="9525">
            <a:noFill/>
            <a:miter lim="800000"/>
            <a:headEnd/>
            <a:tailEnd/>
          </a:ln>
        </p:spPr>
      </p:pic>
      <p:sp>
        <p:nvSpPr>
          <p:cNvPr id="2051" name="Text Box 2"/>
          <p:cNvSpPr txBox="1">
            <a:spLocks noChangeArrowheads="1"/>
          </p:cNvSpPr>
          <p:nvPr/>
        </p:nvSpPr>
        <p:spPr bwMode="auto">
          <a:xfrm>
            <a:off x="639763" y="2471738"/>
            <a:ext cx="5683800" cy="1569660"/>
          </a:xfrm>
          <a:prstGeom prst="rect">
            <a:avLst/>
          </a:prstGeom>
          <a:noFill/>
          <a:ln w="9525">
            <a:noFill/>
            <a:miter lim="800000"/>
            <a:headEnd/>
            <a:tailEnd/>
          </a:ln>
        </p:spPr>
        <p:txBody>
          <a:bodyPr wrap="none">
            <a:spAutoFit/>
          </a:bodyPr>
          <a:lstStyle/>
          <a:p>
            <a:pPr eaLnBrk="1" hangingPunct="1"/>
            <a:r>
              <a:rPr lang="en-US" sz="2400" b="1" dirty="0">
                <a:latin typeface="Times New Roman" pitchFamily="18" charset="0"/>
              </a:rPr>
              <a:t>All nucleotides contain three components:</a:t>
            </a:r>
          </a:p>
          <a:p>
            <a:pPr eaLnBrk="1" hangingPunct="1"/>
            <a:r>
              <a:rPr lang="en-US" sz="2400" b="1" dirty="0">
                <a:latin typeface="Times New Roman" pitchFamily="18" charset="0"/>
              </a:rPr>
              <a:t>1.  A nitrogen heterocyclic base</a:t>
            </a:r>
          </a:p>
          <a:p>
            <a:pPr eaLnBrk="1" hangingPunct="1"/>
            <a:r>
              <a:rPr lang="en-US" sz="2400" b="1" dirty="0">
                <a:latin typeface="Times New Roman" pitchFamily="18" charset="0"/>
              </a:rPr>
              <a:t>2.  A pentose sugar</a:t>
            </a:r>
          </a:p>
          <a:p>
            <a:pPr eaLnBrk="1" hangingPunct="1"/>
            <a:r>
              <a:rPr lang="en-US" sz="2400" b="1" dirty="0">
                <a:latin typeface="Times New Roman" pitchFamily="18" charset="0"/>
              </a:rPr>
              <a:t>3.  A phosphate residue</a:t>
            </a:r>
          </a:p>
        </p:txBody>
      </p:sp>
      <p:sp>
        <p:nvSpPr>
          <p:cNvPr id="2052" name="Rectangle 3"/>
          <p:cNvSpPr>
            <a:spLocks noGrp="1" noChangeArrowheads="1"/>
          </p:cNvSpPr>
          <p:nvPr>
            <p:ph type="title"/>
          </p:nvPr>
        </p:nvSpPr>
        <p:spPr>
          <a:xfrm>
            <a:off x="685800" y="0"/>
            <a:ext cx="7772400" cy="927100"/>
          </a:xfrm>
        </p:spPr>
        <p:txBody>
          <a:bodyPr/>
          <a:lstStyle/>
          <a:p>
            <a:r>
              <a:rPr lang="en-US" u="sng" smtClean="0"/>
              <a:t>Nucleic Acids</a:t>
            </a:r>
          </a:p>
        </p:txBody>
      </p:sp>
      <p:sp>
        <p:nvSpPr>
          <p:cNvPr id="2053" name="Rectangle 1"/>
          <p:cNvSpPr>
            <a:spLocks noChangeArrowheads="1"/>
          </p:cNvSpPr>
          <p:nvPr/>
        </p:nvSpPr>
        <p:spPr bwMode="auto">
          <a:xfrm>
            <a:off x="788988" y="992188"/>
            <a:ext cx="7918450" cy="830997"/>
          </a:xfrm>
          <a:prstGeom prst="rect">
            <a:avLst/>
          </a:prstGeom>
          <a:noFill/>
          <a:ln w="9525">
            <a:noFill/>
            <a:miter lim="800000"/>
            <a:headEnd/>
            <a:tailEnd/>
          </a:ln>
        </p:spPr>
        <p:txBody>
          <a:bodyPr>
            <a:spAutoFit/>
          </a:bodyPr>
          <a:lstStyle/>
          <a:p>
            <a:r>
              <a:rPr lang="en-US" sz="2400" b="1" dirty="0">
                <a:latin typeface="Times New Roman" pitchFamily="18" charset="0"/>
              </a:rPr>
              <a:t>DNA and RNA are nucleic acids, long, thread-like polymers </a:t>
            </a:r>
            <a:br>
              <a:rPr lang="en-US" sz="2400" b="1" dirty="0">
                <a:latin typeface="Times New Roman" pitchFamily="18" charset="0"/>
              </a:rPr>
            </a:br>
            <a:r>
              <a:rPr lang="en-US" sz="2400" b="1" dirty="0">
                <a:latin typeface="Times New Roman" pitchFamily="18" charset="0"/>
              </a:rPr>
              <a:t>made up of a linear array of monomers called nucleotides</a:t>
            </a:r>
            <a:endParaRPr lang="en-US" sz="2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8"/>
          <p:cNvSpPr txBox="1">
            <a:spLocks noChangeArrowheads="1"/>
          </p:cNvSpPr>
          <p:nvPr/>
        </p:nvSpPr>
        <p:spPr bwMode="auto">
          <a:xfrm>
            <a:off x="250825" y="742950"/>
            <a:ext cx="8380413" cy="1077913"/>
          </a:xfrm>
          <a:prstGeom prst="rect">
            <a:avLst/>
          </a:prstGeom>
          <a:noFill/>
          <a:ln w="9525">
            <a:noFill/>
            <a:miter lim="800000"/>
            <a:headEnd/>
            <a:tailEnd/>
          </a:ln>
        </p:spPr>
        <p:txBody>
          <a:bodyPr>
            <a:spAutoFit/>
          </a:bodyPr>
          <a:lstStyle/>
          <a:p>
            <a:pPr algn="ctr"/>
            <a:r>
              <a:rPr lang="en-US" sz="3200"/>
              <a:t>Ribonucleotides have a 2’-</a:t>
            </a:r>
            <a:r>
              <a:rPr lang="en-US" sz="3200">
                <a:solidFill>
                  <a:srgbClr val="FF3300"/>
                </a:solidFill>
              </a:rPr>
              <a:t>OH</a:t>
            </a:r>
          </a:p>
          <a:p>
            <a:pPr algn="ctr"/>
            <a:r>
              <a:rPr lang="en-US" sz="3200"/>
              <a:t>Deoxyribonucleotides have a 2’-</a:t>
            </a:r>
            <a:r>
              <a:rPr lang="en-US" sz="3200">
                <a:solidFill>
                  <a:srgbClr val="FF3300"/>
                </a:solidFill>
              </a:rPr>
              <a:t>H</a:t>
            </a:r>
            <a:endParaRPr lang="en-US" sz="3200" u="sng">
              <a:solidFill>
                <a:srgbClr val="FF3300"/>
              </a:solidFill>
            </a:endParaRPr>
          </a:p>
        </p:txBody>
      </p:sp>
      <p:grpSp>
        <p:nvGrpSpPr>
          <p:cNvPr id="2" name="Group 13"/>
          <p:cNvGrpSpPr>
            <a:grpSpLocks/>
          </p:cNvGrpSpPr>
          <p:nvPr/>
        </p:nvGrpSpPr>
        <p:grpSpPr bwMode="auto">
          <a:xfrm>
            <a:off x="722313" y="2062163"/>
            <a:ext cx="8026400" cy="4294187"/>
            <a:chOff x="384" y="864"/>
            <a:chExt cx="5056" cy="2705"/>
          </a:xfrm>
        </p:grpSpPr>
        <p:pic>
          <p:nvPicPr>
            <p:cNvPr id="3077" name="Picture 6"/>
            <p:cNvPicPr>
              <a:picLocks noChangeAspect="1" noChangeArrowheads="1"/>
            </p:cNvPicPr>
            <p:nvPr/>
          </p:nvPicPr>
          <p:blipFill>
            <a:blip r:embed="rId3" cstate="print"/>
            <a:srcRect b="10074"/>
            <a:stretch>
              <a:fillRect/>
            </a:stretch>
          </p:blipFill>
          <p:spPr bwMode="auto">
            <a:xfrm>
              <a:off x="384" y="864"/>
              <a:ext cx="5056" cy="2705"/>
            </a:xfrm>
            <a:prstGeom prst="rect">
              <a:avLst/>
            </a:prstGeom>
            <a:noFill/>
            <a:ln w="9525">
              <a:noFill/>
              <a:miter lim="800000"/>
              <a:headEnd/>
              <a:tailEnd/>
            </a:ln>
          </p:spPr>
        </p:pic>
        <p:sp>
          <p:nvSpPr>
            <p:cNvPr id="3078" name="Rectangle 9"/>
            <p:cNvSpPr>
              <a:spLocks noChangeArrowheads="1"/>
            </p:cNvSpPr>
            <p:nvPr/>
          </p:nvSpPr>
          <p:spPr bwMode="auto">
            <a:xfrm>
              <a:off x="2849" y="1979"/>
              <a:ext cx="534" cy="388"/>
            </a:xfrm>
            <a:prstGeom prst="rect">
              <a:avLst/>
            </a:prstGeom>
            <a:noFill/>
            <a:ln w="9525">
              <a:solidFill>
                <a:srgbClr val="FF3300"/>
              </a:solidFill>
              <a:miter lim="800000"/>
              <a:headEnd/>
              <a:tailEnd/>
            </a:ln>
          </p:spPr>
          <p:txBody>
            <a:bodyPr wrap="none" anchor="ctr"/>
            <a:lstStyle/>
            <a:p>
              <a:endParaRPr lang="en-US"/>
            </a:p>
          </p:txBody>
        </p:sp>
        <p:sp>
          <p:nvSpPr>
            <p:cNvPr id="3079" name="Rectangle 10"/>
            <p:cNvSpPr>
              <a:spLocks noChangeArrowheads="1"/>
            </p:cNvSpPr>
            <p:nvPr/>
          </p:nvSpPr>
          <p:spPr bwMode="auto">
            <a:xfrm>
              <a:off x="3092" y="2871"/>
              <a:ext cx="534" cy="388"/>
            </a:xfrm>
            <a:prstGeom prst="rect">
              <a:avLst/>
            </a:prstGeom>
            <a:noFill/>
            <a:ln w="9525">
              <a:solidFill>
                <a:srgbClr val="FF3300"/>
              </a:solidFill>
              <a:miter lim="800000"/>
              <a:headEnd/>
              <a:tailEnd/>
            </a:ln>
          </p:spPr>
          <p:txBody>
            <a:bodyPr wrap="none" anchor="ctr"/>
            <a:lstStyle/>
            <a:p>
              <a:endParaRPr lang="en-US"/>
            </a:p>
          </p:txBody>
        </p:sp>
      </p:grpSp>
      <p:sp>
        <p:nvSpPr>
          <p:cNvPr id="3076" name="Rectangle 14"/>
          <p:cNvSpPr>
            <a:spLocks noGrp="1" noChangeArrowheads="1"/>
          </p:cNvSpPr>
          <p:nvPr>
            <p:ph type="title"/>
          </p:nvPr>
        </p:nvSpPr>
        <p:spPr>
          <a:xfrm>
            <a:off x="0" y="0"/>
            <a:ext cx="9144000" cy="857250"/>
          </a:xfrm>
        </p:spPr>
        <p:txBody>
          <a:bodyPr/>
          <a:lstStyle/>
          <a:p>
            <a:r>
              <a:rPr lang="en-US" sz="3600" b="1" u="sng" smtClean="0">
                <a:solidFill>
                  <a:schemeClr val="tx1"/>
                </a:solidFill>
              </a:rPr>
              <a:t>Chemical Structure of DNA vs RNA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152400"/>
            <a:ext cx="7772400" cy="457200"/>
          </a:xfrm>
        </p:spPr>
        <p:txBody>
          <a:bodyPr>
            <a:normAutofit fontScale="90000"/>
          </a:bodyPr>
          <a:lstStyle/>
          <a:p>
            <a:pPr eaLnBrk="1" hangingPunct="1"/>
            <a:r>
              <a:rPr lang="en-US" sz="2800" smtClean="0"/>
              <a:t>Pentose Sugars</a:t>
            </a:r>
          </a:p>
        </p:txBody>
      </p:sp>
      <p:sp>
        <p:nvSpPr>
          <p:cNvPr id="4099" name="Rectangle 3"/>
          <p:cNvSpPr>
            <a:spLocks noGrp="1" noChangeArrowheads="1"/>
          </p:cNvSpPr>
          <p:nvPr>
            <p:ph idx="1"/>
          </p:nvPr>
        </p:nvSpPr>
        <p:spPr>
          <a:xfrm>
            <a:off x="685800" y="685800"/>
            <a:ext cx="7848600" cy="2286000"/>
          </a:xfrm>
        </p:spPr>
        <p:txBody>
          <a:bodyPr/>
          <a:lstStyle/>
          <a:p>
            <a:pPr eaLnBrk="1" hangingPunct="1">
              <a:lnSpc>
                <a:spcPct val="105000"/>
              </a:lnSpc>
              <a:spcBef>
                <a:spcPct val="10000"/>
              </a:spcBef>
            </a:pPr>
            <a:r>
              <a:rPr lang="en-US" sz="2400" smtClean="0"/>
              <a:t>There are two related </a:t>
            </a:r>
            <a:r>
              <a:rPr lang="en-US" sz="2400" b="1" smtClean="0"/>
              <a:t>pentose sugars</a:t>
            </a:r>
            <a:r>
              <a:rPr lang="en-US" sz="2400" smtClean="0"/>
              <a:t>:</a:t>
            </a:r>
          </a:p>
          <a:p>
            <a:pPr eaLnBrk="1" hangingPunct="1">
              <a:lnSpc>
                <a:spcPct val="105000"/>
              </a:lnSpc>
              <a:spcBef>
                <a:spcPct val="10000"/>
              </a:spcBef>
              <a:buFontTx/>
              <a:buNone/>
            </a:pPr>
            <a:r>
              <a:rPr lang="en-US" sz="2400" smtClean="0"/>
              <a:t>	- RNA contains </a:t>
            </a:r>
            <a:r>
              <a:rPr lang="en-US" sz="2400" b="1" smtClean="0"/>
              <a:t>ribose</a:t>
            </a:r>
            <a:endParaRPr lang="en-US" sz="2400" smtClean="0"/>
          </a:p>
          <a:p>
            <a:pPr eaLnBrk="1" hangingPunct="1">
              <a:lnSpc>
                <a:spcPct val="105000"/>
              </a:lnSpc>
              <a:spcBef>
                <a:spcPct val="10000"/>
              </a:spcBef>
              <a:buFontTx/>
              <a:buNone/>
            </a:pPr>
            <a:r>
              <a:rPr lang="en-US" sz="2400" smtClean="0"/>
              <a:t>	- DNA contains </a:t>
            </a:r>
            <a:r>
              <a:rPr lang="en-US" sz="2400" b="1" smtClean="0"/>
              <a:t>deoxyribose</a:t>
            </a:r>
            <a:endParaRPr lang="en-US" sz="2400" smtClean="0"/>
          </a:p>
          <a:p>
            <a:pPr eaLnBrk="1" hangingPunct="1">
              <a:lnSpc>
                <a:spcPct val="105000"/>
              </a:lnSpc>
              <a:spcBef>
                <a:spcPct val="10000"/>
              </a:spcBef>
            </a:pPr>
            <a:r>
              <a:rPr lang="en-US" sz="2400" smtClean="0"/>
              <a:t>The sugars have their carbon atoms numbered with primes to distinguish them from the nitrogen bases</a:t>
            </a:r>
          </a:p>
        </p:txBody>
      </p:sp>
      <p:pic>
        <p:nvPicPr>
          <p:cNvPr id="6148" name="Picture 4"/>
          <p:cNvPicPr>
            <a:picLocks noChangeAspect="1" noChangeArrowheads="1"/>
          </p:cNvPicPr>
          <p:nvPr/>
        </p:nvPicPr>
        <p:blipFill>
          <a:blip r:embed="rId2" cstate="print"/>
          <a:srcRect b="6586"/>
          <a:stretch>
            <a:fillRect/>
          </a:stretch>
        </p:blipFill>
        <p:spPr bwMode="auto">
          <a:xfrm>
            <a:off x="609600" y="3113088"/>
            <a:ext cx="7980363" cy="3498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wipe(left)">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wipe(left)">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wipe(left)">
                                      <p:cBhvr>
                                        <p:cTn id="17" dur="5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wipe(left)">
                                      <p:cBhvr>
                                        <p:cTn id="22" dur="5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6"/>
          <p:cNvSpPr txBox="1">
            <a:spLocks noChangeArrowheads="1"/>
          </p:cNvSpPr>
          <p:nvPr/>
        </p:nvSpPr>
        <p:spPr bwMode="auto">
          <a:xfrm>
            <a:off x="2994562" y="317500"/>
            <a:ext cx="3139001" cy="461665"/>
          </a:xfrm>
          <a:prstGeom prst="rect">
            <a:avLst/>
          </a:prstGeom>
          <a:noFill/>
          <a:ln w="9525">
            <a:noFill/>
            <a:miter lim="800000"/>
            <a:headEnd/>
            <a:tailEnd/>
          </a:ln>
        </p:spPr>
        <p:txBody>
          <a:bodyPr wrap="none">
            <a:spAutoFit/>
          </a:bodyPr>
          <a:lstStyle/>
          <a:p>
            <a:pPr algn="ctr" rtl="0" eaLnBrk="0" hangingPunct="0"/>
            <a:r>
              <a:rPr lang="en-US" sz="2400" b="1">
                <a:solidFill>
                  <a:srgbClr val="000000"/>
                </a:solidFill>
                <a:latin typeface="Arial" charset="0"/>
              </a:rPr>
              <a:t>Nucleotide Function</a:t>
            </a:r>
          </a:p>
        </p:txBody>
      </p:sp>
      <p:sp>
        <p:nvSpPr>
          <p:cNvPr id="4114" name="Rectangle 18"/>
          <p:cNvSpPr>
            <a:spLocks noChangeArrowheads="1"/>
          </p:cNvSpPr>
          <p:nvPr/>
        </p:nvSpPr>
        <p:spPr bwMode="auto">
          <a:xfrm>
            <a:off x="419100" y="1493838"/>
            <a:ext cx="5094472" cy="461665"/>
          </a:xfrm>
          <a:prstGeom prst="rect">
            <a:avLst/>
          </a:prstGeom>
          <a:solidFill>
            <a:schemeClr val="accent3"/>
          </a:solidFill>
          <a:ln w="9525">
            <a:noFill/>
            <a:miter lim="800000"/>
            <a:headEnd/>
            <a:tailEnd/>
          </a:ln>
        </p:spPr>
        <p:txBody>
          <a:bodyPr wrap="none">
            <a:spAutoFit/>
          </a:bodyPr>
          <a:lstStyle/>
          <a:p>
            <a:pPr algn="l" rtl="0" eaLnBrk="0" hangingPunct="0"/>
            <a:r>
              <a:rPr lang="en-US" sz="2400" b="1" dirty="0">
                <a:solidFill>
                  <a:srgbClr val="000000"/>
                </a:solidFill>
                <a:latin typeface="Arial" charset="0"/>
              </a:rPr>
              <a:t>Building blocks for DNA and RNA</a:t>
            </a:r>
          </a:p>
        </p:txBody>
      </p:sp>
      <p:sp>
        <p:nvSpPr>
          <p:cNvPr id="4115" name="Rectangle 19"/>
          <p:cNvSpPr>
            <a:spLocks noChangeArrowheads="1"/>
          </p:cNvSpPr>
          <p:nvPr/>
        </p:nvSpPr>
        <p:spPr bwMode="auto">
          <a:xfrm>
            <a:off x="419100" y="2090738"/>
            <a:ext cx="8572500" cy="830997"/>
          </a:xfrm>
          <a:prstGeom prst="rect">
            <a:avLst/>
          </a:prstGeom>
          <a:solidFill>
            <a:schemeClr val="accent3"/>
          </a:solidFill>
          <a:ln w="9525">
            <a:noFill/>
            <a:miter lim="800000"/>
            <a:headEnd/>
            <a:tailEnd/>
          </a:ln>
        </p:spPr>
        <p:txBody>
          <a:bodyPr wrap="square">
            <a:spAutoFit/>
          </a:bodyPr>
          <a:lstStyle/>
          <a:p>
            <a:pPr algn="l" rtl="0" eaLnBrk="0" hangingPunct="0"/>
            <a:r>
              <a:rPr lang="en-US" sz="2400" b="1" dirty="0">
                <a:solidFill>
                  <a:srgbClr val="000000"/>
                </a:solidFill>
                <a:latin typeface="Arial" charset="0"/>
              </a:rPr>
              <a:t>Intracellular source of energy - Adenosine </a:t>
            </a:r>
            <a:r>
              <a:rPr lang="en-US" sz="2400" b="1" dirty="0" err="1">
                <a:solidFill>
                  <a:srgbClr val="000000"/>
                </a:solidFill>
                <a:latin typeface="Arial" charset="0"/>
              </a:rPr>
              <a:t>triphosphate</a:t>
            </a:r>
            <a:r>
              <a:rPr lang="en-US" sz="2400" b="1" dirty="0">
                <a:solidFill>
                  <a:srgbClr val="000000"/>
                </a:solidFill>
                <a:latin typeface="Arial" charset="0"/>
              </a:rPr>
              <a:t> (ATP)</a:t>
            </a:r>
          </a:p>
        </p:txBody>
      </p:sp>
      <p:sp>
        <p:nvSpPr>
          <p:cNvPr id="4116" name="Rectangle 20"/>
          <p:cNvSpPr>
            <a:spLocks noChangeArrowheads="1"/>
          </p:cNvSpPr>
          <p:nvPr/>
        </p:nvSpPr>
        <p:spPr bwMode="auto">
          <a:xfrm>
            <a:off x="419100" y="3084170"/>
            <a:ext cx="8572500" cy="830997"/>
          </a:xfrm>
          <a:prstGeom prst="rect">
            <a:avLst/>
          </a:prstGeom>
          <a:solidFill>
            <a:schemeClr val="accent3"/>
          </a:solidFill>
          <a:ln w="9525">
            <a:noFill/>
            <a:miter lim="800000"/>
            <a:headEnd/>
            <a:tailEnd/>
          </a:ln>
        </p:spPr>
        <p:txBody>
          <a:bodyPr>
            <a:spAutoFit/>
          </a:bodyPr>
          <a:lstStyle/>
          <a:p>
            <a:pPr algn="l" rtl="0" eaLnBrk="0" hangingPunct="0"/>
            <a:r>
              <a:rPr lang="en-US" sz="2400" b="1" dirty="0">
                <a:solidFill>
                  <a:srgbClr val="000000"/>
                </a:solidFill>
                <a:latin typeface="Arial" charset="0"/>
              </a:rPr>
              <a:t>Second messengers - Involved in intracellular signaling (e.g. cyclic adenosine monophosphate [</a:t>
            </a:r>
            <a:r>
              <a:rPr lang="en-US" sz="2400" b="1" dirty="0" err="1">
                <a:solidFill>
                  <a:srgbClr val="000000"/>
                </a:solidFill>
                <a:latin typeface="Arial" charset="0"/>
              </a:rPr>
              <a:t>cAMP</a:t>
            </a:r>
            <a:r>
              <a:rPr lang="en-US" sz="2400" b="1" dirty="0">
                <a:solidFill>
                  <a:srgbClr val="000000"/>
                </a:solidFill>
                <a:latin typeface="Arial" charset="0"/>
              </a:rPr>
              <a:t>])</a:t>
            </a:r>
          </a:p>
        </p:txBody>
      </p:sp>
      <p:sp>
        <p:nvSpPr>
          <p:cNvPr id="4117" name="Rectangle 21"/>
          <p:cNvSpPr>
            <a:spLocks noChangeArrowheads="1"/>
          </p:cNvSpPr>
          <p:nvPr/>
        </p:nvSpPr>
        <p:spPr bwMode="auto">
          <a:xfrm>
            <a:off x="419100" y="4136742"/>
            <a:ext cx="7205819" cy="461665"/>
          </a:xfrm>
          <a:prstGeom prst="rect">
            <a:avLst/>
          </a:prstGeom>
          <a:solidFill>
            <a:schemeClr val="accent3"/>
          </a:solidFill>
          <a:ln w="9525">
            <a:noFill/>
            <a:miter lim="800000"/>
            <a:headEnd/>
            <a:tailEnd/>
          </a:ln>
        </p:spPr>
        <p:txBody>
          <a:bodyPr wrap="none">
            <a:spAutoFit/>
          </a:bodyPr>
          <a:lstStyle/>
          <a:p>
            <a:pPr algn="l" rtl="0" eaLnBrk="0" hangingPunct="0"/>
            <a:r>
              <a:rPr lang="en-US" sz="2400" b="1" dirty="0">
                <a:solidFill>
                  <a:srgbClr val="000000"/>
                </a:solidFill>
                <a:latin typeface="Arial" charset="0"/>
              </a:rPr>
              <a:t>Intracellular signaling switches (e.g. G-proteins)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4114"/>
                                        </p:tgtEl>
                                        <p:attrNameLst>
                                          <p:attrName>style.visibility</p:attrName>
                                        </p:attrNameLst>
                                      </p:cBhvr>
                                      <p:to>
                                        <p:strVal val="visible"/>
                                      </p:to>
                                    </p:set>
                                    <p:anim calcmode="lin" valueType="num">
                                      <p:cBhvr>
                                        <p:cTn id="7" dur="500" fill="hold"/>
                                        <p:tgtEl>
                                          <p:spTgt spid="4114"/>
                                        </p:tgtEl>
                                        <p:attrNameLst>
                                          <p:attrName>ppt_w</p:attrName>
                                        </p:attrNameLst>
                                      </p:cBhvr>
                                      <p:tavLst>
                                        <p:tav tm="0">
                                          <p:val>
                                            <p:fltVal val="0"/>
                                          </p:val>
                                        </p:tav>
                                        <p:tav tm="100000">
                                          <p:val>
                                            <p:strVal val="#ppt_w"/>
                                          </p:val>
                                        </p:tav>
                                      </p:tavLst>
                                    </p:anim>
                                    <p:anim calcmode="lin" valueType="num">
                                      <p:cBhvr>
                                        <p:cTn id="8" dur="500" fill="hold"/>
                                        <p:tgtEl>
                                          <p:spTgt spid="4114"/>
                                        </p:tgtEl>
                                        <p:attrNameLst>
                                          <p:attrName>ppt_h</p:attrName>
                                        </p:attrNameLst>
                                      </p:cBhvr>
                                      <p:tavLst>
                                        <p:tav tm="0">
                                          <p:val>
                                            <p:fltVal val="0"/>
                                          </p:val>
                                        </p:tav>
                                        <p:tav tm="100000">
                                          <p:val>
                                            <p:strVal val="#ppt_h"/>
                                          </p:val>
                                        </p:tav>
                                      </p:tavLst>
                                    </p:anim>
                                    <p:anim calcmode="lin" valueType="num">
                                      <p:cBhvr>
                                        <p:cTn id="9" dur="500" fill="hold"/>
                                        <p:tgtEl>
                                          <p:spTgt spid="4114"/>
                                        </p:tgtEl>
                                        <p:attrNameLst>
                                          <p:attrName>ppt_x</p:attrName>
                                        </p:attrNameLst>
                                      </p:cBhvr>
                                      <p:tavLst>
                                        <p:tav tm="0">
                                          <p:val>
                                            <p:fltVal val="0.5"/>
                                          </p:val>
                                        </p:tav>
                                        <p:tav tm="100000">
                                          <p:val>
                                            <p:strVal val="#ppt_x"/>
                                          </p:val>
                                        </p:tav>
                                      </p:tavLst>
                                    </p:anim>
                                    <p:anim calcmode="lin" valueType="num">
                                      <p:cBhvr>
                                        <p:cTn id="10" dur="500" fill="hold"/>
                                        <p:tgtEl>
                                          <p:spTgt spid="4114"/>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4115"/>
                                        </p:tgtEl>
                                        <p:attrNameLst>
                                          <p:attrName>style.visibility</p:attrName>
                                        </p:attrNameLst>
                                      </p:cBhvr>
                                      <p:to>
                                        <p:strVal val="visible"/>
                                      </p:to>
                                    </p:set>
                                    <p:anim calcmode="lin" valueType="num">
                                      <p:cBhvr>
                                        <p:cTn id="15" dur="500" fill="hold"/>
                                        <p:tgtEl>
                                          <p:spTgt spid="4115"/>
                                        </p:tgtEl>
                                        <p:attrNameLst>
                                          <p:attrName>ppt_w</p:attrName>
                                        </p:attrNameLst>
                                      </p:cBhvr>
                                      <p:tavLst>
                                        <p:tav tm="0">
                                          <p:val>
                                            <p:fltVal val="0"/>
                                          </p:val>
                                        </p:tav>
                                        <p:tav tm="100000">
                                          <p:val>
                                            <p:strVal val="#ppt_w"/>
                                          </p:val>
                                        </p:tav>
                                      </p:tavLst>
                                    </p:anim>
                                    <p:anim calcmode="lin" valueType="num">
                                      <p:cBhvr>
                                        <p:cTn id="16" dur="500" fill="hold"/>
                                        <p:tgtEl>
                                          <p:spTgt spid="4115"/>
                                        </p:tgtEl>
                                        <p:attrNameLst>
                                          <p:attrName>ppt_h</p:attrName>
                                        </p:attrNameLst>
                                      </p:cBhvr>
                                      <p:tavLst>
                                        <p:tav tm="0">
                                          <p:val>
                                            <p:fltVal val="0"/>
                                          </p:val>
                                        </p:tav>
                                        <p:tav tm="100000">
                                          <p:val>
                                            <p:strVal val="#ppt_h"/>
                                          </p:val>
                                        </p:tav>
                                      </p:tavLst>
                                    </p:anim>
                                    <p:anim calcmode="lin" valueType="num">
                                      <p:cBhvr>
                                        <p:cTn id="17" dur="500" fill="hold"/>
                                        <p:tgtEl>
                                          <p:spTgt spid="4115"/>
                                        </p:tgtEl>
                                        <p:attrNameLst>
                                          <p:attrName>ppt_x</p:attrName>
                                        </p:attrNameLst>
                                      </p:cBhvr>
                                      <p:tavLst>
                                        <p:tav tm="0">
                                          <p:val>
                                            <p:fltVal val="0.5"/>
                                          </p:val>
                                        </p:tav>
                                        <p:tav tm="100000">
                                          <p:val>
                                            <p:strVal val="#ppt_x"/>
                                          </p:val>
                                        </p:tav>
                                      </p:tavLst>
                                    </p:anim>
                                    <p:anim calcmode="lin" valueType="num">
                                      <p:cBhvr>
                                        <p:cTn id="18" dur="500" fill="hold"/>
                                        <p:tgtEl>
                                          <p:spTgt spid="4115"/>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4116"/>
                                        </p:tgtEl>
                                        <p:attrNameLst>
                                          <p:attrName>style.visibility</p:attrName>
                                        </p:attrNameLst>
                                      </p:cBhvr>
                                      <p:to>
                                        <p:strVal val="visible"/>
                                      </p:to>
                                    </p:set>
                                    <p:anim calcmode="lin" valueType="num">
                                      <p:cBhvr>
                                        <p:cTn id="23" dur="500" fill="hold"/>
                                        <p:tgtEl>
                                          <p:spTgt spid="4116"/>
                                        </p:tgtEl>
                                        <p:attrNameLst>
                                          <p:attrName>ppt_w</p:attrName>
                                        </p:attrNameLst>
                                      </p:cBhvr>
                                      <p:tavLst>
                                        <p:tav tm="0">
                                          <p:val>
                                            <p:fltVal val="0"/>
                                          </p:val>
                                        </p:tav>
                                        <p:tav tm="100000">
                                          <p:val>
                                            <p:strVal val="#ppt_w"/>
                                          </p:val>
                                        </p:tav>
                                      </p:tavLst>
                                    </p:anim>
                                    <p:anim calcmode="lin" valueType="num">
                                      <p:cBhvr>
                                        <p:cTn id="24" dur="500" fill="hold"/>
                                        <p:tgtEl>
                                          <p:spTgt spid="4116"/>
                                        </p:tgtEl>
                                        <p:attrNameLst>
                                          <p:attrName>ppt_h</p:attrName>
                                        </p:attrNameLst>
                                      </p:cBhvr>
                                      <p:tavLst>
                                        <p:tav tm="0">
                                          <p:val>
                                            <p:fltVal val="0"/>
                                          </p:val>
                                        </p:tav>
                                        <p:tav tm="100000">
                                          <p:val>
                                            <p:strVal val="#ppt_h"/>
                                          </p:val>
                                        </p:tav>
                                      </p:tavLst>
                                    </p:anim>
                                    <p:anim calcmode="lin" valueType="num">
                                      <p:cBhvr>
                                        <p:cTn id="25" dur="500" fill="hold"/>
                                        <p:tgtEl>
                                          <p:spTgt spid="4116"/>
                                        </p:tgtEl>
                                        <p:attrNameLst>
                                          <p:attrName>ppt_x</p:attrName>
                                        </p:attrNameLst>
                                      </p:cBhvr>
                                      <p:tavLst>
                                        <p:tav tm="0">
                                          <p:val>
                                            <p:fltVal val="0.5"/>
                                          </p:val>
                                        </p:tav>
                                        <p:tav tm="100000">
                                          <p:val>
                                            <p:strVal val="#ppt_x"/>
                                          </p:val>
                                        </p:tav>
                                      </p:tavLst>
                                    </p:anim>
                                    <p:anim calcmode="lin" valueType="num">
                                      <p:cBhvr>
                                        <p:cTn id="26" dur="500" fill="hold"/>
                                        <p:tgtEl>
                                          <p:spTgt spid="4116"/>
                                        </p:tgtEl>
                                        <p:attrNameLst>
                                          <p:attrName>ppt_y</p:attrName>
                                        </p:attrNameLst>
                                      </p:cBhvr>
                                      <p:tavLst>
                                        <p:tav tm="0">
                                          <p:val>
                                            <p:fltVal val="0.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4117"/>
                                        </p:tgtEl>
                                        <p:attrNameLst>
                                          <p:attrName>style.visibility</p:attrName>
                                        </p:attrNameLst>
                                      </p:cBhvr>
                                      <p:to>
                                        <p:strVal val="visible"/>
                                      </p:to>
                                    </p:set>
                                    <p:anim calcmode="lin" valueType="num">
                                      <p:cBhvr>
                                        <p:cTn id="31" dur="500" fill="hold"/>
                                        <p:tgtEl>
                                          <p:spTgt spid="4117"/>
                                        </p:tgtEl>
                                        <p:attrNameLst>
                                          <p:attrName>ppt_w</p:attrName>
                                        </p:attrNameLst>
                                      </p:cBhvr>
                                      <p:tavLst>
                                        <p:tav tm="0">
                                          <p:val>
                                            <p:fltVal val="0"/>
                                          </p:val>
                                        </p:tav>
                                        <p:tav tm="100000">
                                          <p:val>
                                            <p:strVal val="#ppt_w"/>
                                          </p:val>
                                        </p:tav>
                                      </p:tavLst>
                                    </p:anim>
                                    <p:anim calcmode="lin" valueType="num">
                                      <p:cBhvr>
                                        <p:cTn id="32" dur="500" fill="hold"/>
                                        <p:tgtEl>
                                          <p:spTgt spid="4117"/>
                                        </p:tgtEl>
                                        <p:attrNameLst>
                                          <p:attrName>ppt_h</p:attrName>
                                        </p:attrNameLst>
                                      </p:cBhvr>
                                      <p:tavLst>
                                        <p:tav tm="0">
                                          <p:val>
                                            <p:fltVal val="0"/>
                                          </p:val>
                                        </p:tav>
                                        <p:tav tm="100000">
                                          <p:val>
                                            <p:strVal val="#ppt_h"/>
                                          </p:val>
                                        </p:tav>
                                      </p:tavLst>
                                    </p:anim>
                                    <p:anim calcmode="lin" valueType="num">
                                      <p:cBhvr>
                                        <p:cTn id="33" dur="500" fill="hold"/>
                                        <p:tgtEl>
                                          <p:spTgt spid="4117"/>
                                        </p:tgtEl>
                                        <p:attrNameLst>
                                          <p:attrName>ppt_x</p:attrName>
                                        </p:attrNameLst>
                                      </p:cBhvr>
                                      <p:tavLst>
                                        <p:tav tm="0">
                                          <p:val>
                                            <p:fltVal val="0.5"/>
                                          </p:val>
                                        </p:tav>
                                        <p:tav tm="100000">
                                          <p:val>
                                            <p:strVal val="#ppt_x"/>
                                          </p:val>
                                        </p:tav>
                                      </p:tavLst>
                                    </p:anim>
                                    <p:anim calcmode="lin" valueType="num">
                                      <p:cBhvr>
                                        <p:cTn id="34" dur="500" fill="hold"/>
                                        <p:tgtEl>
                                          <p:spTgt spid="41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4" grpId="0" animBg="1" autoUpdateAnimBg="0"/>
      <p:bldP spid="4115" grpId="0" animBg="1" autoUpdateAnimBg="0"/>
      <p:bldP spid="4116" grpId="0" animBg="1" autoUpdateAnimBg="0"/>
      <p:bldP spid="4117"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366" name="Rectangle 6"/>
          <p:cNvSpPr>
            <a:spLocks noChangeArrowheads="1"/>
          </p:cNvSpPr>
          <p:nvPr/>
        </p:nvSpPr>
        <p:spPr bwMode="auto">
          <a:xfrm>
            <a:off x="228600" y="228600"/>
            <a:ext cx="86868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5425" marR="0" lvl="0" indent="-225425"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It is the order of these </a:t>
            </a:r>
            <a:r>
              <a:rPr kumimoji="0" lang="en-US" sz="32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base pairs</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that determines </a:t>
            </a:r>
            <a:r>
              <a:rPr kumimoji="0" lang="en-US" sz="32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genetic makeup</a:t>
            </a:r>
          </a:p>
          <a:p>
            <a:pPr marL="225425" marR="0" lvl="0" indent="-225425" algn="l" defTabSz="914400" rtl="0" eaLnBrk="0" fontAlgn="base" latinLnBrk="0" hangingPunct="0">
              <a:lnSpc>
                <a:spcPct val="100000"/>
              </a:lnSpc>
              <a:spcBef>
                <a:spcPct val="0"/>
              </a:spcBef>
              <a:spcAft>
                <a:spcPct val="0"/>
              </a:spcAft>
              <a:buClrTx/>
              <a:buSzTx/>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225425" marR="0" lvl="0" indent="-225425"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One </a:t>
            </a:r>
            <a:r>
              <a:rPr kumimoji="0" lang="en-US" sz="28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phosphate</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one </a:t>
            </a:r>
            <a:r>
              <a:rPr kumimoji="0" lang="en-US" sz="28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sugar</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one </a:t>
            </a:r>
            <a:r>
              <a:rPr kumimoji="0" lang="en-US" sz="28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base</a:t>
            </a:r>
            <a:r>
              <a:rPr kumimoji="0" lang="en-US" sz="28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 one </a:t>
            </a:r>
            <a:r>
              <a:rPr kumimoji="0" lang="en-US" sz="2800" b="1" i="0" u="sng" strike="noStrike" cap="none" normalizeH="0" baseline="0" dirty="0" smtClean="0">
                <a:ln>
                  <a:noFill/>
                </a:ln>
                <a:solidFill>
                  <a:srgbClr val="C00000"/>
                </a:solidFill>
                <a:effectLst/>
                <a:latin typeface="Calibri" pitchFamily="34" charset="0"/>
                <a:ea typeface="Times New Roman" pitchFamily="18" charset="0"/>
                <a:cs typeface="Arial" pitchFamily="34" charset="0"/>
              </a:rPr>
              <a:t>nucleotide</a:t>
            </a:r>
          </a:p>
          <a:p>
            <a:pPr marL="225425" marR="0" lvl="0" indent="-225425" algn="l" defTabSz="914400" rtl="0" eaLnBrk="0" fontAlgn="base" latinLnBrk="0" hangingPunct="0">
              <a:lnSpc>
                <a:spcPct val="100000"/>
              </a:lnSpc>
              <a:spcBef>
                <a:spcPct val="0"/>
              </a:spcBef>
              <a:spcAft>
                <a:spcPct val="0"/>
              </a:spcAft>
              <a:buClrTx/>
              <a:buSzTx/>
              <a:tabLst/>
            </a:pP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marL="225425" marR="0" lvl="0" indent="-225425"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Nucleotides are the </a:t>
            </a:r>
            <a:r>
              <a:rPr kumimoji="0" lang="en-US" sz="3200" b="1" i="0" u="sng"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building blocks</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of DNA – thus, each strand of DNA is a string of </a:t>
            </a:r>
            <a:r>
              <a:rPr kumimoji="0" lang="en-US" sz="3200" b="1" i="0" u="sng" strike="noStrike" cap="none" normalizeH="0" baseline="0" dirty="0" smtClean="0">
                <a:ln>
                  <a:noFill/>
                </a:ln>
                <a:solidFill>
                  <a:srgbClr val="C00000"/>
                </a:solidFill>
                <a:effectLst/>
                <a:latin typeface="Calibri" pitchFamily="34" charset="0"/>
                <a:ea typeface="Times New Roman" pitchFamily="18" charset="0"/>
                <a:cs typeface="Times New Roman" pitchFamily="18" charset="0"/>
              </a:rPr>
              <a:t>nucleotides</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5368" name="Picture 8"/>
          <p:cNvPicPr>
            <a:picLocks noChangeAspect="1" noChangeArrowheads="1"/>
          </p:cNvPicPr>
          <p:nvPr/>
        </p:nvPicPr>
        <p:blipFill>
          <a:blip r:embed="rId2" cstate="print"/>
          <a:srcRect/>
          <a:stretch>
            <a:fillRect/>
          </a:stretch>
        </p:blipFill>
        <p:spPr bwMode="auto">
          <a:xfrm>
            <a:off x="2590800" y="3810000"/>
            <a:ext cx="4018710" cy="2876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5366">
                                            <p:txEl>
                                              <p:pRg st="0" end="0"/>
                                            </p:txEl>
                                          </p:spTgt>
                                        </p:tgtEl>
                                        <p:attrNameLst>
                                          <p:attrName>style.visibility</p:attrName>
                                        </p:attrNameLst>
                                      </p:cBhvr>
                                      <p:to>
                                        <p:strVal val="visible"/>
                                      </p:to>
                                    </p:set>
                                    <p:animEffect transition="in" filter="fade">
                                      <p:cBhvr>
                                        <p:cTn id="7" dur="1000"/>
                                        <p:tgtEl>
                                          <p:spTgt spid="15366">
                                            <p:txEl>
                                              <p:pRg st="0" end="0"/>
                                            </p:txEl>
                                          </p:spTgt>
                                        </p:tgtEl>
                                      </p:cBhvr>
                                    </p:animEffect>
                                    <p:anim calcmode="lin" valueType="num">
                                      <p:cBhvr>
                                        <p:cTn id="8" dur="1000" fill="hold"/>
                                        <p:tgtEl>
                                          <p:spTgt spid="1536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5366">
                                            <p:txEl>
                                              <p:pRg st="2" end="2"/>
                                            </p:txEl>
                                          </p:spTgt>
                                        </p:tgtEl>
                                        <p:attrNameLst>
                                          <p:attrName>style.visibility</p:attrName>
                                        </p:attrNameLst>
                                      </p:cBhvr>
                                      <p:to>
                                        <p:strVal val="visible"/>
                                      </p:to>
                                    </p:set>
                                    <p:animEffect transition="in" filter="fade">
                                      <p:cBhvr>
                                        <p:cTn id="14" dur="1000"/>
                                        <p:tgtEl>
                                          <p:spTgt spid="15366">
                                            <p:txEl>
                                              <p:pRg st="2" end="2"/>
                                            </p:txEl>
                                          </p:spTgt>
                                        </p:tgtEl>
                                      </p:cBhvr>
                                    </p:animEffect>
                                    <p:anim calcmode="lin" valueType="num">
                                      <p:cBhvr>
                                        <p:cTn id="15" dur="1000" fill="hold"/>
                                        <p:tgtEl>
                                          <p:spTgt spid="1536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536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5366">
                                            <p:txEl>
                                              <p:pRg st="4" end="4"/>
                                            </p:txEl>
                                          </p:spTgt>
                                        </p:tgtEl>
                                        <p:attrNameLst>
                                          <p:attrName>style.visibility</p:attrName>
                                        </p:attrNameLst>
                                      </p:cBhvr>
                                      <p:to>
                                        <p:strVal val="visible"/>
                                      </p:to>
                                    </p:set>
                                    <p:animEffect transition="in" filter="fade">
                                      <p:cBhvr>
                                        <p:cTn id="21" dur="1000"/>
                                        <p:tgtEl>
                                          <p:spTgt spid="15366">
                                            <p:txEl>
                                              <p:pRg st="4" end="4"/>
                                            </p:txEl>
                                          </p:spTgt>
                                        </p:tgtEl>
                                      </p:cBhvr>
                                    </p:animEffect>
                                    <p:anim calcmode="lin" valueType="num">
                                      <p:cBhvr>
                                        <p:cTn id="22" dur="1000" fill="hold"/>
                                        <p:tgtEl>
                                          <p:spTgt spid="1536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536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3" cstate="print"/>
          <a:srcRect b="10620"/>
          <a:stretch>
            <a:fillRect/>
          </a:stretch>
        </p:blipFill>
        <p:spPr bwMode="auto">
          <a:xfrm>
            <a:off x="533400" y="1828800"/>
            <a:ext cx="8026400" cy="3848100"/>
          </a:xfrm>
          <a:prstGeom prst="rect">
            <a:avLst/>
          </a:prstGeom>
          <a:noFill/>
          <a:ln w="9525">
            <a:noFill/>
            <a:miter lim="800000"/>
            <a:headEnd/>
            <a:tailEnd/>
          </a:ln>
        </p:spPr>
      </p:pic>
      <p:sp>
        <p:nvSpPr>
          <p:cNvPr id="90115" name="Text Box 3"/>
          <p:cNvSpPr txBox="1">
            <a:spLocks noChangeArrowheads="1"/>
          </p:cNvSpPr>
          <p:nvPr/>
        </p:nvSpPr>
        <p:spPr bwMode="auto">
          <a:xfrm>
            <a:off x="4471988" y="228600"/>
            <a:ext cx="184150" cy="519113"/>
          </a:xfrm>
          <a:prstGeom prst="rect">
            <a:avLst/>
          </a:prstGeom>
          <a:noFill/>
          <a:ln w="9525">
            <a:noFill/>
            <a:miter lim="800000"/>
            <a:headEnd/>
            <a:tailEnd/>
          </a:ln>
        </p:spPr>
        <p:txBody>
          <a:bodyPr wrap="none">
            <a:spAutoFit/>
          </a:bodyPr>
          <a:lstStyle/>
          <a:p>
            <a:pPr algn="ctr"/>
            <a:endParaRPr lang="en-US" sz="2800"/>
          </a:p>
        </p:txBody>
      </p:sp>
      <p:sp>
        <p:nvSpPr>
          <p:cNvPr id="90116" name="Rectangle 4"/>
          <p:cNvSpPr>
            <a:spLocks noGrp="1" noChangeArrowheads="1"/>
          </p:cNvSpPr>
          <p:nvPr>
            <p:ph type="title"/>
          </p:nvPr>
        </p:nvSpPr>
        <p:spPr>
          <a:xfrm>
            <a:off x="0" y="361950"/>
            <a:ext cx="9144000" cy="1143000"/>
          </a:xfrm>
        </p:spPr>
        <p:txBody>
          <a:bodyPr>
            <a:normAutofit/>
          </a:bodyPr>
          <a:lstStyle/>
          <a:p>
            <a:r>
              <a:rPr lang="en-US" sz="2800" smtClean="0">
                <a:solidFill>
                  <a:schemeClr val="tx1"/>
                </a:solidFill>
              </a:rPr>
              <a:t>Sanger dideoxy sequencing incorporates dideoxy</a:t>
            </a:r>
            <a:br>
              <a:rPr lang="en-US" sz="2800" smtClean="0">
                <a:solidFill>
                  <a:schemeClr val="tx1"/>
                </a:solidFill>
              </a:rPr>
            </a:br>
            <a:r>
              <a:rPr lang="en-US" sz="2800" smtClean="0">
                <a:solidFill>
                  <a:schemeClr val="tx1"/>
                </a:solidFill>
              </a:rPr>
              <a:t>nucleotides, preventing further synthesis of the DNA strand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381000"/>
            <a:ext cx="8839200" cy="6477000"/>
          </a:xfrm>
          <a:prstGeom prst="rect">
            <a:avLst/>
          </a:prstGeom>
          <a:solidFill>
            <a:srgbClr val="C00000"/>
          </a:solidFill>
          <a:ln w="9525">
            <a:noFill/>
            <a:miter lim="800000"/>
            <a:headEnd/>
            <a:tailEnd/>
          </a:ln>
        </p:spPr>
        <p:txBody>
          <a:bodyPr/>
          <a:lstStyle/>
          <a:p>
            <a:pPr marL="1143000" lvl="2" indent="-228600" algn="just">
              <a:spcBef>
                <a:spcPct val="20000"/>
              </a:spcBef>
            </a:pPr>
            <a:endParaRPr lang="en-US" altLang="zh-CN" sz="3200" dirty="0">
              <a:solidFill>
                <a:schemeClr val="bg1"/>
              </a:solidFill>
            </a:endParaRPr>
          </a:p>
          <a:p>
            <a:pPr marL="342900" indent="-342900" algn="just">
              <a:spcBef>
                <a:spcPct val="20000"/>
              </a:spcBef>
            </a:pPr>
            <a:r>
              <a:rPr lang="en-US" altLang="zh-CN" sz="3200" dirty="0">
                <a:solidFill>
                  <a:schemeClr val="bg1"/>
                </a:solidFill>
              </a:rPr>
              <a:t>base</a:t>
            </a:r>
            <a:r>
              <a:rPr lang="zh-CN" altLang="en-US" sz="3200" dirty="0">
                <a:solidFill>
                  <a:schemeClr val="bg1"/>
                </a:solidFill>
              </a:rPr>
              <a:t>（</a:t>
            </a:r>
            <a:r>
              <a:rPr lang="en-US" altLang="zh-CN" sz="3200" dirty="0" err="1">
                <a:solidFill>
                  <a:schemeClr val="bg1"/>
                </a:solidFill>
              </a:rPr>
              <a:t>purine、pyrimdine</a:t>
            </a:r>
            <a:r>
              <a:rPr lang="zh-CN" altLang="en-US" sz="3200" dirty="0">
                <a:solidFill>
                  <a:schemeClr val="bg1"/>
                </a:solidFill>
              </a:rPr>
              <a:t>）+</a:t>
            </a:r>
            <a:r>
              <a:rPr lang="en-US" altLang="zh-CN" sz="3200" dirty="0">
                <a:solidFill>
                  <a:schemeClr val="bg1"/>
                </a:solidFill>
              </a:rPr>
              <a:t>ribose</a:t>
            </a:r>
            <a:r>
              <a:rPr lang="zh-CN" altLang="en-US" sz="3200" dirty="0">
                <a:solidFill>
                  <a:schemeClr val="bg1"/>
                </a:solidFill>
              </a:rPr>
              <a:t>（</a:t>
            </a:r>
            <a:r>
              <a:rPr lang="en-US" altLang="zh-CN" sz="3200" dirty="0" err="1">
                <a:solidFill>
                  <a:schemeClr val="bg1"/>
                </a:solidFill>
              </a:rPr>
              <a:t>deoxyribos</a:t>
            </a:r>
            <a:endParaRPr lang="zh-CN" altLang="en-US" sz="3200" dirty="0">
              <a:solidFill>
                <a:schemeClr val="bg1"/>
              </a:solidFill>
            </a:endParaRPr>
          </a:p>
          <a:p>
            <a:pPr marL="342900" indent="-342900" algn="just">
              <a:spcBef>
                <a:spcPct val="20000"/>
              </a:spcBef>
            </a:pPr>
            <a:r>
              <a:rPr lang="zh-CN" altLang="en-US" sz="3200" dirty="0">
                <a:solidFill>
                  <a:schemeClr val="bg1"/>
                </a:solidFill>
              </a:rPr>
              <a:t>                                       </a:t>
            </a:r>
            <a:r>
              <a:rPr lang="en-US" altLang="zh-CN" sz="3200" dirty="0">
                <a:solidFill>
                  <a:srgbClr val="FFCC00"/>
                </a:solidFill>
              </a:rPr>
              <a:t>N-</a:t>
            </a:r>
            <a:r>
              <a:rPr lang="en-US" altLang="zh-CN" sz="3200" dirty="0" err="1">
                <a:solidFill>
                  <a:srgbClr val="FFCC00"/>
                </a:solidFill>
              </a:rPr>
              <a:t>glycosyl</a:t>
            </a:r>
            <a:r>
              <a:rPr lang="en-US" altLang="zh-CN" sz="3200" dirty="0">
                <a:solidFill>
                  <a:srgbClr val="FFCC00"/>
                </a:solidFill>
              </a:rPr>
              <a:t> linkage</a:t>
            </a:r>
            <a:endParaRPr lang="zh-CN" altLang="en-US" sz="3200" dirty="0">
              <a:solidFill>
                <a:srgbClr val="FFCC00"/>
              </a:solidFill>
            </a:endParaRPr>
          </a:p>
          <a:p>
            <a:pPr marL="342900" indent="-342900" algn="just">
              <a:spcBef>
                <a:spcPct val="20000"/>
              </a:spcBef>
            </a:pPr>
            <a:r>
              <a:rPr lang="en-US" altLang="zh-CN" sz="3200" dirty="0">
                <a:solidFill>
                  <a:srgbClr val="FFCC00"/>
                </a:solidFill>
              </a:rPr>
              <a:t>                     </a:t>
            </a:r>
          </a:p>
          <a:p>
            <a:pPr marL="342900" indent="-342900" algn="just">
              <a:spcBef>
                <a:spcPct val="20000"/>
              </a:spcBef>
            </a:pPr>
            <a:r>
              <a:rPr lang="en-US" altLang="zh-CN" sz="3200" dirty="0">
                <a:solidFill>
                  <a:schemeClr val="bg1"/>
                </a:solidFill>
              </a:rPr>
              <a:t>                      </a:t>
            </a:r>
            <a:r>
              <a:rPr lang="en-US" altLang="zh-CN" sz="3200" dirty="0" err="1">
                <a:solidFill>
                  <a:schemeClr val="bg1"/>
                </a:solidFill>
              </a:rPr>
              <a:t>nucleoside+phosphate</a:t>
            </a:r>
            <a:endParaRPr lang="en-US" altLang="zh-CN" sz="3200" dirty="0">
              <a:solidFill>
                <a:schemeClr val="bg1"/>
              </a:solidFill>
            </a:endParaRPr>
          </a:p>
          <a:p>
            <a:pPr marL="342900" indent="-342900" algn="just">
              <a:spcBef>
                <a:spcPct val="20000"/>
              </a:spcBef>
            </a:pPr>
            <a:r>
              <a:rPr lang="en-US" altLang="zh-CN" sz="3200" dirty="0">
                <a:solidFill>
                  <a:schemeClr val="bg1"/>
                </a:solidFill>
              </a:rPr>
              <a:t>                                       </a:t>
            </a:r>
            <a:r>
              <a:rPr lang="en-US" altLang="zh-CN" sz="3200" dirty="0" err="1">
                <a:solidFill>
                  <a:srgbClr val="FFCC00"/>
                </a:solidFill>
              </a:rPr>
              <a:t>phosphoester</a:t>
            </a:r>
            <a:r>
              <a:rPr lang="en-US" altLang="zh-CN" sz="3200" dirty="0">
                <a:solidFill>
                  <a:srgbClr val="FFCC00"/>
                </a:solidFill>
              </a:rPr>
              <a:t> linkage</a:t>
            </a:r>
            <a:endParaRPr lang="zh-CN" altLang="en-US" sz="3200" dirty="0">
              <a:solidFill>
                <a:srgbClr val="FFCC00"/>
              </a:solidFill>
            </a:endParaRPr>
          </a:p>
          <a:p>
            <a:pPr marL="342900" indent="-342900" algn="just">
              <a:spcBef>
                <a:spcPct val="20000"/>
              </a:spcBef>
            </a:pPr>
            <a:r>
              <a:rPr lang="en-US" altLang="zh-CN" sz="3200" dirty="0">
                <a:solidFill>
                  <a:schemeClr val="bg1"/>
                </a:solidFill>
              </a:rPr>
              <a:t>                             </a:t>
            </a:r>
          </a:p>
          <a:p>
            <a:pPr marL="342900" indent="-342900" algn="just">
              <a:spcBef>
                <a:spcPct val="20000"/>
              </a:spcBef>
            </a:pPr>
            <a:r>
              <a:rPr lang="en-US" altLang="zh-CN" sz="3200" dirty="0">
                <a:solidFill>
                  <a:schemeClr val="bg1"/>
                </a:solidFill>
              </a:rPr>
              <a:t>                            nucleotide</a:t>
            </a:r>
          </a:p>
          <a:p>
            <a:pPr marL="342900" indent="-342900" algn="just">
              <a:spcBef>
                <a:spcPct val="20000"/>
              </a:spcBef>
            </a:pPr>
            <a:r>
              <a:rPr lang="en-US" altLang="zh-CN" sz="3200" dirty="0">
                <a:solidFill>
                  <a:schemeClr val="bg1"/>
                </a:solidFill>
              </a:rPr>
              <a:t>                                       </a:t>
            </a:r>
            <a:r>
              <a:rPr lang="en-US" altLang="zh-CN" sz="3200" dirty="0" err="1">
                <a:solidFill>
                  <a:srgbClr val="FFCC00"/>
                </a:solidFill>
              </a:rPr>
              <a:t>phosphodiester</a:t>
            </a:r>
            <a:r>
              <a:rPr lang="en-US" altLang="zh-CN" sz="3200" dirty="0">
                <a:solidFill>
                  <a:srgbClr val="FFCC00"/>
                </a:solidFill>
              </a:rPr>
              <a:t> linkage</a:t>
            </a:r>
          </a:p>
          <a:p>
            <a:pPr marL="342900" indent="-342900" algn="just">
              <a:spcBef>
                <a:spcPct val="20000"/>
              </a:spcBef>
            </a:pPr>
            <a:r>
              <a:rPr lang="en-US" altLang="zh-CN" sz="3200" dirty="0">
                <a:solidFill>
                  <a:schemeClr val="bg1"/>
                </a:solidFill>
              </a:rPr>
              <a:t>                                </a:t>
            </a:r>
          </a:p>
          <a:p>
            <a:pPr marL="342900" indent="-342900" algn="just">
              <a:spcBef>
                <a:spcPct val="20000"/>
              </a:spcBef>
            </a:pPr>
            <a:r>
              <a:rPr lang="en-US" altLang="zh-CN" sz="3200" dirty="0">
                <a:solidFill>
                  <a:schemeClr val="bg1"/>
                </a:solidFill>
              </a:rPr>
              <a:t>                             nucleic acid</a:t>
            </a:r>
          </a:p>
          <a:p>
            <a:pPr marL="342900" indent="-342900" algn="just">
              <a:spcBef>
                <a:spcPct val="20000"/>
              </a:spcBef>
            </a:pPr>
            <a:r>
              <a:rPr lang="en-US" altLang="zh-CN" sz="3200" dirty="0">
                <a:solidFill>
                  <a:schemeClr val="bg1"/>
                </a:solidFill>
              </a:rPr>
              <a:t>     </a:t>
            </a:r>
            <a:endParaRPr lang="zh-CN" altLang="en-US" sz="3200" dirty="0">
              <a:solidFill>
                <a:schemeClr val="bg1"/>
              </a:solidFill>
            </a:endParaRPr>
          </a:p>
        </p:txBody>
      </p:sp>
      <p:sp>
        <p:nvSpPr>
          <p:cNvPr id="5123" name="Line 3"/>
          <p:cNvSpPr>
            <a:spLocks noChangeShapeType="1"/>
          </p:cNvSpPr>
          <p:nvPr/>
        </p:nvSpPr>
        <p:spPr bwMode="auto">
          <a:xfrm>
            <a:off x="3733800" y="1524000"/>
            <a:ext cx="0" cy="1066800"/>
          </a:xfrm>
          <a:prstGeom prst="line">
            <a:avLst/>
          </a:prstGeom>
          <a:noFill/>
          <a:ln w="57150">
            <a:solidFill>
              <a:schemeClr val="bg1"/>
            </a:solidFill>
            <a:round/>
            <a:headEnd/>
            <a:tailEnd type="triangle" w="med" len="med"/>
          </a:ln>
        </p:spPr>
        <p:txBody>
          <a:bodyPr/>
          <a:lstStyle/>
          <a:p>
            <a:endParaRPr lang="en-US"/>
          </a:p>
        </p:txBody>
      </p:sp>
      <p:sp>
        <p:nvSpPr>
          <p:cNvPr id="5124" name="Line 4"/>
          <p:cNvSpPr>
            <a:spLocks noChangeShapeType="1"/>
          </p:cNvSpPr>
          <p:nvPr/>
        </p:nvSpPr>
        <p:spPr bwMode="auto">
          <a:xfrm>
            <a:off x="3657600" y="5105400"/>
            <a:ext cx="0" cy="1066800"/>
          </a:xfrm>
          <a:prstGeom prst="line">
            <a:avLst/>
          </a:prstGeom>
          <a:noFill/>
          <a:ln w="57150">
            <a:solidFill>
              <a:schemeClr val="bg1"/>
            </a:solidFill>
            <a:round/>
            <a:headEnd/>
            <a:tailEnd type="triangle" w="med" len="med"/>
          </a:ln>
        </p:spPr>
        <p:txBody>
          <a:bodyPr/>
          <a:lstStyle/>
          <a:p>
            <a:endParaRPr lang="en-US"/>
          </a:p>
        </p:txBody>
      </p:sp>
      <p:sp>
        <p:nvSpPr>
          <p:cNvPr id="5125" name="Line 5"/>
          <p:cNvSpPr>
            <a:spLocks noChangeShapeType="1"/>
          </p:cNvSpPr>
          <p:nvPr/>
        </p:nvSpPr>
        <p:spPr bwMode="auto">
          <a:xfrm>
            <a:off x="3657600" y="3429000"/>
            <a:ext cx="0" cy="1066800"/>
          </a:xfrm>
          <a:prstGeom prst="line">
            <a:avLst/>
          </a:prstGeom>
          <a:noFill/>
          <a:ln w="57150">
            <a:solidFill>
              <a:schemeClr val="bg1"/>
            </a:solidFill>
            <a:round/>
            <a:headEnd/>
            <a:tailEnd type="triangle" w="med" len="med"/>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gure 8-01a"/>
          <p:cNvPicPr>
            <a:picLocks noChangeAspect="1" noChangeArrowheads="1"/>
          </p:cNvPicPr>
          <p:nvPr/>
        </p:nvPicPr>
        <p:blipFill rotWithShape="1">
          <a:blip r:embed="rId3" cstate="print"/>
          <a:srcRect b="10644"/>
          <a:stretch/>
        </p:blipFill>
        <p:spPr bwMode="auto">
          <a:xfrm>
            <a:off x="303213" y="931863"/>
            <a:ext cx="8535987" cy="4478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7"/>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- 1</a:t>
            </a:r>
          </a:p>
          <a:p>
            <a:pPr algn="ctr" rtl="0" eaLnBrk="0" hangingPunct="0"/>
            <a:r>
              <a:rPr lang="en-US" sz="3200" b="1">
                <a:solidFill>
                  <a:srgbClr val="000000"/>
                </a:solidFill>
                <a:latin typeface="Arial" charset="0"/>
              </a:rPr>
              <a:t>Sugars</a:t>
            </a:r>
            <a:endParaRPr lang="en-US" sz="3600" b="1">
              <a:solidFill>
                <a:srgbClr val="000000"/>
              </a:solidFill>
              <a:latin typeface="Arial" charset="0"/>
            </a:endParaRPr>
          </a:p>
        </p:txBody>
      </p:sp>
      <p:grpSp>
        <p:nvGrpSpPr>
          <p:cNvPr id="2" name="Group 88"/>
          <p:cNvGrpSpPr>
            <a:grpSpLocks/>
          </p:cNvGrpSpPr>
          <p:nvPr/>
        </p:nvGrpSpPr>
        <p:grpSpPr bwMode="auto">
          <a:xfrm>
            <a:off x="487363" y="2560638"/>
            <a:ext cx="2393950" cy="1706562"/>
            <a:chOff x="307" y="1613"/>
            <a:chExt cx="1508" cy="1075"/>
          </a:xfrm>
        </p:grpSpPr>
        <p:sp>
          <p:nvSpPr>
            <p:cNvPr id="15402" name="Text Box 20"/>
            <p:cNvSpPr txBox="1">
              <a:spLocks noChangeArrowheads="1"/>
            </p:cNvSpPr>
            <p:nvPr/>
          </p:nvSpPr>
          <p:spPr bwMode="auto">
            <a:xfrm>
              <a:off x="1115" y="1840"/>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O</a:t>
              </a:r>
            </a:p>
          </p:txBody>
        </p:sp>
        <p:sp>
          <p:nvSpPr>
            <p:cNvPr id="15403" name="Line 21"/>
            <p:cNvSpPr>
              <a:spLocks noChangeShapeType="1"/>
            </p:cNvSpPr>
            <p:nvPr/>
          </p:nvSpPr>
          <p:spPr bwMode="auto">
            <a:xfrm>
              <a:off x="784" y="2024"/>
              <a:ext cx="0" cy="232"/>
            </a:xfrm>
            <a:prstGeom prst="line">
              <a:avLst/>
            </a:prstGeom>
            <a:noFill/>
            <a:ln w="28575">
              <a:solidFill>
                <a:srgbClr val="FF0000"/>
              </a:solidFill>
              <a:round/>
              <a:headEnd/>
              <a:tailEnd/>
            </a:ln>
          </p:spPr>
          <p:txBody>
            <a:bodyPr wrap="none" anchor="ctr"/>
            <a:lstStyle/>
            <a:p>
              <a:endParaRPr lang="en-US"/>
            </a:p>
          </p:txBody>
        </p:sp>
        <p:sp>
          <p:nvSpPr>
            <p:cNvPr id="15404" name="Line 22"/>
            <p:cNvSpPr>
              <a:spLocks noChangeShapeType="1"/>
            </p:cNvSpPr>
            <p:nvPr/>
          </p:nvSpPr>
          <p:spPr bwMode="auto">
            <a:xfrm flipH="1">
              <a:off x="784" y="2048"/>
              <a:ext cx="368" cy="208"/>
            </a:xfrm>
            <a:prstGeom prst="line">
              <a:avLst/>
            </a:prstGeom>
            <a:noFill/>
            <a:ln w="28575">
              <a:solidFill>
                <a:srgbClr val="FF0000"/>
              </a:solidFill>
              <a:round/>
              <a:headEnd/>
              <a:tailEnd/>
            </a:ln>
          </p:spPr>
          <p:txBody>
            <a:bodyPr wrap="none" anchor="ctr"/>
            <a:lstStyle/>
            <a:p>
              <a:endParaRPr lang="en-US"/>
            </a:p>
          </p:txBody>
        </p:sp>
        <p:sp>
          <p:nvSpPr>
            <p:cNvPr id="15405" name="Line 23"/>
            <p:cNvSpPr>
              <a:spLocks noChangeShapeType="1"/>
            </p:cNvSpPr>
            <p:nvPr/>
          </p:nvSpPr>
          <p:spPr bwMode="auto">
            <a:xfrm>
              <a:off x="784" y="2256"/>
              <a:ext cx="184" cy="432"/>
            </a:xfrm>
            <a:prstGeom prst="line">
              <a:avLst/>
            </a:prstGeom>
            <a:noFill/>
            <a:ln w="28575">
              <a:solidFill>
                <a:srgbClr val="FF0000"/>
              </a:solidFill>
              <a:round/>
              <a:headEnd/>
              <a:tailEnd/>
            </a:ln>
          </p:spPr>
          <p:txBody>
            <a:bodyPr wrap="none" anchor="ctr"/>
            <a:lstStyle/>
            <a:p>
              <a:endParaRPr lang="en-US"/>
            </a:p>
          </p:txBody>
        </p:sp>
        <p:sp>
          <p:nvSpPr>
            <p:cNvPr id="15406" name="Line 24"/>
            <p:cNvSpPr>
              <a:spLocks noChangeShapeType="1"/>
            </p:cNvSpPr>
            <p:nvPr/>
          </p:nvSpPr>
          <p:spPr bwMode="auto">
            <a:xfrm>
              <a:off x="1352" y="2053"/>
              <a:ext cx="376" cy="208"/>
            </a:xfrm>
            <a:prstGeom prst="line">
              <a:avLst/>
            </a:prstGeom>
            <a:noFill/>
            <a:ln w="28575">
              <a:solidFill>
                <a:srgbClr val="FF0000"/>
              </a:solidFill>
              <a:round/>
              <a:headEnd/>
              <a:tailEnd/>
            </a:ln>
          </p:spPr>
          <p:txBody>
            <a:bodyPr wrap="none" anchor="ctr"/>
            <a:lstStyle/>
            <a:p>
              <a:endParaRPr lang="en-US"/>
            </a:p>
          </p:txBody>
        </p:sp>
        <p:sp>
          <p:nvSpPr>
            <p:cNvPr id="15407" name="Line 25"/>
            <p:cNvSpPr>
              <a:spLocks noChangeShapeType="1"/>
            </p:cNvSpPr>
            <p:nvPr/>
          </p:nvSpPr>
          <p:spPr bwMode="auto">
            <a:xfrm flipH="1">
              <a:off x="1547" y="2256"/>
              <a:ext cx="176" cy="432"/>
            </a:xfrm>
            <a:prstGeom prst="line">
              <a:avLst/>
            </a:prstGeom>
            <a:noFill/>
            <a:ln w="28575">
              <a:solidFill>
                <a:srgbClr val="FF0000"/>
              </a:solidFill>
              <a:round/>
              <a:headEnd/>
              <a:tailEnd/>
            </a:ln>
          </p:spPr>
          <p:txBody>
            <a:bodyPr wrap="none" anchor="ctr"/>
            <a:lstStyle/>
            <a:p>
              <a:endParaRPr lang="en-US"/>
            </a:p>
          </p:txBody>
        </p:sp>
        <p:sp>
          <p:nvSpPr>
            <p:cNvPr id="15408" name="Line 26"/>
            <p:cNvSpPr>
              <a:spLocks noChangeShapeType="1"/>
            </p:cNvSpPr>
            <p:nvPr/>
          </p:nvSpPr>
          <p:spPr bwMode="auto">
            <a:xfrm>
              <a:off x="974" y="2687"/>
              <a:ext cx="568" cy="0"/>
            </a:xfrm>
            <a:prstGeom prst="line">
              <a:avLst/>
            </a:prstGeom>
            <a:noFill/>
            <a:ln w="28575">
              <a:solidFill>
                <a:srgbClr val="FF0000"/>
              </a:solidFill>
              <a:round/>
              <a:headEnd/>
              <a:tailEnd/>
            </a:ln>
          </p:spPr>
          <p:txBody>
            <a:bodyPr wrap="none" anchor="ctr"/>
            <a:lstStyle/>
            <a:p>
              <a:endParaRPr lang="en-US"/>
            </a:p>
          </p:txBody>
        </p:sp>
        <p:sp>
          <p:nvSpPr>
            <p:cNvPr id="15409" name="Text Box 28"/>
            <p:cNvSpPr txBox="1">
              <a:spLocks noChangeArrowheads="1"/>
            </p:cNvSpPr>
            <p:nvPr/>
          </p:nvSpPr>
          <p:spPr bwMode="auto">
            <a:xfrm>
              <a:off x="307" y="1720"/>
              <a:ext cx="10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HOCH</a:t>
              </a:r>
              <a:r>
                <a:rPr lang="en-US" sz="2800" b="1" baseline="-25000">
                  <a:solidFill>
                    <a:srgbClr val="000000"/>
                  </a:solidFill>
                  <a:latin typeface="Arial" charset="0"/>
                </a:rPr>
                <a:t>2</a:t>
              </a:r>
              <a:endParaRPr lang="en-US" sz="2800" b="1">
                <a:solidFill>
                  <a:srgbClr val="000000"/>
                </a:solidFill>
                <a:latin typeface="Arial" charset="0"/>
              </a:endParaRPr>
            </a:p>
          </p:txBody>
        </p:sp>
        <p:sp>
          <p:nvSpPr>
            <p:cNvPr id="15410" name="Text Box 29"/>
            <p:cNvSpPr txBox="1">
              <a:spLocks noChangeArrowheads="1"/>
            </p:cNvSpPr>
            <p:nvPr/>
          </p:nvSpPr>
          <p:spPr bwMode="auto">
            <a:xfrm>
              <a:off x="691" y="1613"/>
              <a:ext cx="324" cy="192"/>
            </a:xfrm>
            <a:prstGeom prst="rect">
              <a:avLst/>
            </a:prstGeom>
            <a:noFill/>
            <a:ln w="9525">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5’</a:t>
              </a:r>
            </a:p>
          </p:txBody>
        </p:sp>
        <p:sp>
          <p:nvSpPr>
            <p:cNvPr id="15411" name="Text Box 30"/>
            <p:cNvSpPr txBox="1">
              <a:spLocks noChangeArrowheads="1"/>
            </p:cNvSpPr>
            <p:nvPr/>
          </p:nvSpPr>
          <p:spPr bwMode="auto">
            <a:xfrm>
              <a:off x="1491" y="2205"/>
              <a:ext cx="324" cy="192"/>
            </a:xfrm>
            <a:prstGeom prst="rect">
              <a:avLst/>
            </a:prstGeom>
            <a:noFill/>
            <a:ln w="9525">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1’</a:t>
              </a:r>
            </a:p>
          </p:txBody>
        </p:sp>
        <p:sp>
          <p:nvSpPr>
            <p:cNvPr id="15412" name="Text Box 31"/>
            <p:cNvSpPr txBox="1">
              <a:spLocks noChangeArrowheads="1"/>
            </p:cNvSpPr>
            <p:nvPr/>
          </p:nvSpPr>
          <p:spPr bwMode="auto">
            <a:xfrm>
              <a:off x="811" y="2189"/>
              <a:ext cx="324" cy="192"/>
            </a:xfrm>
            <a:prstGeom prst="rect">
              <a:avLst/>
            </a:prstGeom>
            <a:noFill/>
            <a:ln w="9525">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4’</a:t>
              </a:r>
            </a:p>
          </p:txBody>
        </p:sp>
        <p:sp>
          <p:nvSpPr>
            <p:cNvPr id="15413" name="Text Box 32"/>
            <p:cNvSpPr txBox="1">
              <a:spLocks noChangeArrowheads="1"/>
            </p:cNvSpPr>
            <p:nvPr/>
          </p:nvSpPr>
          <p:spPr bwMode="auto">
            <a:xfrm>
              <a:off x="963" y="2485"/>
              <a:ext cx="324" cy="192"/>
            </a:xfrm>
            <a:prstGeom prst="rect">
              <a:avLst/>
            </a:prstGeom>
            <a:noFill/>
            <a:ln w="9525">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3’</a:t>
              </a:r>
            </a:p>
          </p:txBody>
        </p:sp>
        <p:sp>
          <p:nvSpPr>
            <p:cNvPr id="15414" name="Text Box 33"/>
            <p:cNvSpPr txBox="1">
              <a:spLocks noChangeArrowheads="1"/>
            </p:cNvSpPr>
            <p:nvPr/>
          </p:nvSpPr>
          <p:spPr bwMode="auto">
            <a:xfrm>
              <a:off x="1347" y="2485"/>
              <a:ext cx="324" cy="192"/>
            </a:xfrm>
            <a:prstGeom prst="rect">
              <a:avLst/>
            </a:prstGeom>
            <a:noFill/>
            <a:ln w="9525">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2’</a:t>
              </a:r>
            </a:p>
          </p:txBody>
        </p:sp>
      </p:grpSp>
      <p:grpSp>
        <p:nvGrpSpPr>
          <p:cNvPr id="3" name="Group 87"/>
          <p:cNvGrpSpPr>
            <a:grpSpLocks/>
          </p:cNvGrpSpPr>
          <p:nvPr/>
        </p:nvGrpSpPr>
        <p:grpSpPr bwMode="auto">
          <a:xfrm>
            <a:off x="5262563" y="1397000"/>
            <a:ext cx="2863850" cy="2155825"/>
            <a:chOff x="3315" y="880"/>
            <a:chExt cx="1804" cy="1358"/>
          </a:xfrm>
        </p:grpSpPr>
        <p:sp>
          <p:nvSpPr>
            <p:cNvPr id="15387" name="Text Box 34"/>
            <p:cNvSpPr txBox="1">
              <a:spLocks noChangeArrowheads="1"/>
            </p:cNvSpPr>
            <p:nvPr/>
          </p:nvSpPr>
          <p:spPr bwMode="auto">
            <a:xfrm>
              <a:off x="4110" y="1009"/>
              <a:ext cx="222"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5388" name="Line 35"/>
            <p:cNvSpPr>
              <a:spLocks noChangeShapeType="1"/>
            </p:cNvSpPr>
            <p:nvPr/>
          </p:nvSpPr>
          <p:spPr bwMode="auto">
            <a:xfrm>
              <a:off x="3787" y="1184"/>
              <a:ext cx="0" cy="470"/>
            </a:xfrm>
            <a:prstGeom prst="line">
              <a:avLst/>
            </a:prstGeom>
            <a:noFill/>
            <a:ln w="28575">
              <a:solidFill>
                <a:srgbClr val="FF0000"/>
              </a:solidFill>
              <a:round/>
              <a:headEnd/>
              <a:tailEnd/>
            </a:ln>
          </p:spPr>
          <p:txBody>
            <a:bodyPr wrap="none" anchor="ctr"/>
            <a:lstStyle/>
            <a:p>
              <a:endParaRPr lang="en-US"/>
            </a:p>
          </p:txBody>
        </p:sp>
        <p:sp>
          <p:nvSpPr>
            <p:cNvPr id="15389" name="Line 36"/>
            <p:cNvSpPr>
              <a:spLocks noChangeShapeType="1"/>
            </p:cNvSpPr>
            <p:nvPr/>
          </p:nvSpPr>
          <p:spPr bwMode="auto">
            <a:xfrm flipH="1">
              <a:off x="3787" y="1206"/>
              <a:ext cx="359" cy="198"/>
            </a:xfrm>
            <a:prstGeom prst="line">
              <a:avLst/>
            </a:prstGeom>
            <a:noFill/>
            <a:ln w="28575">
              <a:solidFill>
                <a:srgbClr val="FF0000"/>
              </a:solidFill>
              <a:round/>
              <a:headEnd/>
              <a:tailEnd/>
            </a:ln>
          </p:spPr>
          <p:txBody>
            <a:bodyPr wrap="none" anchor="ctr"/>
            <a:lstStyle/>
            <a:p>
              <a:endParaRPr lang="en-US"/>
            </a:p>
          </p:txBody>
        </p:sp>
        <p:sp>
          <p:nvSpPr>
            <p:cNvPr id="15390" name="Line 37"/>
            <p:cNvSpPr>
              <a:spLocks noChangeShapeType="1"/>
            </p:cNvSpPr>
            <p:nvPr/>
          </p:nvSpPr>
          <p:spPr bwMode="auto">
            <a:xfrm>
              <a:off x="3787" y="1404"/>
              <a:ext cx="180" cy="410"/>
            </a:xfrm>
            <a:prstGeom prst="line">
              <a:avLst/>
            </a:prstGeom>
            <a:noFill/>
            <a:ln w="28575">
              <a:solidFill>
                <a:srgbClr val="FF0000"/>
              </a:solidFill>
              <a:round/>
              <a:headEnd/>
              <a:tailEnd/>
            </a:ln>
          </p:spPr>
          <p:txBody>
            <a:bodyPr wrap="none" anchor="ctr"/>
            <a:lstStyle/>
            <a:p>
              <a:endParaRPr lang="en-US"/>
            </a:p>
          </p:txBody>
        </p:sp>
        <p:sp>
          <p:nvSpPr>
            <p:cNvPr id="15391" name="Line 38"/>
            <p:cNvSpPr>
              <a:spLocks noChangeShapeType="1"/>
            </p:cNvSpPr>
            <p:nvPr/>
          </p:nvSpPr>
          <p:spPr bwMode="auto">
            <a:xfrm>
              <a:off x="4341" y="1211"/>
              <a:ext cx="366" cy="198"/>
            </a:xfrm>
            <a:prstGeom prst="line">
              <a:avLst/>
            </a:prstGeom>
            <a:noFill/>
            <a:ln w="28575">
              <a:solidFill>
                <a:srgbClr val="FF0000"/>
              </a:solidFill>
              <a:round/>
              <a:headEnd/>
              <a:tailEnd/>
            </a:ln>
          </p:spPr>
          <p:txBody>
            <a:bodyPr wrap="none" anchor="ctr"/>
            <a:lstStyle/>
            <a:p>
              <a:endParaRPr lang="en-US"/>
            </a:p>
          </p:txBody>
        </p:sp>
        <p:sp>
          <p:nvSpPr>
            <p:cNvPr id="15392" name="Line 39"/>
            <p:cNvSpPr>
              <a:spLocks noChangeShapeType="1"/>
            </p:cNvSpPr>
            <p:nvPr/>
          </p:nvSpPr>
          <p:spPr bwMode="auto">
            <a:xfrm flipH="1">
              <a:off x="4531" y="1404"/>
              <a:ext cx="171" cy="410"/>
            </a:xfrm>
            <a:prstGeom prst="line">
              <a:avLst/>
            </a:prstGeom>
            <a:noFill/>
            <a:ln w="28575">
              <a:solidFill>
                <a:srgbClr val="FF0000"/>
              </a:solidFill>
              <a:round/>
              <a:headEnd/>
              <a:tailEnd/>
            </a:ln>
          </p:spPr>
          <p:txBody>
            <a:bodyPr wrap="none" anchor="ctr"/>
            <a:lstStyle/>
            <a:p>
              <a:endParaRPr lang="en-US"/>
            </a:p>
          </p:txBody>
        </p:sp>
        <p:sp>
          <p:nvSpPr>
            <p:cNvPr id="15393" name="Line 40"/>
            <p:cNvSpPr>
              <a:spLocks noChangeShapeType="1"/>
            </p:cNvSpPr>
            <p:nvPr/>
          </p:nvSpPr>
          <p:spPr bwMode="auto">
            <a:xfrm>
              <a:off x="3973" y="1799"/>
              <a:ext cx="553" cy="0"/>
            </a:xfrm>
            <a:prstGeom prst="line">
              <a:avLst/>
            </a:prstGeom>
            <a:noFill/>
            <a:ln w="28575">
              <a:solidFill>
                <a:srgbClr val="FF0000"/>
              </a:solidFill>
              <a:round/>
              <a:headEnd/>
              <a:tailEnd/>
            </a:ln>
          </p:spPr>
          <p:txBody>
            <a:bodyPr wrap="none" anchor="ctr"/>
            <a:lstStyle/>
            <a:p>
              <a:endParaRPr lang="en-US"/>
            </a:p>
          </p:txBody>
        </p:sp>
        <p:sp>
          <p:nvSpPr>
            <p:cNvPr id="15394" name="Text Box 41"/>
            <p:cNvSpPr txBox="1">
              <a:spLocks noChangeArrowheads="1"/>
            </p:cNvSpPr>
            <p:nvPr/>
          </p:nvSpPr>
          <p:spPr bwMode="auto">
            <a:xfrm>
              <a:off x="3315" y="903"/>
              <a:ext cx="90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HOCH</a:t>
              </a:r>
              <a:r>
                <a:rPr lang="en-US" sz="2000" b="1" baseline="-25000">
                  <a:solidFill>
                    <a:srgbClr val="000000"/>
                  </a:solidFill>
                  <a:latin typeface="Arial" charset="0"/>
                </a:rPr>
                <a:t>2</a:t>
              </a:r>
              <a:endParaRPr lang="en-US" sz="2000" b="1">
                <a:solidFill>
                  <a:srgbClr val="000000"/>
                </a:solidFill>
                <a:latin typeface="Arial" charset="0"/>
              </a:endParaRPr>
            </a:p>
          </p:txBody>
        </p:sp>
        <p:sp>
          <p:nvSpPr>
            <p:cNvPr id="15395" name="Line 48"/>
            <p:cNvSpPr>
              <a:spLocks noChangeShapeType="1"/>
            </p:cNvSpPr>
            <p:nvPr/>
          </p:nvSpPr>
          <p:spPr bwMode="auto">
            <a:xfrm>
              <a:off x="3967" y="1563"/>
              <a:ext cx="0" cy="471"/>
            </a:xfrm>
            <a:prstGeom prst="line">
              <a:avLst/>
            </a:prstGeom>
            <a:noFill/>
            <a:ln w="28575">
              <a:solidFill>
                <a:srgbClr val="FF0000"/>
              </a:solidFill>
              <a:round/>
              <a:headEnd/>
              <a:tailEnd/>
            </a:ln>
          </p:spPr>
          <p:txBody>
            <a:bodyPr wrap="none" anchor="ctr"/>
            <a:lstStyle/>
            <a:p>
              <a:endParaRPr lang="en-US"/>
            </a:p>
          </p:txBody>
        </p:sp>
        <p:sp>
          <p:nvSpPr>
            <p:cNvPr id="15396" name="Line 49"/>
            <p:cNvSpPr>
              <a:spLocks noChangeShapeType="1"/>
            </p:cNvSpPr>
            <p:nvPr/>
          </p:nvSpPr>
          <p:spPr bwMode="auto">
            <a:xfrm>
              <a:off x="4512" y="1563"/>
              <a:ext cx="0" cy="471"/>
            </a:xfrm>
            <a:prstGeom prst="line">
              <a:avLst/>
            </a:prstGeom>
            <a:noFill/>
            <a:ln w="28575">
              <a:solidFill>
                <a:srgbClr val="FF0000"/>
              </a:solidFill>
              <a:round/>
              <a:headEnd/>
              <a:tailEnd/>
            </a:ln>
          </p:spPr>
          <p:txBody>
            <a:bodyPr wrap="none" anchor="ctr"/>
            <a:lstStyle/>
            <a:p>
              <a:endParaRPr lang="en-US"/>
            </a:p>
          </p:txBody>
        </p:sp>
        <p:sp>
          <p:nvSpPr>
            <p:cNvPr id="15397" name="Line 50"/>
            <p:cNvSpPr>
              <a:spLocks noChangeShapeType="1"/>
            </p:cNvSpPr>
            <p:nvPr/>
          </p:nvSpPr>
          <p:spPr bwMode="auto">
            <a:xfrm>
              <a:off x="4699" y="1184"/>
              <a:ext cx="0" cy="470"/>
            </a:xfrm>
            <a:prstGeom prst="line">
              <a:avLst/>
            </a:prstGeom>
            <a:noFill/>
            <a:ln w="28575">
              <a:solidFill>
                <a:srgbClr val="FF0000"/>
              </a:solidFill>
              <a:round/>
              <a:headEnd/>
              <a:tailEnd/>
            </a:ln>
          </p:spPr>
          <p:txBody>
            <a:bodyPr wrap="none" anchor="ctr"/>
            <a:lstStyle/>
            <a:p>
              <a:endParaRPr lang="en-US"/>
            </a:p>
          </p:txBody>
        </p:sp>
        <p:sp>
          <p:nvSpPr>
            <p:cNvPr id="15398" name="Line 51"/>
            <p:cNvSpPr>
              <a:spLocks noChangeShapeType="1"/>
            </p:cNvSpPr>
            <p:nvPr/>
          </p:nvSpPr>
          <p:spPr bwMode="auto">
            <a:xfrm>
              <a:off x="3967" y="1571"/>
              <a:ext cx="0" cy="471"/>
            </a:xfrm>
            <a:prstGeom prst="line">
              <a:avLst/>
            </a:prstGeom>
            <a:noFill/>
            <a:ln w="28575">
              <a:solidFill>
                <a:srgbClr val="FF0000"/>
              </a:solidFill>
              <a:round/>
              <a:headEnd/>
              <a:tailEnd/>
            </a:ln>
          </p:spPr>
          <p:txBody>
            <a:bodyPr wrap="none" anchor="ctr"/>
            <a:lstStyle/>
            <a:p>
              <a:endParaRPr lang="en-US"/>
            </a:p>
          </p:txBody>
        </p:sp>
        <p:sp>
          <p:nvSpPr>
            <p:cNvPr id="15399" name="Text Box 56"/>
            <p:cNvSpPr txBox="1">
              <a:spLocks noChangeArrowheads="1"/>
            </p:cNvSpPr>
            <p:nvPr/>
          </p:nvSpPr>
          <p:spPr bwMode="auto">
            <a:xfrm>
              <a:off x="4562" y="880"/>
              <a:ext cx="557"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OH</a:t>
              </a:r>
            </a:p>
          </p:txBody>
        </p:sp>
        <p:sp>
          <p:nvSpPr>
            <p:cNvPr id="15400" name="Text Box 57"/>
            <p:cNvSpPr txBox="1">
              <a:spLocks noChangeArrowheads="1"/>
            </p:cNvSpPr>
            <p:nvPr/>
          </p:nvSpPr>
          <p:spPr bwMode="auto">
            <a:xfrm>
              <a:off x="4375" y="1988"/>
              <a:ext cx="557"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OH</a:t>
              </a:r>
            </a:p>
          </p:txBody>
        </p:sp>
        <p:sp>
          <p:nvSpPr>
            <p:cNvPr id="15401" name="Text Box 58"/>
            <p:cNvSpPr txBox="1">
              <a:spLocks noChangeArrowheads="1"/>
            </p:cNvSpPr>
            <p:nvPr/>
          </p:nvSpPr>
          <p:spPr bwMode="auto">
            <a:xfrm>
              <a:off x="3829" y="1988"/>
              <a:ext cx="557"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OH</a:t>
              </a:r>
            </a:p>
          </p:txBody>
        </p:sp>
      </p:grpSp>
      <p:grpSp>
        <p:nvGrpSpPr>
          <p:cNvPr id="4" name="Group 76"/>
          <p:cNvGrpSpPr>
            <a:grpSpLocks/>
          </p:cNvGrpSpPr>
          <p:nvPr/>
        </p:nvGrpSpPr>
        <p:grpSpPr bwMode="auto">
          <a:xfrm>
            <a:off x="5262563" y="4038600"/>
            <a:ext cx="2863850" cy="2278063"/>
            <a:chOff x="3315" y="2472"/>
            <a:chExt cx="1852" cy="1512"/>
          </a:xfrm>
        </p:grpSpPr>
        <p:sp>
          <p:nvSpPr>
            <p:cNvPr id="15372" name="Text Box 59"/>
            <p:cNvSpPr txBox="1">
              <a:spLocks noChangeArrowheads="1"/>
            </p:cNvSpPr>
            <p:nvPr/>
          </p:nvSpPr>
          <p:spPr bwMode="auto">
            <a:xfrm>
              <a:off x="4131" y="2608"/>
              <a:ext cx="228" cy="263"/>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5373" name="Line 60"/>
            <p:cNvSpPr>
              <a:spLocks noChangeShapeType="1"/>
            </p:cNvSpPr>
            <p:nvPr/>
          </p:nvSpPr>
          <p:spPr bwMode="auto">
            <a:xfrm>
              <a:off x="3800" y="2792"/>
              <a:ext cx="0" cy="496"/>
            </a:xfrm>
            <a:prstGeom prst="line">
              <a:avLst/>
            </a:prstGeom>
            <a:noFill/>
            <a:ln w="28575">
              <a:solidFill>
                <a:srgbClr val="FF0000"/>
              </a:solidFill>
              <a:round/>
              <a:headEnd/>
              <a:tailEnd/>
            </a:ln>
          </p:spPr>
          <p:txBody>
            <a:bodyPr wrap="none" anchor="ctr"/>
            <a:lstStyle/>
            <a:p>
              <a:endParaRPr lang="en-US"/>
            </a:p>
          </p:txBody>
        </p:sp>
        <p:sp>
          <p:nvSpPr>
            <p:cNvPr id="15374" name="Line 61"/>
            <p:cNvSpPr>
              <a:spLocks noChangeShapeType="1"/>
            </p:cNvSpPr>
            <p:nvPr/>
          </p:nvSpPr>
          <p:spPr bwMode="auto">
            <a:xfrm flipH="1">
              <a:off x="3800" y="2816"/>
              <a:ext cx="368" cy="208"/>
            </a:xfrm>
            <a:prstGeom prst="line">
              <a:avLst/>
            </a:prstGeom>
            <a:noFill/>
            <a:ln w="28575">
              <a:solidFill>
                <a:srgbClr val="FF0000"/>
              </a:solidFill>
              <a:round/>
              <a:headEnd/>
              <a:tailEnd/>
            </a:ln>
          </p:spPr>
          <p:txBody>
            <a:bodyPr wrap="none" anchor="ctr"/>
            <a:lstStyle/>
            <a:p>
              <a:endParaRPr lang="en-US"/>
            </a:p>
          </p:txBody>
        </p:sp>
        <p:sp>
          <p:nvSpPr>
            <p:cNvPr id="15375" name="Line 62"/>
            <p:cNvSpPr>
              <a:spLocks noChangeShapeType="1"/>
            </p:cNvSpPr>
            <p:nvPr/>
          </p:nvSpPr>
          <p:spPr bwMode="auto">
            <a:xfrm>
              <a:off x="3800" y="3024"/>
              <a:ext cx="184" cy="432"/>
            </a:xfrm>
            <a:prstGeom prst="line">
              <a:avLst/>
            </a:prstGeom>
            <a:noFill/>
            <a:ln w="28575">
              <a:solidFill>
                <a:srgbClr val="FF0000"/>
              </a:solidFill>
              <a:round/>
              <a:headEnd/>
              <a:tailEnd/>
            </a:ln>
          </p:spPr>
          <p:txBody>
            <a:bodyPr wrap="none" anchor="ctr"/>
            <a:lstStyle/>
            <a:p>
              <a:endParaRPr lang="en-US"/>
            </a:p>
          </p:txBody>
        </p:sp>
        <p:sp>
          <p:nvSpPr>
            <p:cNvPr id="15376" name="Line 63"/>
            <p:cNvSpPr>
              <a:spLocks noChangeShapeType="1"/>
            </p:cNvSpPr>
            <p:nvPr/>
          </p:nvSpPr>
          <p:spPr bwMode="auto">
            <a:xfrm>
              <a:off x="4368" y="2821"/>
              <a:ext cx="376" cy="208"/>
            </a:xfrm>
            <a:prstGeom prst="line">
              <a:avLst/>
            </a:prstGeom>
            <a:noFill/>
            <a:ln w="28575">
              <a:solidFill>
                <a:srgbClr val="FF0000"/>
              </a:solidFill>
              <a:round/>
              <a:headEnd/>
              <a:tailEnd/>
            </a:ln>
          </p:spPr>
          <p:txBody>
            <a:bodyPr wrap="none" anchor="ctr"/>
            <a:lstStyle/>
            <a:p>
              <a:endParaRPr lang="en-US"/>
            </a:p>
          </p:txBody>
        </p:sp>
        <p:sp>
          <p:nvSpPr>
            <p:cNvPr id="15377" name="Line 64"/>
            <p:cNvSpPr>
              <a:spLocks noChangeShapeType="1"/>
            </p:cNvSpPr>
            <p:nvPr/>
          </p:nvSpPr>
          <p:spPr bwMode="auto">
            <a:xfrm flipH="1">
              <a:off x="4563" y="3024"/>
              <a:ext cx="176" cy="432"/>
            </a:xfrm>
            <a:prstGeom prst="line">
              <a:avLst/>
            </a:prstGeom>
            <a:noFill/>
            <a:ln w="28575">
              <a:solidFill>
                <a:srgbClr val="FF0000"/>
              </a:solidFill>
              <a:round/>
              <a:headEnd/>
              <a:tailEnd/>
            </a:ln>
          </p:spPr>
          <p:txBody>
            <a:bodyPr wrap="none" anchor="ctr"/>
            <a:lstStyle/>
            <a:p>
              <a:endParaRPr lang="en-US"/>
            </a:p>
          </p:txBody>
        </p:sp>
        <p:sp>
          <p:nvSpPr>
            <p:cNvPr id="15378" name="Line 65"/>
            <p:cNvSpPr>
              <a:spLocks noChangeShapeType="1"/>
            </p:cNvSpPr>
            <p:nvPr/>
          </p:nvSpPr>
          <p:spPr bwMode="auto">
            <a:xfrm>
              <a:off x="3990" y="3440"/>
              <a:ext cx="568" cy="0"/>
            </a:xfrm>
            <a:prstGeom prst="line">
              <a:avLst/>
            </a:prstGeom>
            <a:noFill/>
            <a:ln w="28575">
              <a:solidFill>
                <a:srgbClr val="FF0000"/>
              </a:solidFill>
              <a:round/>
              <a:headEnd/>
              <a:tailEnd/>
            </a:ln>
          </p:spPr>
          <p:txBody>
            <a:bodyPr wrap="none" anchor="ctr"/>
            <a:lstStyle/>
            <a:p>
              <a:endParaRPr lang="en-US"/>
            </a:p>
          </p:txBody>
        </p:sp>
        <p:sp>
          <p:nvSpPr>
            <p:cNvPr id="15379" name="Text Box 66"/>
            <p:cNvSpPr txBox="1">
              <a:spLocks noChangeArrowheads="1"/>
            </p:cNvSpPr>
            <p:nvPr/>
          </p:nvSpPr>
          <p:spPr bwMode="auto">
            <a:xfrm>
              <a:off x="3315" y="2496"/>
              <a:ext cx="932" cy="264"/>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HOCH</a:t>
              </a:r>
              <a:r>
                <a:rPr lang="en-US" sz="2000" b="1" baseline="-25000">
                  <a:solidFill>
                    <a:srgbClr val="000000"/>
                  </a:solidFill>
                  <a:latin typeface="Arial" charset="0"/>
                </a:rPr>
                <a:t>2</a:t>
              </a:r>
              <a:endParaRPr lang="en-US" sz="2000" b="1">
                <a:solidFill>
                  <a:srgbClr val="000000"/>
                </a:solidFill>
                <a:latin typeface="Arial" charset="0"/>
              </a:endParaRPr>
            </a:p>
          </p:txBody>
        </p:sp>
        <p:sp>
          <p:nvSpPr>
            <p:cNvPr id="15380" name="Line 67"/>
            <p:cNvSpPr>
              <a:spLocks noChangeShapeType="1"/>
            </p:cNvSpPr>
            <p:nvPr/>
          </p:nvSpPr>
          <p:spPr bwMode="auto">
            <a:xfrm>
              <a:off x="3984" y="3192"/>
              <a:ext cx="0" cy="496"/>
            </a:xfrm>
            <a:prstGeom prst="line">
              <a:avLst/>
            </a:prstGeom>
            <a:noFill/>
            <a:ln w="28575">
              <a:solidFill>
                <a:srgbClr val="FF0000"/>
              </a:solidFill>
              <a:round/>
              <a:headEnd/>
              <a:tailEnd/>
            </a:ln>
          </p:spPr>
          <p:txBody>
            <a:bodyPr wrap="none" anchor="ctr"/>
            <a:lstStyle/>
            <a:p>
              <a:endParaRPr lang="en-US"/>
            </a:p>
          </p:txBody>
        </p:sp>
        <p:sp>
          <p:nvSpPr>
            <p:cNvPr id="15381" name="Line 68"/>
            <p:cNvSpPr>
              <a:spLocks noChangeShapeType="1"/>
            </p:cNvSpPr>
            <p:nvPr/>
          </p:nvSpPr>
          <p:spPr bwMode="auto">
            <a:xfrm>
              <a:off x="4544" y="3192"/>
              <a:ext cx="0" cy="496"/>
            </a:xfrm>
            <a:prstGeom prst="line">
              <a:avLst/>
            </a:prstGeom>
            <a:noFill/>
            <a:ln w="28575">
              <a:solidFill>
                <a:srgbClr val="FF0000"/>
              </a:solidFill>
              <a:round/>
              <a:headEnd/>
              <a:tailEnd/>
            </a:ln>
          </p:spPr>
          <p:txBody>
            <a:bodyPr wrap="none" anchor="ctr"/>
            <a:lstStyle/>
            <a:p>
              <a:endParaRPr lang="en-US"/>
            </a:p>
          </p:txBody>
        </p:sp>
        <p:sp>
          <p:nvSpPr>
            <p:cNvPr id="15382" name="Line 69"/>
            <p:cNvSpPr>
              <a:spLocks noChangeShapeType="1"/>
            </p:cNvSpPr>
            <p:nvPr/>
          </p:nvSpPr>
          <p:spPr bwMode="auto">
            <a:xfrm>
              <a:off x="4736" y="2792"/>
              <a:ext cx="0" cy="496"/>
            </a:xfrm>
            <a:prstGeom prst="line">
              <a:avLst/>
            </a:prstGeom>
            <a:noFill/>
            <a:ln w="28575">
              <a:solidFill>
                <a:srgbClr val="FF0000"/>
              </a:solidFill>
              <a:round/>
              <a:headEnd/>
              <a:tailEnd/>
            </a:ln>
          </p:spPr>
          <p:txBody>
            <a:bodyPr wrap="none" anchor="ctr"/>
            <a:lstStyle/>
            <a:p>
              <a:endParaRPr lang="en-US"/>
            </a:p>
          </p:txBody>
        </p:sp>
        <p:sp>
          <p:nvSpPr>
            <p:cNvPr id="15383" name="Line 70"/>
            <p:cNvSpPr>
              <a:spLocks noChangeShapeType="1"/>
            </p:cNvSpPr>
            <p:nvPr/>
          </p:nvSpPr>
          <p:spPr bwMode="auto">
            <a:xfrm>
              <a:off x="3984" y="3200"/>
              <a:ext cx="0" cy="496"/>
            </a:xfrm>
            <a:prstGeom prst="line">
              <a:avLst/>
            </a:prstGeom>
            <a:noFill/>
            <a:ln w="28575">
              <a:solidFill>
                <a:srgbClr val="FF0000"/>
              </a:solidFill>
              <a:round/>
              <a:headEnd/>
              <a:tailEnd/>
            </a:ln>
          </p:spPr>
          <p:txBody>
            <a:bodyPr wrap="none" anchor="ctr"/>
            <a:lstStyle/>
            <a:p>
              <a:endParaRPr lang="en-US"/>
            </a:p>
          </p:txBody>
        </p:sp>
        <p:sp>
          <p:nvSpPr>
            <p:cNvPr id="15384" name="Text Box 71"/>
            <p:cNvSpPr txBox="1">
              <a:spLocks noChangeArrowheads="1"/>
            </p:cNvSpPr>
            <p:nvPr/>
          </p:nvSpPr>
          <p:spPr bwMode="auto">
            <a:xfrm>
              <a:off x="4595" y="2472"/>
              <a:ext cx="572" cy="263"/>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OH</a:t>
              </a:r>
            </a:p>
          </p:txBody>
        </p:sp>
        <p:sp>
          <p:nvSpPr>
            <p:cNvPr id="15385" name="Text Box 72"/>
            <p:cNvSpPr txBox="1">
              <a:spLocks noChangeArrowheads="1"/>
            </p:cNvSpPr>
            <p:nvPr/>
          </p:nvSpPr>
          <p:spPr bwMode="auto">
            <a:xfrm>
              <a:off x="4403" y="3639"/>
              <a:ext cx="572" cy="345"/>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H</a:t>
              </a:r>
              <a:endParaRPr lang="en-US" sz="2000" b="1">
                <a:solidFill>
                  <a:srgbClr val="000000"/>
                </a:solidFill>
                <a:latin typeface="Arial" charset="0"/>
              </a:endParaRPr>
            </a:p>
          </p:txBody>
        </p:sp>
        <p:sp>
          <p:nvSpPr>
            <p:cNvPr id="15386" name="Text Box 73"/>
            <p:cNvSpPr txBox="1">
              <a:spLocks noChangeArrowheads="1"/>
            </p:cNvSpPr>
            <p:nvPr/>
          </p:nvSpPr>
          <p:spPr bwMode="auto">
            <a:xfrm>
              <a:off x="3843" y="3641"/>
              <a:ext cx="571" cy="263"/>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OH</a:t>
              </a:r>
            </a:p>
          </p:txBody>
        </p:sp>
      </p:grpSp>
      <p:sp>
        <p:nvSpPr>
          <p:cNvPr id="7245" name="Rectangle 77"/>
          <p:cNvSpPr>
            <a:spLocks noChangeArrowheads="1"/>
          </p:cNvSpPr>
          <p:nvPr/>
        </p:nvSpPr>
        <p:spPr bwMode="auto">
          <a:xfrm>
            <a:off x="3898900" y="2027238"/>
            <a:ext cx="1320800" cy="457200"/>
          </a:xfrm>
          <a:prstGeom prst="rect">
            <a:avLst/>
          </a:prstGeom>
          <a:noFill/>
          <a:ln w="9525">
            <a:noFill/>
            <a:miter lim="800000"/>
            <a:headEnd/>
            <a:tailEnd/>
          </a:ln>
        </p:spPr>
        <p:txBody>
          <a:bodyPr>
            <a:spAutoFit/>
          </a:bodyPr>
          <a:lstStyle/>
          <a:p>
            <a:pPr algn="l" rtl="0" eaLnBrk="0" hangingPunct="0"/>
            <a:r>
              <a:rPr lang="en-US" sz="2400" b="1" i="1" u="sng">
                <a:solidFill>
                  <a:srgbClr val="000000"/>
                </a:solidFill>
                <a:latin typeface="Arial" charset="0"/>
              </a:rPr>
              <a:t>Ribose</a:t>
            </a:r>
            <a:endParaRPr lang="en-US" sz="2400" b="1" u="sng">
              <a:solidFill>
                <a:srgbClr val="000000"/>
              </a:solidFill>
              <a:latin typeface="Arial" charset="0"/>
            </a:endParaRPr>
          </a:p>
        </p:txBody>
      </p:sp>
      <p:sp>
        <p:nvSpPr>
          <p:cNvPr id="7246" name="Rectangle 78"/>
          <p:cNvSpPr>
            <a:spLocks noChangeArrowheads="1"/>
          </p:cNvSpPr>
          <p:nvPr/>
        </p:nvSpPr>
        <p:spPr bwMode="auto">
          <a:xfrm>
            <a:off x="3898900" y="5392738"/>
            <a:ext cx="2108200" cy="457200"/>
          </a:xfrm>
          <a:prstGeom prst="rect">
            <a:avLst/>
          </a:prstGeom>
          <a:noFill/>
          <a:ln w="9525">
            <a:noFill/>
            <a:miter lim="800000"/>
            <a:headEnd/>
            <a:tailEnd/>
          </a:ln>
        </p:spPr>
        <p:txBody>
          <a:bodyPr>
            <a:spAutoFit/>
          </a:bodyPr>
          <a:lstStyle/>
          <a:p>
            <a:pPr algn="l" rtl="0" eaLnBrk="0" hangingPunct="0"/>
            <a:r>
              <a:rPr lang="en-US" sz="2400" b="1" i="1" u="sng">
                <a:solidFill>
                  <a:srgbClr val="000000"/>
                </a:solidFill>
                <a:latin typeface="Arial" charset="0"/>
              </a:rPr>
              <a:t>Deoxyribose</a:t>
            </a:r>
          </a:p>
        </p:txBody>
      </p:sp>
      <p:sp>
        <p:nvSpPr>
          <p:cNvPr id="7247" name="AutoShape 79"/>
          <p:cNvSpPr>
            <a:spLocks noChangeArrowheads="1"/>
          </p:cNvSpPr>
          <p:nvPr/>
        </p:nvSpPr>
        <p:spPr bwMode="auto">
          <a:xfrm rot="-1126478">
            <a:off x="3111500" y="2857500"/>
            <a:ext cx="2552700" cy="215900"/>
          </a:xfrm>
          <a:custGeom>
            <a:avLst/>
            <a:gdLst>
              <a:gd name="T0" fmla="*/ 1914525 w 21600"/>
              <a:gd name="T1" fmla="*/ 0 h 21600"/>
              <a:gd name="T2" fmla="*/ 0 w 21600"/>
              <a:gd name="T3" fmla="*/ 107950 h 21600"/>
              <a:gd name="T4" fmla="*/ 1914525 w 21600"/>
              <a:gd name="T5" fmla="*/ 215900 h 21600"/>
              <a:gd name="T6" fmla="*/ 255270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1"/>
              </a:gs>
              <a:gs pos="100000">
                <a:srgbClr val="FF0000"/>
              </a:gs>
            </a:gsLst>
            <a:lin ang="0" scaled="1"/>
          </a:gradFill>
          <a:ln w="9525">
            <a:solidFill>
              <a:schemeClr val="tx1"/>
            </a:solidFill>
            <a:miter lim="800000"/>
            <a:headEnd/>
            <a:tailEnd/>
          </a:ln>
        </p:spPr>
        <p:txBody>
          <a:bodyPr wrap="none" anchor="ctr"/>
          <a:lstStyle/>
          <a:p>
            <a:endParaRPr lang="en-US"/>
          </a:p>
        </p:txBody>
      </p:sp>
      <p:sp>
        <p:nvSpPr>
          <p:cNvPr id="7249" name="AutoShape 81"/>
          <p:cNvSpPr>
            <a:spLocks noChangeArrowheads="1"/>
          </p:cNvSpPr>
          <p:nvPr/>
        </p:nvSpPr>
        <p:spPr bwMode="auto">
          <a:xfrm rot="1126478" flipV="1">
            <a:off x="3111500" y="4381500"/>
            <a:ext cx="2552700" cy="215900"/>
          </a:xfrm>
          <a:custGeom>
            <a:avLst/>
            <a:gdLst>
              <a:gd name="T0" fmla="*/ 1914525 w 21600"/>
              <a:gd name="T1" fmla="*/ 0 h 21600"/>
              <a:gd name="T2" fmla="*/ 0 w 21600"/>
              <a:gd name="T3" fmla="*/ 107950 h 21600"/>
              <a:gd name="T4" fmla="*/ 1914525 w 21600"/>
              <a:gd name="T5" fmla="*/ 215900 h 21600"/>
              <a:gd name="T6" fmla="*/ 255270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1"/>
              </a:gs>
              <a:gs pos="100000">
                <a:srgbClr val="FF0000"/>
              </a:gs>
            </a:gsLst>
            <a:lin ang="0" scaled="1"/>
          </a:gradFill>
          <a:ln w="9525">
            <a:solidFill>
              <a:schemeClr val="tx1"/>
            </a:solidFill>
            <a:miter lim="800000"/>
            <a:headEnd/>
            <a:tailEnd/>
          </a:ln>
        </p:spPr>
        <p:txBody>
          <a:bodyPr wrap="none" anchor="ctr"/>
          <a:lstStyle/>
          <a:p>
            <a:endParaRPr lang="en-US"/>
          </a:p>
        </p:txBody>
      </p:sp>
      <p:sp>
        <p:nvSpPr>
          <p:cNvPr id="7251" name="Rectangle 83"/>
          <p:cNvSpPr>
            <a:spLocks noChangeArrowheads="1"/>
          </p:cNvSpPr>
          <p:nvPr/>
        </p:nvSpPr>
        <p:spPr bwMode="auto">
          <a:xfrm>
            <a:off x="254000" y="1811338"/>
            <a:ext cx="2552700" cy="701675"/>
          </a:xfrm>
          <a:prstGeom prst="rect">
            <a:avLst/>
          </a:prstGeom>
          <a:noFill/>
          <a:ln w="9525">
            <a:noFill/>
            <a:miter lim="800000"/>
            <a:headEnd/>
            <a:tailEnd/>
          </a:ln>
        </p:spPr>
        <p:txBody>
          <a:bodyPr>
            <a:spAutoFit/>
          </a:bodyPr>
          <a:lstStyle/>
          <a:p>
            <a:pPr algn="l" rtl="0" eaLnBrk="0" hangingPunct="0"/>
            <a:r>
              <a:rPr lang="en-US" sz="2000" b="1">
                <a:solidFill>
                  <a:srgbClr val="000000"/>
                </a:solidFill>
                <a:latin typeface="Arial" charset="0"/>
              </a:rPr>
              <a:t>Generic Ribose Structure</a:t>
            </a:r>
            <a:endParaRPr lang="en-US" sz="2400" b="1" u="sng">
              <a:solidFill>
                <a:srgbClr val="000000"/>
              </a:solidFill>
              <a:latin typeface="Arial" charset="0"/>
            </a:endParaRPr>
          </a:p>
        </p:txBody>
      </p:sp>
      <p:sp>
        <p:nvSpPr>
          <p:cNvPr id="7252" name="Text Box 84"/>
          <p:cNvSpPr txBox="1">
            <a:spLocks noChangeArrowheads="1"/>
          </p:cNvSpPr>
          <p:nvPr/>
        </p:nvSpPr>
        <p:spPr bwMode="auto">
          <a:xfrm>
            <a:off x="228600" y="4926013"/>
            <a:ext cx="3384550" cy="517525"/>
          </a:xfrm>
          <a:prstGeom prst="rect">
            <a:avLst/>
          </a:prstGeom>
          <a:noFill/>
          <a:ln w="9525">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N.B. Carbons are given numberings as a prime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7251"/>
                                        </p:tgtEl>
                                        <p:attrNameLst>
                                          <p:attrName>style.visibility</p:attrName>
                                        </p:attrNameLst>
                                      </p:cBhvr>
                                      <p:to>
                                        <p:strVal val="visible"/>
                                      </p:to>
                                    </p:set>
                                    <p:anim calcmode="lin" valueType="num">
                                      <p:cBhvr>
                                        <p:cTn id="7" dur="500" fill="hold"/>
                                        <p:tgtEl>
                                          <p:spTgt spid="7251"/>
                                        </p:tgtEl>
                                        <p:attrNameLst>
                                          <p:attrName>ppt_w</p:attrName>
                                        </p:attrNameLst>
                                      </p:cBhvr>
                                      <p:tavLst>
                                        <p:tav tm="0">
                                          <p:val>
                                            <p:fltVal val="0"/>
                                          </p:val>
                                        </p:tav>
                                        <p:tav tm="100000">
                                          <p:val>
                                            <p:strVal val="#ppt_w"/>
                                          </p:val>
                                        </p:tav>
                                      </p:tavLst>
                                    </p:anim>
                                    <p:anim calcmode="lin" valueType="num">
                                      <p:cBhvr>
                                        <p:cTn id="8" dur="500" fill="hold"/>
                                        <p:tgtEl>
                                          <p:spTgt spid="7251"/>
                                        </p:tgtEl>
                                        <p:attrNameLst>
                                          <p:attrName>ppt_h</p:attrName>
                                        </p:attrNameLst>
                                      </p:cBhvr>
                                      <p:tavLst>
                                        <p:tav tm="0">
                                          <p:val>
                                            <p:fltVal val="0"/>
                                          </p:val>
                                        </p:tav>
                                        <p:tav tm="100000">
                                          <p:val>
                                            <p:strVal val="#ppt_h"/>
                                          </p:val>
                                        </p:tav>
                                      </p:tavLst>
                                    </p:anim>
                                    <p:anim calcmode="lin" valueType="num">
                                      <p:cBhvr>
                                        <p:cTn id="9" dur="500" fill="hold"/>
                                        <p:tgtEl>
                                          <p:spTgt spid="7251"/>
                                        </p:tgtEl>
                                        <p:attrNameLst>
                                          <p:attrName>ppt_x</p:attrName>
                                        </p:attrNameLst>
                                      </p:cBhvr>
                                      <p:tavLst>
                                        <p:tav tm="0">
                                          <p:val>
                                            <p:fltVal val="0.5"/>
                                          </p:val>
                                        </p:tav>
                                        <p:tav tm="100000">
                                          <p:val>
                                            <p:strVal val="#ppt_x"/>
                                          </p:val>
                                        </p:tav>
                                      </p:tavLst>
                                    </p:anim>
                                    <p:anim calcmode="lin" valueType="num">
                                      <p:cBhvr>
                                        <p:cTn id="10" dur="500" fill="hold"/>
                                        <p:tgtEl>
                                          <p:spTgt spid="7251"/>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252"/>
                                        </p:tgtEl>
                                        <p:attrNameLst>
                                          <p:attrName>style.visibility</p:attrName>
                                        </p:attrNameLst>
                                      </p:cBhvr>
                                      <p:to>
                                        <p:strVal val="visible"/>
                                      </p:to>
                                    </p:set>
                                    <p:animEffect transition="in" filter="wipe(left)">
                                      <p:cBhvr>
                                        <p:cTn id="23" dur="500"/>
                                        <p:tgtEl>
                                          <p:spTgt spid="725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247"/>
                                        </p:tgtEl>
                                        <p:attrNameLst>
                                          <p:attrName>style.visibility</p:attrName>
                                        </p:attrNameLst>
                                      </p:cBhvr>
                                      <p:to>
                                        <p:strVal val="visible"/>
                                      </p:to>
                                    </p:set>
                                    <p:animEffect transition="in" filter="wipe(left)">
                                      <p:cBhvr>
                                        <p:cTn id="28" dur="500"/>
                                        <p:tgtEl>
                                          <p:spTgt spid="7247"/>
                                        </p:tgtEl>
                                      </p:cBhvr>
                                    </p:animEffect>
                                  </p:childTnLst>
                                </p:cTn>
                              </p:par>
                            </p:childTnLst>
                          </p:cTn>
                        </p:par>
                        <p:par>
                          <p:cTn id="29" fill="hold">
                            <p:stCondLst>
                              <p:cond delay="500"/>
                            </p:stCondLst>
                            <p:childTnLst>
                              <p:par>
                                <p:cTn id="30" presetID="23" presetClass="entr" presetSubtype="528" fill="hold" grpId="0" nodeType="afterEffect">
                                  <p:stCondLst>
                                    <p:cond delay="0"/>
                                  </p:stCondLst>
                                  <p:childTnLst>
                                    <p:set>
                                      <p:cBhvr>
                                        <p:cTn id="31" dur="1" fill="hold">
                                          <p:stCondLst>
                                            <p:cond delay="0"/>
                                          </p:stCondLst>
                                        </p:cTn>
                                        <p:tgtEl>
                                          <p:spTgt spid="7245"/>
                                        </p:tgtEl>
                                        <p:attrNameLst>
                                          <p:attrName>style.visibility</p:attrName>
                                        </p:attrNameLst>
                                      </p:cBhvr>
                                      <p:to>
                                        <p:strVal val="visible"/>
                                      </p:to>
                                    </p:set>
                                    <p:anim calcmode="lin" valueType="num">
                                      <p:cBhvr>
                                        <p:cTn id="32" dur="500" fill="hold"/>
                                        <p:tgtEl>
                                          <p:spTgt spid="7245"/>
                                        </p:tgtEl>
                                        <p:attrNameLst>
                                          <p:attrName>ppt_w</p:attrName>
                                        </p:attrNameLst>
                                      </p:cBhvr>
                                      <p:tavLst>
                                        <p:tav tm="0">
                                          <p:val>
                                            <p:fltVal val="0"/>
                                          </p:val>
                                        </p:tav>
                                        <p:tav tm="100000">
                                          <p:val>
                                            <p:strVal val="#ppt_w"/>
                                          </p:val>
                                        </p:tav>
                                      </p:tavLst>
                                    </p:anim>
                                    <p:anim calcmode="lin" valueType="num">
                                      <p:cBhvr>
                                        <p:cTn id="33" dur="500" fill="hold"/>
                                        <p:tgtEl>
                                          <p:spTgt spid="7245"/>
                                        </p:tgtEl>
                                        <p:attrNameLst>
                                          <p:attrName>ppt_h</p:attrName>
                                        </p:attrNameLst>
                                      </p:cBhvr>
                                      <p:tavLst>
                                        <p:tav tm="0">
                                          <p:val>
                                            <p:fltVal val="0"/>
                                          </p:val>
                                        </p:tav>
                                        <p:tav tm="100000">
                                          <p:val>
                                            <p:strVal val="#ppt_h"/>
                                          </p:val>
                                        </p:tav>
                                      </p:tavLst>
                                    </p:anim>
                                    <p:anim calcmode="lin" valueType="num">
                                      <p:cBhvr>
                                        <p:cTn id="34" dur="500" fill="hold"/>
                                        <p:tgtEl>
                                          <p:spTgt spid="7245"/>
                                        </p:tgtEl>
                                        <p:attrNameLst>
                                          <p:attrName>ppt_x</p:attrName>
                                        </p:attrNameLst>
                                      </p:cBhvr>
                                      <p:tavLst>
                                        <p:tav tm="0">
                                          <p:val>
                                            <p:fltVal val="0.5"/>
                                          </p:val>
                                        </p:tav>
                                        <p:tav tm="100000">
                                          <p:val>
                                            <p:strVal val="#ppt_x"/>
                                          </p:val>
                                        </p:tav>
                                      </p:tavLst>
                                    </p:anim>
                                    <p:anim calcmode="lin" valueType="num">
                                      <p:cBhvr>
                                        <p:cTn id="35" dur="500" fill="hold"/>
                                        <p:tgtEl>
                                          <p:spTgt spid="7245"/>
                                        </p:tgtEl>
                                        <p:attrNameLst>
                                          <p:attrName>ppt_y</p:attrName>
                                        </p:attrNameLst>
                                      </p:cBhvr>
                                      <p:tavLst>
                                        <p:tav tm="0">
                                          <p:val>
                                            <p:fltVal val="0.5"/>
                                          </p:val>
                                        </p:tav>
                                        <p:tav tm="100000">
                                          <p:val>
                                            <p:strVal val="#ppt_y"/>
                                          </p:val>
                                        </p:tav>
                                      </p:tavLst>
                                    </p:anim>
                                  </p:childTnLst>
                                </p:cTn>
                              </p:par>
                            </p:childTnLst>
                          </p:cTn>
                        </p:par>
                        <p:par>
                          <p:cTn id="36" fill="hold">
                            <p:stCondLst>
                              <p:cond delay="1000"/>
                            </p:stCondLst>
                            <p:childTnLst>
                              <p:par>
                                <p:cTn id="37" presetID="15"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1000" fill="hold"/>
                                        <p:tgtEl>
                                          <p:spTgt spid="3"/>
                                        </p:tgtEl>
                                        <p:attrNameLst>
                                          <p:attrName>ppt_w</p:attrName>
                                        </p:attrNameLst>
                                      </p:cBhvr>
                                      <p:tavLst>
                                        <p:tav tm="0">
                                          <p:val>
                                            <p:fltVal val="0"/>
                                          </p:val>
                                        </p:tav>
                                        <p:tav tm="100000">
                                          <p:val>
                                            <p:strVal val="#ppt_w"/>
                                          </p:val>
                                        </p:tav>
                                      </p:tavLst>
                                    </p:anim>
                                    <p:anim calcmode="lin" valueType="num">
                                      <p:cBhvr>
                                        <p:cTn id="40" dur="1000" fill="hold"/>
                                        <p:tgtEl>
                                          <p:spTgt spid="3"/>
                                        </p:tgtEl>
                                        <p:attrNameLst>
                                          <p:attrName>ppt_h</p:attrName>
                                        </p:attrNameLst>
                                      </p:cBhvr>
                                      <p:tavLst>
                                        <p:tav tm="0">
                                          <p:val>
                                            <p:fltVal val="0"/>
                                          </p:val>
                                        </p:tav>
                                        <p:tav tm="100000">
                                          <p:val>
                                            <p:strVal val="#ppt_h"/>
                                          </p:val>
                                        </p:tav>
                                      </p:tavLst>
                                    </p:anim>
                                    <p:anim calcmode="lin" valueType="num">
                                      <p:cBhvr>
                                        <p:cTn id="41"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249"/>
                                        </p:tgtEl>
                                        <p:attrNameLst>
                                          <p:attrName>style.visibility</p:attrName>
                                        </p:attrNameLst>
                                      </p:cBhvr>
                                      <p:to>
                                        <p:strVal val="visible"/>
                                      </p:to>
                                    </p:set>
                                    <p:animEffect transition="in" filter="wipe(left)">
                                      <p:cBhvr>
                                        <p:cTn id="47" dur="500"/>
                                        <p:tgtEl>
                                          <p:spTgt spid="7249"/>
                                        </p:tgtEl>
                                      </p:cBhvr>
                                    </p:animEffect>
                                  </p:childTnLst>
                                </p:cTn>
                              </p:par>
                            </p:childTnLst>
                          </p:cTn>
                        </p:par>
                        <p:par>
                          <p:cTn id="48" fill="hold">
                            <p:stCondLst>
                              <p:cond delay="500"/>
                            </p:stCondLst>
                            <p:childTnLst>
                              <p:par>
                                <p:cTn id="49" presetID="23" presetClass="entr" presetSubtype="528" fill="hold" grpId="0" nodeType="afterEffect">
                                  <p:stCondLst>
                                    <p:cond delay="0"/>
                                  </p:stCondLst>
                                  <p:childTnLst>
                                    <p:set>
                                      <p:cBhvr>
                                        <p:cTn id="50" dur="1" fill="hold">
                                          <p:stCondLst>
                                            <p:cond delay="0"/>
                                          </p:stCondLst>
                                        </p:cTn>
                                        <p:tgtEl>
                                          <p:spTgt spid="7246"/>
                                        </p:tgtEl>
                                        <p:attrNameLst>
                                          <p:attrName>style.visibility</p:attrName>
                                        </p:attrNameLst>
                                      </p:cBhvr>
                                      <p:to>
                                        <p:strVal val="visible"/>
                                      </p:to>
                                    </p:set>
                                    <p:anim calcmode="lin" valueType="num">
                                      <p:cBhvr>
                                        <p:cTn id="51" dur="500" fill="hold"/>
                                        <p:tgtEl>
                                          <p:spTgt spid="7246"/>
                                        </p:tgtEl>
                                        <p:attrNameLst>
                                          <p:attrName>ppt_w</p:attrName>
                                        </p:attrNameLst>
                                      </p:cBhvr>
                                      <p:tavLst>
                                        <p:tav tm="0">
                                          <p:val>
                                            <p:fltVal val="0"/>
                                          </p:val>
                                        </p:tav>
                                        <p:tav tm="100000">
                                          <p:val>
                                            <p:strVal val="#ppt_w"/>
                                          </p:val>
                                        </p:tav>
                                      </p:tavLst>
                                    </p:anim>
                                    <p:anim calcmode="lin" valueType="num">
                                      <p:cBhvr>
                                        <p:cTn id="52" dur="500" fill="hold"/>
                                        <p:tgtEl>
                                          <p:spTgt spid="7246"/>
                                        </p:tgtEl>
                                        <p:attrNameLst>
                                          <p:attrName>ppt_h</p:attrName>
                                        </p:attrNameLst>
                                      </p:cBhvr>
                                      <p:tavLst>
                                        <p:tav tm="0">
                                          <p:val>
                                            <p:fltVal val="0"/>
                                          </p:val>
                                        </p:tav>
                                        <p:tav tm="100000">
                                          <p:val>
                                            <p:strVal val="#ppt_h"/>
                                          </p:val>
                                        </p:tav>
                                      </p:tavLst>
                                    </p:anim>
                                    <p:anim calcmode="lin" valueType="num">
                                      <p:cBhvr>
                                        <p:cTn id="53" dur="500" fill="hold"/>
                                        <p:tgtEl>
                                          <p:spTgt spid="7246"/>
                                        </p:tgtEl>
                                        <p:attrNameLst>
                                          <p:attrName>ppt_x</p:attrName>
                                        </p:attrNameLst>
                                      </p:cBhvr>
                                      <p:tavLst>
                                        <p:tav tm="0">
                                          <p:val>
                                            <p:fltVal val="0.5"/>
                                          </p:val>
                                        </p:tav>
                                        <p:tav tm="100000">
                                          <p:val>
                                            <p:strVal val="#ppt_x"/>
                                          </p:val>
                                        </p:tav>
                                      </p:tavLst>
                                    </p:anim>
                                    <p:anim calcmode="lin" valueType="num">
                                      <p:cBhvr>
                                        <p:cTn id="54" dur="500" fill="hold"/>
                                        <p:tgtEl>
                                          <p:spTgt spid="7246"/>
                                        </p:tgtEl>
                                        <p:attrNameLst>
                                          <p:attrName>ppt_y</p:attrName>
                                        </p:attrNameLst>
                                      </p:cBhvr>
                                      <p:tavLst>
                                        <p:tav tm="0">
                                          <p:val>
                                            <p:fltVal val="0.5"/>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5" presetClass="entr" presetSubtype="0"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1000" fill="hold"/>
                                        <p:tgtEl>
                                          <p:spTgt spid="4"/>
                                        </p:tgtEl>
                                        <p:attrNameLst>
                                          <p:attrName>ppt_w</p:attrName>
                                        </p:attrNameLst>
                                      </p:cBhvr>
                                      <p:tavLst>
                                        <p:tav tm="0">
                                          <p:val>
                                            <p:fltVal val="0"/>
                                          </p:val>
                                        </p:tav>
                                        <p:tav tm="100000">
                                          <p:val>
                                            <p:strVal val="#ppt_w"/>
                                          </p:val>
                                        </p:tav>
                                      </p:tavLst>
                                    </p:anim>
                                    <p:anim calcmode="lin" valueType="num">
                                      <p:cBhvr>
                                        <p:cTn id="60" dur="1000" fill="hold"/>
                                        <p:tgtEl>
                                          <p:spTgt spid="4"/>
                                        </p:tgtEl>
                                        <p:attrNameLst>
                                          <p:attrName>ppt_h</p:attrName>
                                        </p:attrNameLst>
                                      </p:cBhvr>
                                      <p:tavLst>
                                        <p:tav tm="0">
                                          <p:val>
                                            <p:fltVal val="0"/>
                                          </p:val>
                                        </p:tav>
                                        <p:tav tm="100000">
                                          <p:val>
                                            <p:strVal val="#ppt_h"/>
                                          </p:val>
                                        </p:tav>
                                      </p:tavLst>
                                    </p:anim>
                                    <p:anim calcmode="lin" valueType="num">
                                      <p:cBhvr>
                                        <p:cTn id="6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5" grpId="0" autoUpdateAnimBg="0"/>
      <p:bldP spid="7246" grpId="0" autoUpdateAnimBg="0"/>
      <p:bldP spid="7247" grpId="0" animBg="1"/>
      <p:bldP spid="7249" grpId="0" animBg="1"/>
      <p:bldP spid="7251" grpId="0" autoUpdateAnimBg="0"/>
      <p:bldP spid="725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pPr eaLnBrk="1" hangingPunct="1"/>
            <a:r>
              <a:rPr lang="en-US" smtClean="0"/>
              <a:t>Purine and Pyrimidine</a:t>
            </a:r>
          </a:p>
        </p:txBody>
      </p:sp>
      <p:sp>
        <p:nvSpPr>
          <p:cNvPr id="24581" name="Rectangle 3"/>
          <p:cNvSpPr>
            <a:spLocks noGrp="1" noChangeArrowheads="1"/>
          </p:cNvSpPr>
          <p:nvPr>
            <p:ph idx="1"/>
          </p:nvPr>
        </p:nvSpPr>
        <p:spPr>
          <a:xfrm>
            <a:off x="914400" y="1600200"/>
            <a:ext cx="7772400" cy="2057400"/>
          </a:xfrm>
        </p:spPr>
        <p:txBody>
          <a:bodyPr/>
          <a:lstStyle/>
          <a:p>
            <a:pPr eaLnBrk="1" hangingPunct="1"/>
            <a:r>
              <a:rPr lang="en-US" sz="2400" smtClean="0"/>
              <a:t>Pyrimidine contains two pyridine-like nitrogens in a six-membered aromatic ring</a:t>
            </a:r>
          </a:p>
          <a:p>
            <a:pPr eaLnBrk="1" hangingPunct="1"/>
            <a:r>
              <a:rPr lang="en-US" sz="2400" smtClean="0"/>
              <a:t>Purine has 4 N’s in a fused-ring structure. Three are basic like pyridine-like and one is like that in pyrrole</a:t>
            </a:r>
          </a:p>
        </p:txBody>
      </p:sp>
      <p:pic>
        <p:nvPicPr>
          <p:cNvPr id="24582" name="Picture 8" descr="2822.jpg                                                       00029E4Bsmeagol                        BB150139:"/>
          <p:cNvPicPr>
            <a:picLocks noChangeAspect="1" noChangeArrowheads="1"/>
          </p:cNvPicPr>
          <p:nvPr/>
        </p:nvPicPr>
        <p:blipFill>
          <a:blip r:embed="rId2" cstate="print"/>
          <a:srcRect/>
          <a:stretch>
            <a:fillRect/>
          </a:stretch>
        </p:blipFill>
        <p:spPr bwMode="auto">
          <a:xfrm>
            <a:off x="1676400" y="3352800"/>
            <a:ext cx="5727700" cy="2840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0"/>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- 2</a:t>
            </a:r>
          </a:p>
          <a:p>
            <a:pPr algn="ctr" rtl="0" eaLnBrk="0" hangingPunct="0"/>
            <a:r>
              <a:rPr lang="en-US" sz="3200" b="1">
                <a:solidFill>
                  <a:srgbClr val="000000"/>
                </a:solidFill>
                <a:latin typeface="Arial" charset="0"/>
              </a:rPr>
              <a:t>Bases - Purines</a:t>
            </a:r>
            <a:endParaRPr lang="en-US" sz="3600" b="1">
              <a:solidFill>
                <a:srgbClr val="000000"/>
              </a:solidFill>
              <a:latin typeface="Arial" charset="0"/>
            </a:endParaRPr>
          </a:p>
        </p:txBody>
      </p:sp>
      <p:grpSp>
        <p:nvGrpSpPr>
          <p:cNvPr id="2" name="Group 135"/>
          <p:cNvGrpSpPr>
            <a:grpSpLocks/>
          </p:cNvGrpSpPr>
          <p:nvPr/>
        </p:nvGrpSpPr>
        <p:grpSpPr bwMode="auto">
          <a:xfrm>
            <a:off x="317500" y="3175000"/>
            <a:ext cx="2271713" cy="1636713"/>
            <a:chOff x="552" y="2136"/>
            <a:chExt cx="1431" cy="1031"/>
          </a:xfrm>
        </p:grpSpPr>
        <p:sp>
          <p:nvSpPr>
            <p:cNvPr id="16443" name="Text Box 34"/>
            <p:cNvSpPr txBox="1">
              <a:spLocks noChangeArrowheads="1"/>
            </p:cNvSpPr>
            <p:nvPr/>
          </p:nvSpPr>
          <p:spPr bwMode="auto">
            <a:xfrm>
              <a:off x="1755" y="2256"/>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6444" name="Text Box 36"/>
            <p:cNvSpPr txBox="1">
              <a:spLocks noChangeArrowheads="1"/>
            </p:cNvSpPr>
            <p:nvPr/>
          </p:nvSpPr>
          <p:spPr bwMode="auto">
            <a:xfrm>
              <a:off x="1395" y="2840"/>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6445" name="Text Box 37"/>
            <p:cNvSpPr txBox="1">
              <a:spLocks noChangeArrowheads="1"/>
            </p:cNvSpPr>
            <p:nvPr/>
          </p:nvSpPr>
          <p:spPr bwMode="auto">
            <a:xfrm>
              <a:off x="659" y="2136"/>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6446" name="Text Box 38"/>
            <p:cNvSpPr txBox="1">
              <a:spLocks noChangeArrowheads="1"/>
            </p:cNvSpPr>
            <p:nvPr/>
          </p:nvSpPr>
          <p:spPr bwMode="auto">
            <a:xfrm>
              <a:off x="659" y="2768"/>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6447" name="Line 40"/>
            <p:cNvSpPr>
              <a:spLocks noChangeShapeType="1"/>
            </p:cNvSpPr>
            <p:nvPr/>
          </p:nvSpPr>
          <p:spPr bwMode="auto">
            <a:xfrm flipH="1">
              <a:off x="552" y="2396"/>
              <a:ext cx="168" cy="224"/>
            </a:xfrm>
            <a:prstGeom prst="line">
              <a:avLst/>
            </a:prstGeom>
            <a:noFill/>
            <a:ln w="38100">
              <a:solidFill>
                <a:srgbClr val="FA26D7"/>
              </a:solidFill>
              <a:round/>
              <a:headEnd/>
              <a:tailEnd/>
            </a:ln>
          </p:spPr>
          <p:txBody>
            <a:bodyPr wrap="none" anchor="ctr"/>
            <a:lstStyle/>
            <a:p>
              <a:endParaRPr lang="en-US"/>
            </a:p>
          </p:txBody>
        </p:sp>
        <p:sp>
          <p:nvSpPr>
            <p:cNvPr id="16448" name="Line 42"/>
            <p:cNvSpPr>
              <a:spLocks noChangeShapeType="1"/>
            </p:cNvSpPr>
            <p:nvPr/>
          </p:nvSpPr>
          <p:spPr bwMode="auto">
            <a:xfrm>
              <a:off x="552" y="2620"/>
              <a:ext cx="168" cy="236"/>
            </a:xfrm>
            <a:prstGeom prst="line">
              <a:avLst/>
            </a:prstGeom>
            <a:noFill/>
            <a:ln w="38100">
              <a:solidFill>
                <a:srgbClr val="FA26D7"/>
              </a:solidFill>
              <a:round/>
              <a:headEnd/>
              <a:tailEnd/>
            </a:ln>
          </p:spPr>
          <p:txBody>
            <a:bodyPr wrap="none" anchor="ctr"/>
            <a:lstStyle/>
            <a:p>
              <a:endParaRPr lang="en-US"/>
            </a:p>
          </p:txBody>
        </p:sp>
        <p:sp>
          <p:nvSpPr>
            <p:cNvPr id="16449" name="Line 43"/>
            <p:cNvSpPr>
              <a:spLocks noChangeShapeType="1"/>
            </p:cNvSpPr>
            <p:nvPr/>
          </p:nvSpPr>
          <p:spPr bwMode="auto">
            <a:xfrm>
              <a:off x="880" y="2340"/>
              <a:ext cx="292" cy="84"/>
            </a:xfrm>
            <a:prstGeom prst="line">
              <a:avLst/>
            </a:prstGeom>
            <a:noFill/>
            <a:ln w="38100">
              <a:solidFill>
                <a:srgbClr val="FA26D7"/>
              </a:solidFill>
              <a:round/>
              <a:headEnd/>
              <a:tailEnd/>
            </a:ln>
          </p:spPr>
          <p:txBody>
            <a:bodyPr wrap="none" anchor="ctr"/>
            <a:lstStyle/>
            <a:p>
              <a:endParaRPr lang="en-US"/>
            </a:p>
          </p:txBody>
        </p:sp>
        <p:sp>
          <p:nvSpPr>
            <p:cNvPr id="16450" name="Line 44"/>
            <p:cNvSpPr>
              <a:spLocks noChangeShapeType="1"/>
            </p:cNvSpPr>
            <p:nvPr/>
          </p:nvSpPr>
          <p:spPr bwMode="auto">
            <a:xfrm>
              <a:off x="1172" y="2424"/>
              <a:ext cx="0" cy="396"/>
            </a:xfrm>
            <a:prstGeom prst="line">
              <a:avLst/>
            </a:prstGeom>
            <a:noFill/>
            <a:ln w="38100">
              <a:solidFill>
                <a:srgbClr val="FA26D7"/>
              </a:solidFill>
              <a:round/>
              <a:headEnd/>
              <a:tailEnd/>
            </a:ln>
          </p:spPr>
          <p:txBody>
            <a:bodyPr wrap="none" anchor="ctr"/>
            <a:lstStyle/>
            <a:p>
              <a:endParaRPr lang="en-US"/>
            </a:p>
          </p:txBody>
        </p:sp>
        <p:sp>
          <p:nvSpPr>
            <p:cNvPr id="16451" name="Line 45"/>
            <p:cNvSpPr>
              <a:spLocks noChangeShapeType="1"/>
            </p:cNvSpPr>
            <p:nvPr/>
          </p:nvSpPr>
          <p:spPr bwMode="auto">
            <a:xfrm flipV="1">
              <a:off x="876" y="2816"/>
              <a:ext cx="292" cy="96"/>
            </a:xfrm>
            <a:prstGeom prst="line">
              <a:avLst/>
            </a:prstGeom>
            <a:noFill/>
            <a:ln w="38100">
              <a:solidFill>
                <a:srgbClr val="FA26D7"/>
              </a:solidFill>
              <a:round/>
              <a:headEnd/>
              <a:tailEnd/>
            </a:ln>
          </p:spPr>
          <p:txBody>
            <a:bodyPr wrap="none" anchor="ctr"/>
            <a:lstStyle/>
            <a:p>
              <a:endParaRPr lang="en-US"/>
            </a:p>
          </p:txBody>
        </p:sp>
        <p:sp>
          <p:nvSpPr>
            <p:cNvPr id="16452" name="Line 51"/>
            <p:cNvSpPr>
              <a:spLocks noChangeShapeType="1"/>
            </p:cNvSpPr>
            <p:nvPr/>
          </p:nvSpPr>
          <p:spPr bwMode="auto">
            <a:xfrm flipV="1">
              <a:off x="1180" y="2228"/>
              <a:ext cx="356" cy="196"/>
            </a:xfrm>
            <a:prstGeom prst="line">
              <a:avLst/>
            </a:prstGeom>
            <a:noFill/>
            <a:ln w="38100">
              <a:solidFill>
                <a:srgbClr val="FA26D7"/>
              </a:solidFill>
              <a:round/>
              <a:headEnd/>
              <a:tailEnd/>
            </a:ln>
          </p:spPr>
          <p:txBody>
            <a:bodyPr wrap="none" anchor="ctr"/>
            <a:lstStyle/>
            <a:p>
              <a:endParaRPr lang="en-US"/>
            </a:p>
          </p:txBody>
        </p:sp>
        <p:sp>
          <p:nvSpPr>
            <p:cNvPr id="16453" name="Line 52"/>
            <p:cNvSpPr>
              <a:spLocks noChangeShapeType="1"/>
            </p:cNvSpPr>
            <p:nvPr/>
          </p:nvSpPr>
          <p:spPr bwMode="auto">
            <a:xfrm>
              <a:off x="1536" y="2228"/>
              <a:ext cx="272" cy="136"/>
            </a:xfrm>
            <a:prstGeom prst="line">
              <a:avLst/>
            </a:prstGeom>
            <a:noFill/>
            <a:ln w="38100">
              <a:solidFill>
                <a:srgbClr val="FA26D7"/>
              </a:solidFill>
              <a:round/>
              <a:headEnd/>
              <a:tailEnd/>
            </a:ln>
          </p:spPr>
          <p:txBody>
            <a:bodyPr wrap="none" anchor="ctr"/>
            <a:lstStyle/>
            <a:p>
              <a:endParaRPr lang="en-US"/>
            </a:p>
          </p:txBody>
        </p:sp>
        <p:sp>
          <p:nvSpPr>
            <p:cNvPr id="16454" name="Line 53"/>
            <p:cNvSpPr>
              <a:spLocks noChangeShapeType="1"/>
            </p:cNvSpPr>
            <p:nvPr/>
          </p:nvSpPr>
          <p:spPr bwMode="auto">
            <a:xfrm>
              <a:off x="1896" y="2508"/>
              <a:ext cx="0" cy="308"/>
            </a:xfrm>
            <a:prstGeom prst="line">
              <a:avLst/>
            </a:prstGeom>
            <a:noFill/>
            <a:ln w="38100">
              <a:solidFill>
                <a:srgbClr val="FA26D7"/>
              </a:solidFill>
              <a:round/>
              <a:headEnd/>
              <a:tailEnd/>
            </a:ln>
          </p:spPr>
          <p:txBody>
            <a:bodyPr wrap="none" anchor="ctr"/>
            <a:lstStyle/>
            <a:p>
              <a:endParaRPr lang="en-US"/>
            </a:p>
          </p:txBody>
        </p:sp>
        <p:sp>
          <p:nvSpPr>
            <p:cNvPr id="16455" name="Line 54"/>
            <p:cNvSpPr>
              <a:spLocks noChangeShapeType="1"/>
            </p:cNvSpPr>
            <p:nvPr/>
          </p:nvSpPr>
          <p:spPr bwMode="auto">
            <a:xfrm flipH="1">
              <a:off x="1612" y="2816"/>
              <a:ext cx="280" cy="160"/>
            </a:xfrm>
            <a:prstGeom prst="line">
              <a:avLst/>
            </a:prstGeom>
            <a:noFill/>
            <a:ln w="38100">
              <a:solidFill>
                <a:srgbClr val="FA26D7"/>
              </a:solidFill>
              <a:round/>
              <a:headEnd/>
              <a:tailEnd/>
            </a:ln>
          </p:spPr>
          <p:txBody>
            <a:bodyPr wrap="none" anchor="ctr"/>
            <a:lstStyle/>
            <a:p>
              <a:endParaRPr lang="en-US"/>
            </a:p>
          </p:txBody>
        </p:sp>
        <p:sp>
          <p:nvSpPr>
            <p:cNvPr id="16456" name="Line 55"/>
            <p:cNvSpPr>
              <a:spLocks noChangeShapeType="1"/>
            </p:cNvSpPr>
            <p:nvPr/>
          </p:nvSpPr>
          <p:spPr bwMode="auto">
            <a:xfrm>
              <a:off x="1176" y="2812"/>
              <a:ext cx="280" cy="156"/>
            </a:xfrm>
            <a:prstGeom prst="line">
              <a:avLst/>
            </a:prstGeom>
            <a:noFill/>
            <a:ln w="38100">
              <a:solidFill>
                <a:srgbClr val="FA26D7"/>
              </a:solidFill>
              <a:round/>
              <a:headEnd/>
              <a:tailEnd/>
            </a:ln>
          </p:spPr>
          <p:txBody>
            <a:bodyPr wrap="none" anchor="ctr"/>
            <a:lstStyle/>
            <a:p>
              <a:endParaRPr lang="en-US"/>
            </a:p>
          </p:txBody>
        </p:sp>
        <p:sp>
          <p:nvSpPr>
            <p:cNvPr id="16457" name="Text Box 56"/>
            <p:cNvSpPr txBox="1">
              <a:spLocks noChangeArrowheads="1"/>
            </p:cNvSpPr>
            <p:nvPr/>
          </p:nvSpPr>
          <p:spPr bwMode="auto">
            <a:xfrm>
              <a:off x="1694" y="2406"/>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1</a:t>
              </a:r>
            </a:p>
          </p:txBody>
        </p:sp>
        <p:sp>
          <p:nvSpPr>
            <p:cNvPr id="16458" name="Text Box 57"/>
            <p:cNvSpPr txBox="1">
              <a:spLocks noChangeArrowheads="1"/>
            </p:cNvSpPr>
            <p:nvPr/>
          </p:nvSpPr>
          <p:spPr bwMode="auto">
            <a:xfrm>
              <a:off x="1694" y="265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2</a:t>
              </a:r>
            </a:p>
          </p:txBody>
        </p:sp>
        <p:sp>
          <p:nvSpPr>
            <p:cNvPr id="16459" name="Text Box 58"/>
            <p:cNvSpPr txBox="1">
              <a:spLocks noChangeArrowheads="1"/>
            </p:cNvSpPr>
            <p:nvPr/>
          </p:nvSpPr>
          <p:spPr bwMode="auto">
            <a:xfrm>
              <a:off x="1454" y="275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3</a:t>
              </a:r>
            </a:p>
          </p:txBody>
        </p:sp>
        <p:sp>
          <p:nvSpPr>
            <p:cNvPr id="16460" name="Text Box 59"/>
            <p:cNvSpPr txBox="1">
              <a:spLocks noChangeArrowheads="1"/>
            </p:cNvSpPr>
            <p:nvPr/>
          </p:nvSpPr>
          <p:spPr bwMode="auto">
            <a:xfrm>
              <a:off x="1190" y="267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4</a:t>
              </a:r>
            </a:p>
          </p:txBody>
        </p:sp>
        <p:sp>
          <p:nvSpPr>
            <p:cNvPr id="16461" name="Text Box 60"/>
            <p:cNvSpPr txBox="1">
              <a:spLocks noChangeArrowheads="1"/>
            </p:cNvSpPr>
            <p:nvPr/>
          </p:nvSpPr>
          <p:spPr bwMode="auto">
            <a:xfrm>
              <a:off x="1190" y="239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5</a:t>
              </a:r>
            </a:p>
          </p:txBody>
        </p:sp>
        <p:sp>
          <p:nvSpPr>
            <p:cNvPr id="16462" name="Text Box 61"/>
            <p:cNvSpPr txBox="1">
              <a:spLocks noChangeArrowheads="1"/>
            </p:cNvSpPr>
            <p:nvPr/>
          </p:nvSpPr>
          <p:spPr bwMode="auto">
            <a:xfrm>
              <a:off x="1454" y="225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6</a:t>
              </a:r>
            </a:p>
          </p:txBody>
        </p:sp>
        <p:sp>
          <p:nvSpPr>
            <p:cNvPr id="16463" name="Text Box 62"/>
            <p:cNvSpPr txBox="1">
              <a:spLocks noChangeArrowheads="1"/>
            </p:cNvSpPr>
            <p:nvPr/>
          </p:nvSpPr>
          <p:spPr bwMode="auto">
            <a:xfrm>
              <a:off x="726" y="2382"/>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7</a:t>
              </a:r>
            </a:p>
          </p:txBody>
        </p:sp>
        <p:sp>
          <p:nvSpPr>
            <p:cNvPr id="16464" name="Text Box 63"/>
            <p:cNvSpPr txBox="1">
              <a:spLocks noChangeArrowheads="1"/>
            </p:cNvSpPr>
            <p:nvPr/>
          </p:nvSpPr>
          <p:spPr bwMode="auto">
            <a:xfrm>
              <a:off x="582" y="253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8</a:t>
              </a:r>
            </a:p>
          </p:txBody>
        </p:sp>
        <p:sp>
          <p:nvSpPr>
            <p:cNvPr id="16465" name="Text Box 64"/>
            <p:cNvSpPr txBox="1">
              <a:spLocks noChangeArrowheads="1"/>
            </p:cNvSpPr>
            <p:nvPr/>
          </p:nvSpPr>
          <p:spPr bwMode="auto">
            <a:xfrm>
              <a:off x="734" y="2678"/>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9</a:t>
              </a:r>
            </a:p>
          </p:txBody>
        </p:sp>
      </p:grpSp>
      <p:sp>
        <p:nvSpPr>
          <p:cNvPr id="8323" name="Rectangle 131"/>
          <p:cNvSpPr>
            <a:spLocks noChangeArrowheads="1"/>
          </p:cNvSpPr>
          <p:nvPr/>
        </p:nvSpPr>
        <p:spPr bwMode="auto">
          <a:xfrm>
            <a:off x="3848100" y="2001838"/>
            <a:ext cx="1473200" cy="457200"/>
          </a:xfrm>
          <a:prstGeom prst="rect">
            <a:avLst/>
          </a:prstGeom>
          <a:noFill/>
          <a:ln w="9525">
            <a:noFill/>
            <a:miter lim="800000"/>
            <a:headEnd/>
            <a:tailEnd/>
          </a:ln>
        </p:spPr>
        <p:txBody>
          <a:bodyPr>
            <a:spAutoFit/>
          </a:bodyPr>
          <a:lstStyle/>
          <a:p>
            <a:pPr algn="l" rtl="0" eaLnBrk="0" hangingPunct="0"/>
            <a:r>
              <a:rPr lang="en-US" sz="2400" b="1" i="1" u="sng">
                <a:solidFill>
                  <a:srgbClr val="000000"/>
                </a:solidFill>
                <a:latin typeface="Arial" charset="0"/>
              </a:rPr>
              <a:t>Adenine</a:t>
            </a:r>
            <a:endParaRPr lang="en-US" sz="2400" b="1" u="sng">
              <a:solidFill>
                <a:srgbClr val="000000"/>
              </a:solidFill>
              <a:latin typeface="Arial" charset="0"/>
            </a:endParaRPr>
          </a:p>
        </p:txBody>
      </p:sp>
      <p:sp>
        <p:nvSpPr>
          <p:cNvPr id="8324" name="Rectangle 132"/>
          <p:cNvSpPr>
            <a:spLocks noChangeArrowheads="1"/>
          </p:cNvSpPr>
          <p:nvPr/>
        </p:nvSpPr>
        <p:spPr bwMode="auto">
          <a:xfrm>
            <a:off x="3594100" y="5316538"/>
            <a:ext cx="1651000" cy="457200"/>
          </a:xfrm>
          <a:prstGeom prst="rect">
            <a:avLst/>
          </a:prstGeom>
          <a:noFill/>
          <a:ln w="9525">
            <a:noFill/>
            <a:miter lim="800000"/>
            <a:headEnd/>
            <a:tailEnd/>
          </a:ln>
        </p:spPr>
        <p:txBody>
          <a:bodyPr>
            <a:spAutoFit/>
          </a:bodyPr>
          <a:lstStyle/>
          <a:p>
            <a:pPr algn="l" rtl="0" eaLnBrk="0" hangingPunct="0"/>
            <a:r>
              <a:rPr lang="en-US" sz="2400" b="1" i="1" u="sng">
                <a:solidFill>
                  <a:srgbClr val="000000"/>
                </a:solidFill>
                <a:latin typeface="Arial" charset="0"/>
              </a:rPr>
              <a:t>Guanine</a:t>
            </a:r>
            <a:endParaRPr lang="en-US" sz="2400" b="1" u="sng">
              <a:solidFill>
                <a:srgbClr val="000000"/>
              </a:solidFill>
              <a:latin typeface="Arial" charset="0"/>
            </a:endParaRPr>
          </a:p>
        </p:txBody>
      </p:sp>
      <p:sp>
        <p:nvSpPr>
          <p:cNvPr id="8325" name="AutoShape 133"/>
          <p:cNvSpPr>
            <a:spLocks noChangeArrowheads="1"/>
          </p:cNvSpPr>
          <p:nvPr/>
        </p:nvSpPr>
        <p:spPr bwMode="auto">
          <a:xfrm rot="-1126478">
            <a:off x="2730500" y="3073400"/>
            <a:ext cx="2552700" cy="215900"/>
          </a:xfrm>
          <a:custGeom>
            <a:avLst/>
            <a:gdLst>
              <a:gd name="T0" fmla="*/ 1914525 w 21600"/>
              <a:gd name="T1" fmla="*/ 0 h 21600"/>
              <a:gd name="T2" fmla="*/ 0 w 21600"/>
              <a:gd name="T3" fmla="*/ 107950 h 21600"/>
              <a:gd name="T4" fmla="*/ 1914525 w 21600"/>
              <a:gd name="T5" fmla="*/ 215900 h 21600"/>
              <a:gd name="T6" fmla="*/ 255270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1"/>
              </a:gs>
              <a:gs pos="100000">
                <a:srgbClr val="FF0000"/>
              </a:gs>
            </a:gsLst>
            <a:lin ang="0" scaled="1"/>
          </a:gradFill>
          <a:ln w="9525">
            <a:solidFill>
              <a:schemeClr val="tx1"/>
            </a:solidFill>
            <a:miter lim="800000"/>
            <a:headEnd/>
            <a:tailEnd/>
          </a:ln>
        </p:spPr>
        <p:txBody>
          <a:bodyPr wrap="none" anchor="ctr"/>
          <a:lstStyle/>
          <a:p>
            <a:endParaRPr lang="en-US"/>
          </a:p>
        </p:txBody>
      </p:sp>
      <p:sp>
        <p:nvSpPr>
          <p:cNvPr id="8326" name="AutoShape 134"/>
          <p:cNvSpPr>
            <a:spLocks noChangeArrowheads="1"/>
          </p:cNvSpPr>
          <p:nvPr/>
        </p:nvSpPr>
        <p:spPr bwMode="auto">
          <a:xfrm rot="1126478" flipV="1">
            <a:off x="2730500" y="4597400"/>
            <a:ext cx="2552700" cy="215900"/>
          </a:xfrm>
          <a:custGeom>
            <a:avLst/>
            <a:gdLst>
              <a:gd name="T0" fmla="*/ 1914525 w 21600"/>
              <a:gd name="T1" fmla="*/ 0 h 21600"/>
              <a:gd name="T2" fmla="*/ 0 w 21600"/>
              <a:gd name="T3" fmla="*/ 107950 h 21600"/>
              <a:gd name="T4" fmla="*/ 1914525 w 21600"/>
              <a:gd name="T5" fmla="*/ 215900 h 21600"/>
              <a:gd name="T6" fmla="*/ 255270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1"/>
              </a:gs>
              <a:gs pos="100000">
                <a:srgbClr val="FF0000"/>
              </a:gs>
            </a:gsLst>
            <a:lin ang="0" scaled="1"/>
          </a:gradFill>
          <a:ln w="9525">
            <a:solidFill>
              <a:schemeClr val="tx1"/>
            </a:solidFill>
            <a:miter lim="800000"/>
            <a:headEnd/>
            <a:tailEnd/>
          </a:ln>
        </p:spPr>
        <p:txBody>
          <a:bodyPr wrap="none" anchor="ctr"/>
          <a:lstStyle/>
          <a:p>
            <a:endParaRPr lang="en-US"/>
          </a:p>
        </p:txBody>
      </p:sp>
      <p:sp>
        <p:nvSpPr>
          <p:cNvPr id="8328" name="Rectangle 136"/>
          <p:cNvSpPr>
            <a:spLocks noChangeArrowheads="1"/>
          </p:cNvSpPr>
          <p:nvPr/>
        </p:nvSpPr>
        <p:spPr bwMode="auto">
          <a:xfrm>
            <a:off x="8407400" y="2395538"/>
            <a:ext cx="736600" cy="579437"/>
          </a:xfrm>
          <a:prstGeom prst="rect">
            <a:avLst/>
          </a:prstGeom>
          <a:noFill/>
          <a:ln w="9525">
            <a:noFill/>
            <a:miter lim="800000"/>
            <a:headEnd/>
            <a:tailEnd/>
          </a:ln>
        </p:spPr>
        <p:txBody>
          <a:bodyPr>
            <a:spAutoFit/>
          </a:bodyPr>
          <a:lstStyle/>
          <a:p>
            <a:pPr algn="l" rtl="0" eaLnBrk="0" hangingPunct="0"/>
            <a:r>
              <a:rPr lang="en-US" sz="3200" b="1">
                <a:solidFill>
                  <a:srgbClr val="000000"/>
                </a:solidFill>
                <a:latin typeface="Arial" charset="0"/>
              </a:rPr>
              <a:t>A</a:t>
            </a:r>
            <a:endParaRPr lang="en-US" sz="2400" b="1" u="sng">
              <a:solidFill>
                <a:srgbClr val="000000"/>
              </a:solidFill>
              <a:latin typeface="Arial" charset="0"/>
            </a:endParaRPr>
          </a:p>
        </p:txBody>
      </p:sp>
      <p:sp>
        <p:nvSpPr>
          <p:cNvPr id="8329" name="Rectangle 137"/>
          <p:cNvSpPr>
            <a:spLocks noChangeArrowheads="1"/>
          </p:cNvSpPr>
          <p:nvPr/>
        </p:nvSpPr>
        <p:spPr bwMode="auto">
          <a:xfrm>
            <a:off x="8407400" y="4922838"/>
            <a:ext cx="736600" cy="579437"/>
          </a:xfrm>
          <a:prstGeom prst="rect">
            <a:avLst/>
          </a:prstGeom>
          <a:noFill/>
          <a:ln w="9525">
            <a:noFill/>
            <a:miter lim="800000"/>
            <a:headEnd/>
            <a:tailEnd/>
          </a:ln>
        </p:spPr>
        <p:txBody>
          <a:bodyPr>
            <a:spAutoFit/>
          </a:bodyPr>
          <a:lstStyle/>
          <a:p>
            <a:pPr algn="l" rtl="0" eaLnBrk="0" hangingPunct="0"/>
            <a:r>
              <a:rPr lang="en-US" sz="3200" b="1">
                <a:solidFill>
                  <a:srgbClr val="000000"/>
                </a:solidFill>
                <a:latin typeface="Arial" charset="0"/>
              </a:rPr>
              <a:t>G</a:t>
            </a:r>
            <a:endParaRPr lang="en-US" sz="2400" b="1" u="sng">
              <a:solidFill>
                <a:srgbClr val="000000"/>
              </a:solidFill>
              <a:latin typeface="Arial" charset="0"/>
            </a:endParaRPr>
          </a:p>
        </p:txBody>
      </p:sp>
      <p:grpSp>
        <p:nvGrpSpPr>
          <p:cNvPr id="3" name="Group 140"/>
          <p:cNvGrpSpPr>
            <a:grpSpLocks/>
          </p:cNvGrpSpPr>
          <p:nvPr/>
        </p:nvGrpSpPr>
        <p:grpSpPr bwMode="auto">
          <a:xfrm>
            <a:off x="5575300" y="1409700"/>
            <a:ext cx="2297113" cy="2327275"/>
            <a:chOff x="3512" y="888"/>
            <a:chExt cx="1447" cy="1466"/>
          </a:xfrm>
        </p:grpSpPr>
        <p:sp>
          <p:nvSpPr>
            <p:cNvPr id="16421" name="Line 89"/>
            <p:cNvSpPr>
              <a:spLocks noChangeShapeType="1"/>
            </p:cNvSpPr>
            <p:nvPr/>
          </p:nvSpPr>
          <p:spPr bwMode="auto">
            <a:xfrm flipH="1">
              <a:off x="4575" y="1870"/>
              <a:ext cx="240" cy="133"/>
            </a:xfrm>
            <a:prstGeom prst="line">
              <a:avLst/>
            </a:prstGeom>
            <a:noFill/>
            <a:ln w="38100">
              <a:solidFill>
                <a:srgbClr val="FA26D7"/>
              </a:solidFill>
              <a:round/>
              <a:headEnd/>
              <a:tailEnd/>
            </a:ln>
          </p:spPr>
          <p:txBody>
            <a:bodyPr wrap="none" anchor="ctr"/>
            <a:lstStyle/>
            <a:p>
              <a:endParaRPr lang="en-US"/>
            </a:p>
          </p:txBody>
        </p:sp>
        <p:sp>
          <p:nvSpPr>
            <p:cNvPr id="16422" name="Text Box 101"/>
            <p:cNvSpPr txBox="1">
              <a:spLocks noChangeArrowheads="1"/>
            </p:cNvSpPr>
            <p:nvPr/>
          </p:nvSpPr>
          <p:spPr bwMode="auto">
            <a:xfrm>
              <a:off x="4731" y="1336"/>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423" name="Text Box 102"/>
            <p:cNvSpPr txBox="1">
              <a:spLocks noChangeArrowheads="1"/>
            </p:cNvSpPr>
            <p:nvPr/>
          </p:nvSpPr>
          <p:spPr bwMode="auto">
            <a:xfrm>
              <a:off x="4397" y="1930"/>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424" name="Text Box 103"/>
            <p:cNvSpPr txBox="1">
              <a:spLocks noChangeArrowheads="1"/>
            </p:cNvSpPr>
            <p:nvPr/>
          </p:nvSpPr>
          <p:spPr bwMode="auto">
            <a:xfrm>
              <a:off x="3643" y="1248"/>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425" name="Text Box 104"/>
            <p:cNvSpPr txBox="1">
              <a:spLocks noChangeArrowheads="1"/>
            </p:cNvSpPr>
            <p:nvPr/>
          </p:nvSpPr>
          <p:spPr bwMode="auto">
            <a:xfrm>
              <a:off x="3635" y="1848"/>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426" name="Line 105"/>
            <p:cNvSpPr>
              <a:spLocks noChangeShapeType="1"/>
            </p:cNvSpPr>
            <p:nvPr/>
          </p:nvSpPr>
          <p:spPr bwMode="auto">
            <a:xfrm flipH="1">
              <a:off x="3520" y="1476"/>
              <a:ext cx="168" cy="224"/>
            </a:xfrm>
            <a:prstGeom prst="line">
              <a:avLst/>
            </a:prstGeom>
            <a:noFill/>
            <a:ln w="38100">
              <a:solidFill>
                <a:srgbClr val="FA26D7"/>
              </a:solidFill>
              <a:round/>
              <a:headEnd/>
              <a:tailEnd/>
            </a:ln>
          </p:spPr>
          <p:txBody>
            <a:bodyPr wrap="none" anchor="ctr"/>
            <a:lstStyle/>
            <a:p>
              <a:endParaRPr lang="en-US"/>
            </a:p>
          </p:txBody>
        </p:sp>
        <p:sp>
          <p:nvSpPr>
            <p:cNvPr id="16427" name="Line 106"/>
            <p:cNvSpPr>
              <a:spLocks noChangeShapeType="1"/>
            </p:cNvSpPr>
            <p:nvPr/>
          </p:nvSpPr>
          <p:spPr bwMode="auto">
            <a:xfrm>
              <a:off x="3512" y="1692"/>
              <a:ext cx="168" cy="236"/>
            </a:xfrm>
            <a:prstGeom prst="line">
              <a:avLst/>
            </a:prstGeom>
            <a:noFill/>
            <a:ln w="38100">
              <a:solidFill>
                <a:srgbClr val="FA26D7"/>
              </a:solidFill>
              <a:round/>
              <a:headEnd/>
              <a:tailEnd/>
            </a:ln>
          </p:spPr>
          <p:txBody>
            <a:bodyPr wrap="none" anchor="ctr"/>
            <a:lstStyle/>
            <a:p>
              <a:endParaRPr lang="en-US"/>
            </a:p>
          </p:txBody>
        </p:sp>
        <p:sp>
          <p:nvSpPr>
            <p:cNvPr id="16428" name="Line 107"/>
            <p:cNvSpPr>
              <a:spLocks noChangeShapeType="1"/>
            </p:cNvSpPr>
            <p:nvPr/>
          </p:nvSpPr>
          <p:spPr bwMode="auto">
            <a:xfrm>
              <a:off x="3856" y="1420"/>
              <a:ext cx="292" cy="84"/>
            </a:xfrm>
            <a:prstGeom prst="line">
              <a:avLst/>
            </a:prstGeom>
            <a:noFill/>
            <a:ln w="38100">
              <a:solidFill>
                <a:srgbClr val="FA26D7"/>
              </a:solidFill>
              <a:round/>
              <a:headEnd/>
              <a:tailEnd/>
            </a:ln>
          </p:spPr>
          <p:txBody>
            <a:bodyPr wrap="none" anchor="ctr"/>
            <a:lstStyle/>
            <a:p>
              <a:endParaRPr lang="en-US"/>
            </a:p>
          </p:txBody>
        </p:sp>
        <p:sp>
          <p:nvSpPr>
            <p:cNvPr id="16429" name="Line 108"/>
            <p:cNvSpPr>
              <a:spLocks noChangeShapeType="1"/>
            </p:cNvSpPr>
            <p:nvPr/>
          </p:nvSpPr>
          <p:spPr bwMode="auto">
            <a:xfrm>
              <a:off x="4148" y="1504"/>
              <a:ext cx="0" cy="396"/>
            </a:xfrm>
            <a:prstGeom prst="line">
              <a:avLst/>
            </a:prstGeom>
            <a:noFill/>
            <a:ln w="38100">
              <a:solidFill>
                <a:srgbClr val="FA26D7"/>
              </a:solidFill>
              <a:round/>
              <a:headEnd/>
              <a:tailEnd/>
            </a:ln>
          </p:spPr>
          <p:txBody>
            <a:bodyPr wrap="none" anchor="ctr"/>
            <a:lstStyle/>
            <a:p>
              <a:endParaRPr lang="en-US"/>
            </a:p>
          </p:txBody>
        </p:sp>
        <p:sp>
          <p:nvSpPr>
            <p:cNvPr id="16430" name="Line 109"/>
            <p:cNvSpPr>
              <a:spLocks noChangeShapeType="1"/>
            </p:cNvSpPr>
            <p:nvPr/>
          </p:nvSpPr>
          <p:spPr bwMode="auto">
            <a:xfrm flipV="1">
              <a:off x="3852" y="1896"/>
              <a:ext cx="292" cy="96"/>
            </a:xfrm>
            <a:prstGeom prst="line">
              <a:avLst/>
            </a:prstGeom>
            <a:noFill/>
            <a:ln w="38100">
              <a:solidFill>
                <a:srgbClr val="FA26D7"/>
              </a:solidFill>
              <a:round/>
              <a:headEnd/>
              <a:tailEnd/>
            </a:ln>
          </p:spPr>
          <p:txBody>
            <a:bodyPr wrap="none" anchor="ctr"/>
            <a:lstStyle/>
            <a:p>
              <a:endParaRPr lang="en-US"/>
            </a:p>
          </p:txBody>
        </p:sp>
        <p:sp>
          <p:nvSpPr>
            <p:cNvPr id="16431" name="Line 110"/>
            <p:cNvSpPr>
              <a:spLocks noChangeShapeType="1"/>
            </p:cNvSpPr>
            <p:nvPr/>
          </p:nvSpPr>
          <p:spPr bwMode="auto">
            <a:xfrm flipV="1">
              <a:off x="4156" y="1308"/>
              <a:ext cx="356" cy="196"/>
            </a:xfrm>
            <a:prstGeom prst="line">
              <a:avLst/>
            </a:prstGeom>
            <a:noFill/>
            <a:ln w="38100">
              <a:solidFill>
                <a:srgbClr val="FA26D7"/>
              </a:solidFill>
              <a:round/>
              <a:headEnd/>
              <a:tailEnd/>
            </a:ln>
          </p:spPr>
          <p:txBody>
            <a:bodyPr wrap="none" anchor="ctr"/>
            <a:lstStyle/>
            <a:p>
              <a:endParaRPr lang="en-US"/>
            </a:p>
          </p:txBody>
        </p:sp>
        <p:sp>
          <p:nvSpPr>
            <p:cNvPr id="16432" name="Line 111"/>
            <p:cNvSpPr>
              <a:spLocks noChangeShapeType="1"/>
            </p:cNvSpPr>
            <p:nvPr/>
          </p:nvSpPr>
          <p:spPr bwMode="auto">
            <a:xfrm>
              <a:off x="4504" y="1300"/>
              <a:ext cx="272" cy="136"/>
            </a:xfrm>
            <a:prstGeom prst="line">
              <a:avLst/>
            </a:prstGeom>
            <a:noFill/>
            <a:ln w="38100">
              <a:solidFill>
                <a:srgbClr val="FA26D7"/>
              </a:solidFill>
              <a:round/>
              <a:headEnd/>
              <a:tailEnd/>
            </a:ln>
          </p:spPr>
          <p:txBody>
            <a:bodyPr wrap="none" anchor="ctr"/>
            <a:lstStyle/>
            <a:p>
              <a:endParaRPr lang="en-US"/>
            </a:p>
          </p:txBody>
        </p:sp>
        <p:sp>
          <p:nvSpPr>
            <p:cNvPr id="16433" name="Line 112"/>
            <p:cNvSpPr>
              <a:spLocks noChangeShapeType="1"/>
            </p:cNvSpPr>
            <p:nvPr/>
          </p:nvSpPr>
          <p:spPr bwMode="auto">
            <a:xfrm flipH="1">
              <a:off x="4588" y="1896"/>
              <a:ext cx="280" cy="160"/>
            </a:xfrm>
            <a:prstGeom prst="line">
              <a:avLst/>
            </a:prstGeom>
            <a:noFill/>
            <a:ln w="38100">
              <a:solidFill>
                <a:srgbClr val="FA26D7"/>
              </a:solidFill>
              <a:round/>
              <a:headEnd/>
              <a:tailEnd/>
            </a:ln>
          </p:spPr>
          <p:txBody>
            <a:bodyPr wrap="none" anchor="ctr"/>
            <a:lstStyle/>
            <a:p>
              <a:endParaRPr lang="en-US"/>
            </a:p>
          </p:txBody>
        </p:sp>
        <p:sp>
          <p:nvSpPr>
            <p:cNvPr id="16434" name="Line 113"/>
            <p:cNvSpPr>
              <a:spLocks noChangeShapeType="1"/>
            </p:cNvSpPr>
            <p:nvPr/>
          </p:nvSpPr>
          <p:spPr bwMode="auto">
            <a:xfrm>
              <a:off x="4152" y="1892"/>
              <a:ext cx="280" cy="156"/>
            </a:xfrm>
            <a:prstGeom prst="line">
              <a:avLst/>
            </a:prstGeom>
            <a:noFill/>
            <a:ln w="38100">
              <a:solidFill>
                <a:srgbClr val="FA26D7"/>
              </a:solidFill>
              <a:round/>
              <a:headEnd/>
              <a:tailEnd/>
            </a:ln>
          </p:spPr>
          <p:txBody>
            <a:bodyPr wrap="none" anchor="ctr"/>
            <a:lstStyle/>
            <a:p>
              <a:endParaRPr lang="en-US"/>
            </a:p>
          </p:txBody>
        </p:sp>
        <p:sp>
          <p:nvSpPr>
            <p:cNvPr id="16435" name="Line 114"/>
            <p:cNvSpPr>
              <a:spLocks noChangeShapeType="1"/>
            </p:cNvSpPr>
            <p:nvPr/>
          </p:nvSpPr>
          <p:spPr bwMode="auto">
            <a:xfrm>
              <a:off x="4857" y="1560"/>
              <a:ext cx="0" cy="340"/>
            </a:xfrm>
            <a:prstGeom prst="line">
              <a:avLst/>
            </a:prstGeom>
            <a:noFill/>
            <a:ln w="38100">
              <a:solidFill>
                <a:srgbClr val="FA26D7"/>
              </a:solidFill>
              <a:round/>
              <a:headEnd/>
              <a:tailEnd/>
            </a:ln>
          </p:spPr>
          <p:txBody>
            <a:bodyPr wrap="none" anchor="ctr"/>
            <a:lstStyle/>
            <a:p>
              <a:endParaRPr lang="en-US"/>
            </a:p>
          </p:txBody>
        </p:sp>
        <p:sp>
          <p:nvSpPr>
            <p:cNvPr id="16436" name="Line 116"/>
            <p:cNvSpPr>
              <a:spLocks noChangeShapeType="1"/>
            </p:cNvSpPr>
            <p:nvPr/>
          </p:nvSpPr>
          <p:spPr bwMode="auto">
            <a:xfrm flipH="1">
              <a:off x="3581" y="1512"/>
              <a:ext cx="139" cy="195"/>
            </a:xfrm>
            <a:prstGeom prst="line">
              <a:avLst/>
            </a:prstGeom>
            <a:noFill/>
            <a:ln w="38100">
              <a:solidFill>
                <a:srgbClr val="FA26D7"/>
              </a:solidFill>
              <a:round/>
              <a:headEnd/>
              <a:tailEnd/>
            </a:ln>
          </p:spPr>
          <p:txBody>
            <a:bodyPr wrap="none" anchor="ctr"/>
            <a:lstStyle/>
            <a:p>
              <a:endParaRPr lang="en-US"/>
            </a:p>
          </p:txBody>
        </p:sp>
        <p:sp>
          <p:nvSpPr>
            <p:cNvPr id="16437" name="Text Box 117"/>
            <p:cNvSpPr txBox="1">
              <a:spLocks noChangeArrowheads="1"/>
            </p:cNvSpPr>
            <p:nvPr/>
          </p:nvSpPr>
          <p:spPr bwMode="auto">
            <a:xfrm>
              <a:off x="3635" y="2104"/>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a:t>
              </a:r>
            </a:p>
          </p:txBody>
        </p:sp>
        <p:sp>
          <p:nvSpPr>
            <p:cNvPr id="16438" name="Line 119"/>
            <p:cNvSpPr>
              <a:spLocks noChangeShapeType="1"/>
            </p:cNvSpPr>
            <p:nvPr/>
          </p:nvSpPr>
          <p:spPr bwMode="auto">
            <a:xfrm>
              <a:off x="3752" y="2048"/>
              <a:ext cx="0" cy="88"/>
            </a:xfrm>
            <a:prstGeom prst="line">
              <a:avLst/>
            </a:prstGeom>
            <a:noFill/>
            <a:ln w="38100">
              <a:solidFill>
                <a:srgbClr val="FA26D7"/>
              </a:solidFill>
              <a:round/>
              <a:headEnd/>
              <a:tailEnd/>
            </a:ln>
          </p:spPr>
          <p:txBody>
            <a:bodyPr wrap="none" anchor="ctr"/>
            <a:lstStyle/>
            <a:p>
              <a:endParaRPr lang="en-US"/>
            </a:p>
          </p:txBody>
        </p:sp>
        <p:sp>
          <p:nvSpPr>
            <p:cNvPr id="16439" name="Line 120"/>
            <p:cNvSpPr>
              <a:spLocks noChangeShapeType="1"/>
            </p:cNvSpPr>
            <p:nvPr/>
          </p:nvSpPr>
          <p:spPr bwMode="auto">
            <a:xfrm>
              <a:off x="4512" y="1128"/>
              <a:ext cx="0" cy="176"/>
            </a:xfrm>
            <a:prstGeom prst="line">
              <a:avLst/>
            </a:prstGeom>
            <a:noFill/>
            <a:ln w="38100">
              <a:solidFill>
                <a:srgbClr val="FA26D7"/>
              </a:solidFill>
              <a:round/>
              <a:headEnd/>
              <a:tailEnd/>
            </a:ln>
          </p:spPr>
          <p:txBody>
            <a:bodyPr wrap="none" anchor="ctr"/>
            <a:lstStyle/>
            <a:p>
              <a:endParaRPr lang="en-US"/>
            </a:p>
          </p:txBody>
        </p:sp>
        <p:sp>
          <p:nvSpPr>
            <p:cNvPr id="16440" name="Text Box 126"/>
            <p:cNvSpPr txBox="1">
              <a:spLocks noChangeArrowheads="1"/>
            </p:cNvSpPr>
            <p:nvPr/>
          </p:nvSpPr>
          <p:spPr bwMode="auto">
            <a:xfrm>
              <a:off x="4403" y="888"/>
              <a:ext cx="444"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NH</a:t>
              </a:r>
              <a:r>
                <a:rPr lang="en-US" sz="2000" b="1" baseline="-25000">
                  <a:solidFill>
                    <a:srgbClr val="000000"/>
                  </a:solidFill>
                  <a:latin typeface="Arial" charset="0"/>
                </a:rPr>
                <a:t>2</a:t>
              </a:r>
              <a:endParaRPr lang="en-US" sz="2000" b="1">
                <a:solidFill>
                  <a:srgbClr val="000000"/>
                </a:solidFill>
                <a:latin typeface="Arial" charset="0"/>
              </a:endParaRPr>
            </a:p>
          </p:txBody>
        </p:sp>
        <p:sp>
          <p:nvSpPr>
            <p:cNvPr id="16441" name="Line 127"/>
            <p:cNvSpPr>
              <a:spLocks noChangeShapeType="1"/>
            </p:cNvSpPr>
            <p:nvPr/>
          </p:nvSpPr>
          <p:spPr bwMode="auto">
            <a:xfrm>
              <a:off x="4507" y="1353"/>
              <a:ext cx="240" cy="122"/>
            </a:xfrm>
            <a:prstGeom prst="line">
              <a:avLst/>
            </a:prstGeom>
            <a:noFill/>
            <a:ln w="38100">
              <a:solidFill>
                <a:srgbClr val="FA26D7"/>
              </a:solidFill>
              <a:round/>
              <a:headEnd/>
              <a:tailEnd/>
            </a:ln>
          </p:spPr>
          <p:txBody>
            <a:bodyPr wrap="none" anchor="ctr"/>
            <a:lstStyle/>
            <a:p>
              <a:endParaRPr lang="en-US"/>
            </a:p>
          </p:txBody>
        </p:sp>
        <p:sp>
          <p:nvSpPr>
            <p:cNvPr id="16442" name="Line 138"/>
            <p:cNvSpPr>
              <a:spLocks noChangeShapeType="1"/>
            </p:cNvSpPr>
            <p:nvPr/>
          </p:nvSpPr>
          <p:spPr bwMode="auto">
            <a:xfrm>
              <a:off x="4200" y="1536"/>
              <a:ext cx="0" cy="328"/>
            </a:xfrm>
            <a:prstGeom prst="line">
              <a:avLst/>
            </a:prstGeom>
            <a:noFill/>
            <a:ln w="38100">
              <a:solidFill>
                <a:srgbClr val="FA26D7"/>
              </a:solidFill>
              <a:round/>
              <a:headEnd/>
              <a:tailEnd/>
            </a:ln>
          </p:spPr>
          <p:txBody>
            <a:bodyPr wrap="none" anchor="ctr"/>
            <a:lstStyle/>
            <a:p>
              <a:endParaRPr lang="en-US"/>
            </a:p>
          </p:txBody>
        </p:sp>
      </p:grpSp>
      <p:grpSp>
        <p:nvGrpSpPr>
          <p:cNvPr id="4" name="Group 141"/>
          <p:cNvGrpSpPr>
            <a:grpSpLocks/>
          </p:cNvGrpSpPr>
          <p:nvPr/>
        </p:nvGrpSpPr>
        <p:grpSpPr bwMode="auto">
          <a:xfrm>
            <a:off x="5384800" y="3962400"/>
            <a:ext cx="3021013" cy="2289175"/>
            <a:chOff x="3392" y="2496"/>
            <a:chExt cx="1903" cy="1442"/>
          </a:xfrm>
        </p:grpSpPr>
        <p:sp>
          <p:nvSpPr>
            <p:cNvPr id="16396" name="Text Box 65"/>
            <p:cNvSpPr txBox="1">
              <a:spLocks noChangeArrowheads="1"/>
            </p:cNvSpPr>
            <p:nvPr/>
          </p:nvSpPr>
          <p:spPr bwMode="auto">
            <a:xfrm>
              <a:off x="4611" y="2920"/>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397" name="Text Box 66"/>
            <p:cNvSpPr txBox="1">
              <a:spLocks noChangeArrowheads="1"/>
            </p:cNvSpPr>
            <p:nvPr/>
          </p:nvSpPr>
          <p:spPr bwMode="auto">
            <a:xfrm>
              <a:off x="4267" y="3504"/>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398" name="Text Box 67"/>
            <p:cNvSpPr txBox="1">
              <a:spLocks noChangeArrowheads="1"/>
            </p:cNvSpPr>
            <p:nvPr/>
          </p:nvSpPr>
          <p:spPr bwMode="auto">
            <a:xfrm>
              <a:off x="3523" y="2832"/>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399" name="Text Box 68"/>
            <p:cNvSpPr txBox="1">
              <a:spLocks noChangeArrowheads="1"/>
            </p:cNvSpPr>
            <p:nvPr/>
          </p:nvSpPr>
          <p:spPr bwMode="auto">
            <a:xfrm>
              <a:off x="3515" y="3432"/>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6400" name="Line 69"/>
            <p:cNvSpPr>
              <a:spLocks noChangeShapeType="1"/>
            </p:cNvSpPr>
            <p:nvPr/>
          </p:nvSpPr>
          <p:spPr bwMode="auto">
            <a:xfrm flipH="1">
              <a:off x="3400" y="3060"/>
              <a:ext cx="168" cy="224"/>
            </a:xfrm>
            <a:prstGeom prst="line">
              <a:avLst/>
            </a:prstGeom>
            <a:noFill/>
            <a:ln w="38100">
              <a:solidFill>
                <a:srgbClr val="FA26D7"/>
              </a:solidFill>
              <a:round/>
              <a:headEnd/>
              <a:tailEnd/>
            </a:ln>
          </p:spPr>
          <p:txBody>
            <a:bodyPr wrap="none" anchor="ctr"/>
            <a:lstStyle/>
            <a:p>
              <a:endParaRPr lang="en-US"/>
            </a:p>
          </p:txBody>
        </p:sp>
        <p:sp>
          <p:nvSpPr>
            <p:cNvPr id="16401" name="Line 70"/>
            <p:cNvSpPr>
              <a:spLocks noChangeShapeType="1"/>
            </p:cNvSpPr>
            <p:nvPr/>
          </p:nvSpPr>
          <p:spPr bwMode="auto">
            <a:xfrm>
              <a:off x="3392" y="3276"/>
              <a:ext cx="168" cy="236"/>
            </a:xfrm>
            <a:prstGeom prst="line">
              <a:avLst/>
            </a:prstGeom>
            <a:noFill/>
            <a:ln w="38100">
              <a:solidFill>
                <a:srgbClr val="FA26D7"/>
              </a:solidFill>
              <a:round/>
              <a:headEnd/>
              <a:tailEnd/>
            </a:ln>
          </p:spPr>
          <p:txBody>
            <a:bodyPr wrap="none" anchor="ctr"/>
            <a:lstStyle/>
            <a:p>
              <a:endParaRPr lang="en-US"/>
            </a:p>
          </p:txBody>
        </p:sp>
        <p:sp>
          <p:nvSpPr>
            <p:cNvPr id="16402" name="Line 71"/>
            <p:cNvSpPr>
              <a:spLocks noChangeShapeType="1"/>
            </p:cNvSpPr>
            <p:nvPr/>
          </p:nvSpPr>
          <p:spPr bwMode="auto">
            <a:xfrm>
              <a:off x="3736" y="3004"/>
              <a:ext cx="292" cy="84"/>
            </a:xfrm>
            <a:prstGeom prst="line">
              <a:avLst/>
            </a:prstGeom>
            <a:noFill/>
            <a:ln w="38100">
              <a:solidFill>
                <a:srgbClr val="FA26D7"/>
              </a:solidFill>
              <a:round/>
              <a:headEnd/>
              <a:tailEnd/>
            </a:ln>
          </p:spPr>
          <p:txBody>
            <a:bodyPr wrap="none" anchor="ctr"/>
            <a:lstStyle/>
            <a:p>
              <a:endParaRPr lang="en-US"/>
            </a:p>
          </p:txBody>
        </p:sp>
        <p:sp>
          <p:nvSpPr>
            <p:cNvPr id="16403" name="Line 72"/>
            <p:cNvSpPr>
              <a:spLocks noChangeShapeType="1"/>
            </p:cNvSpPr>
            <p:nvPr/>
          </p:nvSpPr>
          <p:spPr bwMode="auto">
            <a:xfrm>
              <a:off x="4028" y="3088"/>
              <a:ext cx="0" cy="396"/>
            </a:xfrm>
            <a:prstGeom prst="line">
              <a:avLst/>
            </a:prstGeom>
            <a:noFill/>
            <a:ln w="38100">
              <a:solidFill>
                <a:srgbClr val="FA26D7"/>
              </a:solidFill>
              <a:round/>
              <a:headEnd/>
              <a:tailEnd/>
            </a:ln>
          </p:spPr>
          <p:txBody>
            <a:bodyPr wrap="none" anchor="ctr"/>
            <a:lstStyle/>
            <a:p>
              <a:endParaRPr lang="en-US"/>
            </a:p>
          </p:txBody>
        </p:sp>
        <p:sp>
          <p:nvSpPr>
            <p:cNvPr id="16404" name="Line 73"/>
            <p:cNvSpPr>
              <a:spLocks noChangeShapeType="1"/>
            </p:cNvSpPr>
            <p:nvPr/>
          </p:nvSpPr>
          <p:spPr bwMode="auto">
            <a:xfrm flipV="1">
              <a:off x="3732" y="3480"/>
              <a:ext cx="292" cy="96"/>
            </a:xfrm>
            <a:prstGeom prst="line">
              <a:avLst/>
            </a:prstGeom>
            <a:noFill/>
            <a:ln w="38100">
              <a:solidFill>
                <a:srgbClr val="FA26D7"/>
              </a:solidFill>
              <a:round/>
              <a:headEnd/>
              <a:tailEnd/>
            </a:ln>
          </p:spPr>
          <p:txBody>
            <a:bodyPr wrap="none" anchor="ctr"/>
            <a:lstStyle/>
            <a:p>
              <a:endParaRPr lang="en-US"/>
            </a:p>
          </p:txBody>
        </p:sp>
        <p:sp>
          <p:nvSpPr>
            <p:cNvPr id="16405" name="Line 74"/>
            <p:cNvSpPr>
              <a:spLocks noChangeShapeType="1"/>
            </p:cNvSpPr>
            <p:nvPr/>
          </p:nvSpPr>
          <p:spPr bwMode="auto">
            <a:xfrm flipV="1">
              <a:off x="4036" y="2892"/>
              <a:ext cx="356" cy="196"/>
            </a:xfrm>
            <a:prstGeom prst="line">
              <a:avLst/>
            </a:prstGeom>
            <a:noFill/>
            <a:ln w="38100">
              <a:solidFill>
                <a:srgbClr val="FA26D7"/>
              </a:solidFill>
              <a:round/>
              <a:headEnd/>
              <a:tailEnd/>
            </a:ln>
          </p:spPr>
          <p:txBody>
            <a:bodyPr wrap="none" anchor="ctr"/>
            <a:lstStyle/>
            <a:p>
              <a:endParaRPr lang="en-US"/>
            </a:p>
          </p:txBody>
        </p:sp>
        <p:sp>
          <p:nvSpPr>
            <p:cNvPr id="16406" name="Line 75"/>
            <p:cNvSpPr>
              <a:spLocks noChangeShapeType="1"/>
            </p:cNvSpPr>
            <p:nvPr/>
          </p:nvSpPr>
          <p:spPr bwMode="auto">
            <a:xfrm>
              <a:off x="4384" y="2884"/>
              <a:ext cx="272" cy="136"/>
            </a:xfrm>
            <a:prstGeom prst="line">
              <a:avLst/>
            </a:prstGeom>
            <a:noFill/>
            <a:ln w="38100">
              <a:solidFill>
                <a:srgbClr val="FA26D7"/>
              </a:solidFill>
              <a:round/>
              <a:headEnd/>
              <a:tailEnd/>
            </a:ln>
          </p:spPr>
          <p:txBody>
            <a:bodyPr wrap="none" anchor="ctr"/>
            <a:lstStyle/>
            <a:p>
              <a:endParaRPr lang="en-US"/>
            </a:p>
          </p:txBody>
        </p:sp>
        <p:sp>
          <p:nvSpPr>
            <p:cNvPr id="16407" name="Line 77"/>
            <p:cNvSpPr>
              <a:spLocks noChangeShapeType="1"/>
            </p:cNvSpPr>
            <p:nvPr/>
          </p:nvSpPr>
          <p:spPr bwMode="auto">
            <a:xfrm flipH="1">
              <a:off x="4468" y="3480"/>
              <a:ext cx="280" cy="160"/>
            </a:xfrm>
            <a:prstGeom prst="line">
              <a:avLst/>
            </a:prstGeom>
            <a:noFill/>
            <a:ln w="38100">
              <a:solidFill>
                <a:srgbClr val="FA26D7"/>
              </a:solidFill>
              <a:round/>
              <a:headEnd/>
              <a:tailEnd/>
            </a:ln>
          </p:spPr>
          <p:txBody>
            <a:bodyPr wrap="none" anchor="ctr"/>
            <a:lstStyle/>
            <a:p>
              <a:endParaRPr lang="en-US"/>
            </a:p>
          </p:txBody>
        </p:sp>
        <p:sp>
          <p:nvSpPr>
            <p:cNvPr id="16408" name="Line 78"/>
            <p:cNvSpPr>
              <a:spLocks noChangeShapeType="1"/>
            </p:cNvSpPr>
            <p:nvPr/>
          </p:nvSpPr>
          <p:spPr bwMode="auto">
            <a:xfrm>
              <a:off x="4032" y="3476"/>
              <a:ext cx="280" cy="156"/>
            </a:xfrm>
            <a:prstGeom prst="line">
              <a:avLst/>
            </a:prstGeom>
            <a:noFill/>
            <a:ln w="38100">
              <a:solidFill>
                <a:srgbClr val="FA26D7"/>
              </a:solidFill>
              <a:round/>
              <a:headEnd/>
              <a:tailEnd/>
            </a:ln>
          </p:spPr>
          <p:txBody>
            <a:bodyPr wrap="none" anchor="ctr"/>
            <a:lstStyle/>
            <a:p>
              <a:endParaRPr lang="en-US"/>
            </a:p>
          </p:txBody>
        </p:sp>
        <p:sp>
          <p:nvSpPr>
            <p:cNvPr id="16409" name="Line 88"/>
            <p:cNvSpPr>
              <a:spLocks noChangeShapeType="1"/>
            </p:cNvSpPr>
            <p:nvPr/>
          </p:nvSpPr>
          <p:spPr bwMode="auto">
            <a:xfrm>
              <a:off x="4732" y="3144"/>
              <a:ext cx="0" cy="340"/>
            </a:xfrm>
            <a:prstGeom prst="line">
              <a:avLst/>
            </a:prstGeom>
            <a:noFill/>
            <a:ln w="38100">
              <a:solidFill>
                <a:srgbClr val="FA26D7"/>
              </a:solidFill>
              <a:round/>
              <a:headEnd/>
              <a:tailEnd/>
            </a:ln>
          </p:spPr>
          <p:txBody>
            <a:bodyPr wrap="none" anchor="ctr"/>
            <a:lstStyle/>
            <a:p>
              <a:endParaRPr lang="en-US"/>
            </a:p>
          </p:txBody>
        </p:sp>
        <p:sp>
          <p:nvSpPr>
            <p:cNvPr id="16410" name="Line 90"/>
            <p:cNvSpPr>
              <a:spLocks noChangeShapeType="1"/>
            </p:cNvSpPr>
            <p:nvPr/>
          </p:nvSpPr>
          <p:spPr bwMode="auto">
            <a:xfrm flipH="1">
              <a:off x="3450" y="3090"/>
              <a:ext cx="150" cy="211"/>
            </a:xfrm>
            <a:prstGeom prst="line">
              <a:avLst/>
            </a:prstGeom>
            <a:noFill/>
            <a:ln w="38100">
              <a:solidFill>
                <a:srgbClr val="FA26D7"/>
              </a:solidFill>
              <a:round/>
              <a:headEnd/>
              <a:tailEnd/>
            </a:ln>
          </p:spPr>
          <p:txBody>
            <a:bodyPr wrap="none" anchor="ctr"/>
            <a:lstStyle/>
            <a:p>
              <a:endParaRPr lang="en-US"/>
            </a:p>
          </p:txBody>
        </p:sp>
        <p:sp>
          <p:nvSpPr>
            <p:cNvPr id="16411" name="Text Box 91"/>
            <p:cNvSpPr txBox="1">
              <a:spLocks noChangeArrowheads="1"/>
            </p:cNvSpPr>
            <p:nvPr/>
          </p:nvSpPr>
          <p:spPr bwMode="auto">
            <a:xfrm>
              <a:off x="3515" y="3688"/>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a:t>
              </a:r>
            </a:p>
          </p:txBody>
        </p:sp>
        <p:sp>
          <p:nvSpPr>
            <p:cNvPr id="16412" name="Text Box 92"/>
            <p:cNvSpPr txBox="1">
              <a:spLocks noChangeArrowheads="1"/>
            </p:cNvSpPr>
            <p:nvPr/>
          </p:nvSpPr>
          <p:spPr bwMode="auto">
            <a:xfrm>
              <a:off x="4275" y="2496"/>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6413" name="Line 93"/>
            <p:cNvSpPr>
              <a:spLocks noChangeShapeType="1"/>
            </p:cNvSpPr>
            <p:nvPr/>
          </p:nvSpPr>
          <p:spPr bwMode="auto">
            <a:xfrm>
              <a:off x="3632" y="3632"/>
              <a:ext cx="0" cy="88"/>
            </a:xfrm>
            <a:prstGeom prst="line">
              <a:avLst/>
            </a:prstGeom>
            <a:noFill/>
            <a:ln w="38100">
              <a:solidFill>
                <a:srgbClr val="FA26D7"/>
              </a:solidFill>
              <a:round/>
              <a:headEnd/>
              <a:tailEnd/>
            </a:ln>
          </p:spPr>
          <p:txBody>
            <a:bodyPr wrap="none" anchor="ctr"/>
            <a:lstStyle/>
            <a:p>
              <a:endParaRPr lang="en-US"/>
            </a:p>
          </p:txBody>
        </p:sp>
        <p:sp>
          <p:nvSpPr>
            <p:cNvPr id="16414" name="Line 94"/>
            <p:cNvSpPr>
              <a:spLocks noChangeShapeType="1"/>
            </p:cNvSpPr>
            <p:nvPr/>
          </p:nvSpPr>
          <p:spPr bwMode="auto">
            <a:xfrm>
              <a:off x="4416" y="2728"/>
              <a:ext cx="0" cy="176"/>
            </a:xfrm>
            <a:prstGeom prst="line">
              <a:avLst/>
            </a:prstGeom>
            <a:noFill/>
            <a:ln w="38100">
              <a:solidFill>
                <a:srgbClr val="FA26D7"/>
              </a:solidFill>
              <a:round/>
              <a:headEnd/>
              <a:tailEnd/>
            </a:ln>
          </p:spPr>
          <p:txBody>
            <a:bodyPr wrap="none" anchor="ctr"/>
            <a:lstStyle/>
            <a:p>
              <a:endParaRPr lang="en-US"/>
            </a:p>
          </p:txBody>
        </p:sp>
        <p:sp>
          <p:nvSpPr>
            <p:cNvPr id="16415" name="Line 95"/>
            <p:cNvSpPr>
              <a:spLocks noChangeShapeType="1"/>
            </p:cNvSpPr>
            <p:nvPr/>
          </p:nvSpPr>
          <p:spPr bwMode="auto">
            <a:xfrm>
              <a:off x="4352" y="2728"/>
              <a:ext cx="0" cy="176"/>
            </a:xfrm>
            <a:prstGeom prst="line">
              <a:avLst/>
            </a:prstGeom>
            <a:noFill/>
            <a:ln w="38100">
              <a:solidFill>
                <a:srgbClr val="FA26D7"/>
              </a:solidFill>
              <a:round/>
              <a:headEnd/>
              <a:tailEnd/>
            </a:ln>
          </p:spPr>
          <p:txBody>
            <a:bodyPr wrap="none" anchor="ctr"/>
            <a:lstStyle/>
            <a:p>
              <a:endParaRPr lang="en-US"/>
            </a:p>
          </p:txBody>
        </p:sp>
        <p:sp>
          <p:nvSpPr>
            <p:cNvPr id="16416" name="Text Box 96"/>
            <p:cNvSpPr txBox="1">
              <a:spLocks noChangeArrowheads="1"/>
            </p:cNvSpPr>
            <p:nvPr/>
          </p:nvSpPr>
          <p:spPr bwMode="auto">
            <a:xfrm>
              <a:off x="4747" y="2920"/>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a:t>
              </a:r>
            </a:p>
          </p:txBody>
        </p:sp>
        <p:sp>
          <p:nvSpPr>
            <p:cNvPr id="16417" name="Line 98"/>
            <p:cNvSpPr>
              <a:spLocks noChangeShapeType="1"/>
            </p:cNvSpPr>
            <p:nvPr/>
          </p:nvSpPr>
          <p:spPr bwMode="auto">
            <a:xfrm>
              <a:off x="4736" y="3488"/>
              <a:ext cx="128" cy="120"/>
            </a:xfrm>
            <a:prstGeom prst="line">
              <a:avLst/>
            </a:prstGeom>
            <a:noFill/>
            <a:ln w="38100">
              <a:solidFill>
                <a:srgbClr val="FA26D7"/>
              </a:solidFill>
              <a:round/>
              <a:headEnd/>
              <a:tailEnd/>
            </a:ln>
          </p:spPr>
          <p:txBody>
            <a:bodyPr wrap="none" anchor="ctr"/>
            <a:lstStyle/>
            <a:p>
              <a:endParaRPr lang="en-US"/>
            </a:p>
          </p:txBody>
        </p:sp>
        <p:sp>
          <p:nvSpPr>
            <p:cNvPr id="16418" name="Text Box 100"/>
            <p:cNvSpPr txBox="1">
              <a:spLocks noChangeArrowheads="1"/>
            </p:cNvSpPr>
            <p:nvPr/>
          </p:nvSpPr>
          <p:spPr bwMode="auto">
            <a:xfrm>
              <a:off x="4851" y="3504"/>
              <a:ext cx="444"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NH</a:t>
              </a:r>
              <a:r>
                <a:rPr lang="en-US" sz="2000" b="1" baseline="-25000">
                  <a:solidFill>
                    <a:srgbClr val="000000"/>
                  </a:solidFill>
                  <a:latin typeface="Arial" charset="0"/>
                </a:rPr>
                <a:t>2</a:t>
              </a:r>
              <a:endParaRPr lang="en-US" sz="2000" b="1">
                <a:solidFill>
                  <a:srgbClr val="000000"/>
                </a:solidFill>
                <a:latin typeface="Arial" charset="0"/>
              </a:endParaRPr>
            </a:p>
          </p:txBody>
        </p:sp>
        <p:sp>
          <p:nvSpPr>
            <p:cNvPr id="16419" name="Line 128"/>
            <p:cNvSpPr>
              <a:spLocks noChangeShapeType="1"/>
            </p:cNvSpPr>
            <p:nvPr/>
          </p:nvSpPr>
          <p:spPr bwMode="auto">
            <a:xfrm flipH="1">
              <a:off x="4454" y="3448"/>
              <a:ext cx="234" cy="128"/>
            </a:xfrm>
            <a:prstGeom prst="line">
              <a:avLst/>
            </a:prstGeom>
            <a:noFill/>
            <a:ln w="38100">
              <a:solidFill>
                <a:srgbClr val="FA26D7"/>
              </a:solidFill>
              <a:round/>
              <a:headEnd/>
              <a:tailEnd/>
            </a:ln>
          </p:spPr>
          <p:txBody>
            <a:bodyPr wrap="none" anchor="ctr"/>
            <a:lstStyle/>
            <a:p>
              <a:endParaRPr lang="en-US"/>
            </a:p>
          </p:txBody>
        </p:sp>
        <p:sp>
          <p:nvSpPr>
            <p:cNvPr id="16420" name="Line 139"/>
            <p:cNvSpPr>
              <a:spLocks noChangeShapeType="1"/>
            </p:cNvSpPr>
            <p:nvPr/>
          </p:nvSpPr>
          <p:spPr bwMode="auto">
            <a:xfrm>
              <a:off x="4080" y="3120"/>
              <a:ext cx="0" cy="328"/>
            </a:xfrm>
            <a:prstGeom prst="line">
              <a:avLst/>
            </a:prstGeom>
            <a:noFill/>
            <a:ln w="38100">
              <a:solidFill>
                <a:srgbClr val="FA26D7"/>
              </a:solid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325"/>
                                        </p:tgtEl>
                                        <p:attrNameLst>
                                          <p:attrName>style.visibility</p:attrName>
                                        </p:attrNameLst>
                                      </p:cBhvr>
                                      <p:to>
                                        <p:strVal val="visible"/>
                                      </p:to>
                                    </p:set>
                                    <p:animEffect transition="in" filter="wipe(left)">
                                      <p:cBhvr>
                                        <p:cTn id="15" dur="500"/>
                                        <p:tgtEl>
                                          <p:spTgt spid="8325"/>
                                        </p:tgtEl>
                                      </p:cBhvr>
                                    </p:animEffec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1000"/>
                            </p:stCondLst>
                            <p:childTnLst>
                              <p:par>
                                <p:cTn id="25" presetID="23" presetClass="entr" presetSubtype="528" fill="hold" grpId="0" nodeType="afterEffect">
                                  <p:stCondLst>
                                    <p:cond delay="0"/>
                                  </p:stCondLst>
                                  <p:childTnLst>
                                    <p:set>
                                      <p:cBhvr>
                                        <p:cTn id="26" dur="1" fill="hold">
                                          <p:stCondLst>
                                            <p:cond delay="0"/>
                                          </p:stCondLst>
                                        </p:cTn>
                                        <p:tgtEl>
                                          <p:spTgt spid="8323"/>
                                        </p:tgtEl>
                                        <p:attrNameLst>
                                          <p:attrName>style.visibility</p:attrName>
                                        </p:attrNameLst>
                                      </p:cBhvr>
                                      <p:to>
                                        <p:strVal val="visible"/>
                                      </p:to>
                                    </p:set>
                                    <p:anim calcmode="lin" valueType="num">
                                      <p:cBhvr>
                                        <p:cTn id="27" dur="500" fill="hold"/>
                                        <p:tgtEl>
                                          <p:spTgt spid="8323"/>
                                        </p:tgtEl>
                                        <p:attrNameLst>
                                          <p:attrName>ppt_w</p:attrName>
                                        </p:attrNameLst>
                                      </p:cBhvr>
                                      <p:tavLst>
                                        <p:tav tm="0">
                                          <p:val>
                                            <p:fltVal val="0"/>
                                          </p:val>
                                        </p:tav>
                                        <p:tav tm="100000">
                                          <p:val>
                                            <p:strVal val="#ppt_w"/>
                                          </p:val>
                                        </p:tav>
                                      </p:tavLst>
                                    </p:anim>
                                    <p:anim calcmode="lin" valueType="num">
                                      <p:cBhvr>
                                        <p:cTn id="28" dur="500" fill="hold"/>
                                        <p:tgtEl>
                                          <p:spTgt spid="8323"/>
                                        </p:tgtEl>
                                        <p:attrNameLst>
                                          <p:attrName>ppt_h</p:attrName>
                                        </p:attrNameLst>
                                      </p:cBhvr>
                                      <p:tavLst>
                                        <p:tav tm="0">
                                          <p:val>
                                            <p:fltVal val="0"/>
                                          </p:val>
                                        </p:tav>
                                        <p:tav tm="100000">
                                          <p:val>
                                            <p:strVal val="#ppt_h"/>
                                          </p:val>
                                        </p:tav>
                                      </p:tavLst>
                                    </p:anim>
                                    <p:anim calcmode="lin" valueType="num">
                                      <p:cBhvr>
                                        <p:cTn id="29" dur="500" fill="hold"/>
                                        <p:tgtEl>
                                          <p:spTgt spid="8323"/>
                                        </p:tgtEl>
                                        <p:attrNameLst>
                                          <p:attrName>ppt_x</p:attrName>
                                        </p:attrNameLst>
                                      </p:cBhvr>
                                      <p:tavLst>
                                        <p:tav tm="0">
                                          <p:val>
                                            <p:fltVal val="0.5"/>
                                          </p:val>
                                        </p:tav>
                                        <p:tav tm="100000">
                                          <p:val>
                                            <p:strVal val="#ppt_x"/>
                                          </p:val>
                                        </p:tav>
                                      </p:tavLst>
                                    </p:anim>
                                    <p:anim calcmode="lin" valueType="num">
                                      <p:cBhvr>
                                        <p:cTn id="30" dur="500" fill="hold"/>
                                        <p:tgtEl>
                                          <p:spTgt spid="8323"/>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23" presetClass="entr" presetSubtype="36" fill="hold" grpId="0" nodeType="afterEffect">
                                  <p:stCondLst>
                                    <p:cond delay="0"/>
                                  </p:stCondLst>
                                  <p:childTnLst>
                                    <p:set>
                                      <p:cBhvr>
                                        <p:cTn id="33" dur="1" fill="hold">
                                          <p:stCondLst>
                                            <p:cond delay="0"/>
                                          </p:stCondLst>
                                        </p:cTn>
                                        <p:tgtEl>
                                          <p:spTgt spid="8328"/>
                                        </p:tgtEl>
                                        <p:attrNameLst>
                                          <p:attrName>style.visibility</p:attrName>
                                        </p:attrNameLst>
                                      </p:cBhvr>
                                      <p:to>
                                        <p:strVal val="visible"/>
                                      </p:to>
                                    </p:set>
                                    <p:anim calcmode="lin" valueType="num">
                                      <p:cBhvr>
                                        <p:cTn id="34" dur="500" fill="hold"/>
                                        <p:tgtEl>
                                          <p:spTgt spid="8328"/>
                                        </p:tgtEl>
                                        <p:attrNameLst>
                                          <p:attrName>ppt_w</p:attrName>
                                        </p:attrNameLst>
                                      </p:cBhvr>
                                      <p:tavLst>
                                        <p:tav tm="0">
                                          <p:val>
                                            <p:strVal val="(6*min(max(#ppt_w*#ppt_h,.3),1)-7.4)/-.7*#ppt_w"/>
                                          </p:val>
                                        </p:tav>
                                        <p:tav tm="100000">
                                          <p:val>
                                            <p:strVal val="#ppt_w"/>
                                          </p:val>
                                        </p:tav>
                                      </p:tavLst>
                                    </p:anim>
                                    <p:anim calcmode="lin" valueType="num">
                                      <p:cBhvr>
                                        <p:cTn id="35" dur="500" fill="hold"/>
                                        <p:tgtEl>
                                          <p:spTgt spid="8328"/>
                                        </p:tgtEl>
                                        <p:attrNameLst>
                                          <p:attrName>ppt_h</p:attrName>
                                        </p:attrNameLst>
                                      </p:cBhvr>
                                      <p:tavLst>
                                        <p:tav tm="0">
                                          <p:val>
                                            <p:strVal val="(6*min(max(#ppt_w*#ppt_h,.3),1)-7.4)/-.7*#ppt_h"/>
                                          </p:val>
                                        </p:tav>
                                        <p:tav tm="100000">
                                          <p:val>
                                            <p:strVal val="#ppt_h"/>
                                          </p:val>
                                        </p:tav>
                                      </p:tavLst>
                                    </p:anim>
                                    <p:anim calcmode="lin" valueType="num">
                                      <p:cBhvr>
                                        <p:cTn id="36" dur="500" fill="hold"/>
                                        <p:tgtEl>
                                          <p:spTgt spid="8328"/>
                                        </p:tgtEl>
                                        <p:attrNameLst>
                                          <p:attrName>ppt_x</p:attrName>
                                        </p:attrNameLst>
                                      </p:cBhvr>
                                      <p:tavLst>
                                        <p:tav tm="0">
                                          <p:val>
                                            <p:fltVal val="0.5"/>
                                          </p:val>
                                        </p:tav>
                                        <p:tav tm="100000">
                                          <p:val>
                                            <p:strVal val="#ppt_x"/>
                                          </p:val>
                                        </p:tav>
                                      </p:tavLst>
                                    </p:anim>
                                    <p:anim calcmode="lin" valueType="num">
                                      <p:cBhvr>
                                        <p:cTn id="37" dur="500" fill="hold"/>
                                        <p:tgtEl>
                                          <p:spTgt spid="8328"/>
                                        </p:tgtEl>
                                        <p:attrNameLst>
                                          <p:attrName>ppt_y</p:attrName>
                                        </p:attrNameLst>
                                      </p:cBhvr>
                                      <p:tavLst>
                                        <p:tav tm="0">
                                          <p:val>
                                            <p:strVal val="1+(6*min(max(#ppt_w*#ppt_h,.3),1)-7.4)/-.7*#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326"/>
                                        </p:tgtEl>
                                        <p:attrNameLst>
                                          <p:attrName>style.visibility</p:attrName>
                                        </p:attrNameLst>
                                      </p:cBhvr>
                                      <p:to>
                                        <p:strVal val="visible"/>
                                      </p:to>
                                    </p:set>
                                    <p:animEffect transition="in" filter="wipe(left)">
                                      <p:cBhvr>
                                        <p:cTn id="42" dur="500"/>
                                        <p:tgtEl>
                                          <p:spTgt spid="8326"/>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0" fill="hold"/>
                                        <p:tgtEl>
                                          <p:spTgt spid="4"/>
                                        </p:tgtEl>
                                        <p:attrNameLst>
                                          <p:attrName>ppt_w</p:attrName>
                                        </p:attrNameLst>
                                      </p:cBhvr>
                                      <p:tavLst>
                                        <p:tav tm="0">
                                          <p:val>
                                            <p:fltVal val="0"/>
                                          </p:val>
                                        </p:tav>
                                        <p:tav tm="100000">
                                          <p:val>
                                            <p:strVal val="#ppt_w"/>
                                          </p:val>
                                        </p:tav>
                                      </p:tavLst>
                                    </p:anim>
                                    <p:anim calcmode="lin" valueType="num">
                                      <p:cBhvr>
                                        <p:cTn id="48" dur="1000" fill="hold"/>
                                        <p:tgtEl>
                                          <p:spTgt spid="4"/>
                                        </p:tgtEl>
                                        <p:attrNameLst>
                                          <p:attrName>ppt_h</p:attrName>
                                        </p:attrNameLst>
                                      </p:cBhvr>
                                      <p:tavLst>
                                        <p:tav tm="0">
                                          <p:val>
                                            <p:fltVal val="0"/>
                                          </p:val>
                                        </p:tav>
                                        <p:tav tm="100000">
                                          <p:val>
                                            <p:strVal val="#ppt_h"/>
                                          </p:val>
                                        </p:tav>
                                      </p:tavLst>
                                    </p:anim>
                                    <p:anim calcmode="lin" valueType="num">
                                      <p:cBhvr>
                                        <p:cTn id="4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51" fill="hold">
                            <p:stCondLst>
                              <p:cond delay="1000"/>
                            </p:stCondLst>
                            <p:childTnLst>
                              <p:par>
                                <p:cTn id="52" presetID="23" presetClass="entr" presetSubtype="528" fill="hold" grpId="0" nodeType="afterEffect">
                                  <p:stCondLst>
                                    <p:cond delay="0"/>
                                  </p:stCondLst>
                                  <p:childTnLst>
                                    <p:set>
                                      <p:cBhvr>
                                        <p:cTn id="53" dur="1" fill="hold">
                                          <p:stCondLst>
                                            <p:cond delay="0"/>
                                          </p:stCondLst>
                                        </p:cTn>
                                        <p:tgtEl>
                                          <p:spTgt spid="8324"/>
                                        </p:tgtEl>
                                        <p:attrNameLst>
                                          <p:attrName>style.visibility</p:attrName>
                                        </p:attrNameLst>
                                      </p:cBhvr>
                                      <p:to>
                                        <p:strVal val="visible"/>
                                      </p:to>
                                    </p:set>
                                    <p:anim calcmode="lin" valueType="num">
                                      <p:cBhvr>
                                        <p:cTn id="54" dur="500" fill="hold"/>
                                        <p:tgtEl>
                                          <p:spTgt spid="8324"/>
                                        </p:tgtEl>
                                        <p:attrNameLst>
                                          <p:attrName>ppt_w</p:attrName>
                                        </p:attrNameLst>
                                      </p:cBhvr>
                                      <p:tavLst>
                                        <p:tav tm="0">
                                          <p:val>
                                            <p:fltVal val="0"/>
                                          </p:val>
                                        </p:tav>
                                        <p:tav tm="100000">
                                          <p:val>
                                            <p:strVal val="#ppt_w"/>
                                          </p:val>
                                        </p:tav>
                                      </p:tavLst>
                                    </p:anim>
                                    <p:anim calcmode="lin" valueType="num">
                                      <p:cBhvr>
                                        <p:cTn id="55" dur="500" fill="hold"/>
                                        <p:tgtEl>
                                          <p:spTgt spid="8324"/>
                                        </p:tgtEl>
                                        <p:attrNameLst>
                                          <p:attrName>ppt_h</p:attrName>
                                        </p:attrNameLst>
                                      </p:cBhvr>
                                      <p:tavLst>
                                        <p:tav tm="0">
                                          <p:val>
                                            <p:fltVal val="0"/>
                                          </p:val>
                                        </p:tav>
                                        <p:tav tm="100000">
                                          <p:val>
                                            <p:strVal val="#ppt_h"/>
                                          </p:val>
                                        </p:tav>
                                      </p:tavLst>
                                    </p:anim>
                                    <p:anim calcmode="lin" valueType="num">
                                      <p:cBhvr>
                                        <p:cTn id="56" dur="500" fill="hold"/>
                                        <p:tgtEl>
                                          <p:spTgt spid="8324"/>
                                        </p:tgtEl>
                                        <p:attrNameLst>
                                          <p:attrName>ppt_x</p:attrName>
                                        </p:attrNameLst>
                                      </p:cBhvr>
                                      <p:tavLst>
                                        <p:tav tm="0">
                                          <p:val>
                                            <p:fltVal val="0.5"/>
                                          </p:val>
                                        </p:tav>
                                        <p:tav tm="100000">
                                          <p:val>
                                            <p:strVal val="#ppt_x"/>
                                          </p:val>
                                        </p:tav>
                                      </p:tavLst>
                                    </p:anim>
                                    <p:anim calcmode="lin" valueType="num">
                                      <p:cBhvr>
                                        <p:cTn id="57" dur="500" fill="hold"/>
                                        <p:tgtEl>
                                          <p:spTgt spid="8324"/>
                                        </p:tgtEl>
                                        <p:attrNameLst>
                                          <p:attrName>ppt_y</p:attrName>
                                        </p:attrNameLst>
                                      </p:cBhvr>
                                      <p:tavLst>
                                        <p:tav tm="0">
                                          <p:val>
                                            <p:fltVal val="0.5"/>
                                          </p:val>
                                        </p:tav>
                                        <p:tav tm="100000">
                                          <p:val>
                                            <p:strVal val="#ppt_y"/>
                                          </p:val>
                                        </p:tav>
                                      </p:tavLst>
                                    </p:anim>
                                  </p:childTnLst>
                                </p:cTn>
                              </p:par>
                            </p:childTnLst>
                          </p:cTn>
                        </p:par>
                        <p:par>
                          <p:cTn id="58" fill="hold">
                            <p:stCondLst>
                              <p:cond delay="1500"/>
                            </p:stCondLst>
                            <p:childTnLst>
                              <p:par>
                                <p:cTn id="59" presetID="23" presetClass="entr" presetSubtype="36" fill="hold" grpId="0" nodeType="afterEffect">
                                  <p:stCondLst>
                                    <p:cond delay="0"/>
                                  </p:stCondLst>
                                  <p:childTnLst>
                                    <p:set>
                                      <p:cBhvr>
                                        <p:cTn id="60" dur="1" fill="hold">
                                          <p:stCondLst>
                                            <p:cond delay="0"/>
                                          </p:stCondLst>
                                        </p:cTn>
                                        <p:tgtEl>
                                          <p:spTgt spid="8329"/>
                                        </p:tgtEl>
                                        <p:attrNameLst>
                                          <p:attrName>style.visibility</p:attrName>
                                        </p:attrNameLst>
                                      </p:cBhvr>
                                      <p:to>
                                        <p:strVal val="visible"/>
                                      </p:to>
                                    </p:set>
                                    <p:anim calcmode="lin" valueType="num">
                                      <p:cBhvr>
                                        <p:cTn id="61" dur="500" fill="hold"/>
                                        <p:tgtEl>
                                          <p:spTgt spid="8329"/>
                                        </p:tgtEl>
                                        <p:attrNameLst>
                                          <p:attrName>ppt_w</p:attrName>
                                        </p:attrNameLst>
                                      </p:cBhvr>
                                      <p:tavLst>
                                        <p:tav tm="0">
                                          <p:val>
                                            <p:strVal val="(6*min(max(#ppt_w*#ppt_h,.3),1)-7.4)/-.7*#ppt_w"/>
                                          </p:val>
                                        </p:tav>
                                        <p:tav tm="100000">
                                          <p:val>
                                            <p:strVal val="#ppt_w"/>
                                          </p:val>
                                        </p:tav>
                                      </p:tavLst>
                                    </p:anim>
                                    <p:anim calcmode="lin" valueType="num">
                                      <p:cBhvr>
                                        <p:cTn id="62" dur="500" fill="hold"/>
                                        <p:tgtEl>
                                          <p:spTgt spid="8329"/>
                                        </p:tgtEl>
                                        <p:attrNameLst>
                                          <p:attrName>ppt_h</p:attrName>
                                        </p:attrNameLst>
                                      </p:cBhvr>
                                      <p:tavLst>
                                        <p:tav tm="0">
                                          <p:val>
                                            <p:strVal val="(6*min(max(#ppt_w*#ppt_h,.3),1)-7.4)/-.7*#ppt_h"/>
                                          </p:val>
                                        </p:tav>
                                        <p:tav tm="100000">
                                          <p:val>
                                            <p:strVal val="#ppt_h"/>
                                          </p:val>
                                        </p:tav>
                                      </p:tavLst>
                                    </p:anim>
                                    <p:anim calcmode="lin" valueType="num">
                                      <p:cBhvr>
                                        <p:cTn id="63" dur="500" fill="hold"/>
                                        <p:tgtEl>
                                          <p:spTgt spid="8329"/>
                                        </p:tgtEl>
                                        <p:attrNameLst>
                                          <p:attrName>ppt_x</p:attrName>
                                        </p:attrNameLst>
                                      </p:cBhvr>
                                      <p:tavLst>
                                        <p:tav tm="0">
                                          <p:val>
                                            <p:fltVal val="0.5"/>
                                          </p:val>
                                        </p:tav>
                                        <p:tav tm="100000">
                                          <p:val>
                                            <p:strVal val="#ppt_x"/>
                                          </p:val>
                                        </p:tav>
                                      </p:tavLst>
                                    </p:anim>
                                    <p:anim calcmode="lin" valueType="num">
                                      <p:cBhvr>
                                        <p:cTn id="64" dur="500" fill="hold"/>
                                        <p:tgtEl>
                                          <p:spTgt spid="832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3" grpId="0" autoUpdateAnimBg="0"/>
      <p:bldP spid="8324" grpId="0" autoUpdateAnimBg="0"/>
      <p:bldP spid="8325" grpId="0" animBg="1"/>
      <p:bldP spid="8326" grpId="0" animBg="1"/>
      <p:bldP spid="8328" grpId="0" autoUpdateAnimBg="0"/>
      <p:bldP spid="832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gure 8-02 part 1"/>
          <p:cNvPicPr>
            <a:picLocks noChangeAspect="1" noChangeArrowheads="1"/>
          </p:cNvPicPr>
          <p:nvPr/>
        </p:nvPicPr>
        <p:blipFill rotWithShape="1">
          <a:blip r:embed="rId3" cstate="print"/>
          <a:srcRect b="10187"/>
          <a:stretch/>
        </p:blipFill>
        <p:spPr bwMode="auto">
          <a:xfrm>
            <a:off x="304800" y="762001"/>
            <a:ext cx="8531225"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0"/>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- 3</a:t>
            </a:r>
          </a:p>
          <a:p>
            <a:pPr algn="ctr" rtl="0" eaLnBrk="0" hangingPunct="0"/>
            <a:r>
              <a:rPr lang="en-US" sz="3200" b="1">
                <a:solidFill>
                  <a:srgbClr val="000000"/>
                </a:solidFill>
                <a:latin typeface="Arial" charset="0"/>
              </a:rPr>
              <a:t>Bases - Pyrimidines</a:t>
            </a:r>
            <a:endParaRPr lang="en-US" sz="3600" b="1">
              <a:solidFill>
                <a:srgbClr val="000000"/>
              </a:solidFill>
              <a:latin typeface="Arial" charset="0"/>
            </a:endParaRPr>
          </a:p>
        </p:txBody>
      </p:sp>
      <p:grpSp>
        <p:nvGrpSpPr>
          <p:cNvPr id="2" name="Group 138"/>
          <p:cNvGrpSpPr>
            <a:grpSpLocks/>
          </p:cNvGrpSpPr>
          <p:nvPr/>
        </p:nvGrpSpPr>
        <p:grpSpPr bwMode="auto">
          <a:xfrm>
            <a:off x="1492250" y="3232150"/>
            <a:ext cx="1287463" cy="1490663"/>
            <a:chOff x="508" y="1948"/>
            <a:chExt cx="811" cy="939"/>
          </a:xfrm>
        </p:grpSpPr>
        <p:sp>
          <p:nvSpPr>
            <p:cNvPr id="17456" name="Text Box 32"/>
            <p:cNvSpPr txBox="1">
              <a:spLocks noChangeArrowheads="1"/>
            </p:cNvSpPr>
            <p:nvPr/>
          </p:nvSpPr>
          <p:spPr bwMode="auto">
            <a:xfrm>
              <a:off x="1091" y="1976"/>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7457" name="Text Box 33"/>
            <p:cNvSpPr txBox="1">
              <a:spLocks noChangeArrowheads="1"/>
            </p:cNvSpPr>
            <p:nvPr/>
          </p:nvSpPr>
          <p:spPr bwMode="auto">
            <a:xfrm>
              <a:off x="731" y="2560"/>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7458" name="Line 39"/>
            <p:cNvSpPr>
              <a:spLocks noChangeShapeType="1"/>
            </p:cNvSpPr>
            <p:nvPr/>
          </p:nvSpPr>
          <p:spPr bwMode="auto">
            <a:xfrm>
              <a:off x="508" y="2144"/>
              <a:ext cx="0" cy="396"/>
            </a:xfrm>
            <a:prstGeom prst="line">
              <a:avLst/>
            </a:prstGeom>
            <a:noFill/>
            <a:ln w="38100">
              <a:solidFill>
                <a:srgbClr val="FA26D7"/>
              </a:solidFill>
              <a:round/>
              <a:headEnd/>
              <a:tailEnd/>
            </a:ln>
          </p:spPr>
          <p:txBody>
            <a:bodyPr wrap="none" anchor="ctr"/>
            <a:lstStyle/>
            <a:p>
              <a:endParaRPr lang="en-US"/>
            </a:p>
          </p:txBody>
        </p:sp>
        <p:sp>
          <p:nvSpPr>
            <p:cNvPr id="17459" name="Line 41"/>
            <p:cNvSpPr>
              <a:spLocks noChangeShapeType="1"/>
            </p:cNvSpPr>
            <p:nvPr/>
          </p:nvSpPr>
          <p:spPr bwMode="auto">
            <a:xfrm flipV="1">
              <a:off x="516" y="1948"/>
              <a:ext cx="356" cy="196"/>
            </a:xfrm>
            <a:prstGeom prst="line">
              <a:avLst/>
            </a:prstGeom>
            <a:noFill/>
            <a:ln w="38100">
              <a:solidFill>
                <a:srgbClr val="FA26D7"/>
              </a:solidFill>
              <a:round/>
              <a:headEnd/>
              <a:tailEnd/>
            </a:ln>
          </p:spPr>
          <p:txBody>
            <a:bodyPr wrap="none" anchor="ctr"/>
            <a:lstStyle/>
            <a:p>
              <a:endParaRPr lang="en-US"/>
            </a:p>
          </p:txBody>
        </p:sp>
        <p:sp>
          <p:nvSpPr>
            <p:cNvPr id="17460" name="Line 42"/>
            <p:cNvSpPr>
              <a:spLocks noChangeShapeType="1"/>
            </p:cNvSpPr>
            <p:nvPr/>
          </p:nvSpPr>
          <p:spPr bwMode="auto">
            <a:xfrm>
              <a:off x="872" y="1948"/>
              <a:ext cx="272" cy="136"/>
            </a:xfrm>
            <a:prstGeom prst="line">
              <a:avLst/>
            </a:prstGeom>
            <a:noFill/>
            <a:ln w="38100">
              <a:solidFill>
                <a:srgbClr val="FA26D7"/>
              </a:solidFill>
              <a:round/>
              <a:headEnd/>
              <a:tailEnd/>
            </a:ln>
          </p:spPr>
          <p:txBody>
            <a:bodyPr wrap="none" anchor="ctr"/>
            <a:lstStyle/>
            <a:p>
              <a:endParaRPr lang="en-US"/>
            </a:p>
          </p:txBody>
        </p:sp>
        <p:sp>
          <p:nvSpPr>
            <p:cNvPr id="17461" name="Line 43"/>
            <p:cNvSpPr>
              <a:spLocks noChangeShapeType="1"/>
            </p:cNvSpPr>
            <p:nvPr/>
          </p:nvSpPr>
          <p:spPr bwMode="auto">
            <a:xfrm>
              <a:off x="1232" y="2228"/>
              <a:ext cx="0" cy="308"/>
            </a:xfrm>
            <a:prstGeom prst="line">
              <a:avLst/>
            </a:prstGeom>
            <a:noFill/>
            <a:ln w="38100">
              <a:solidFill>
                <a:srgbClr val="FA26D7"/>
              </a:solidFill>
              <a:round/>
              <a:headEnd/>
              <a:tailEnd/>
            </a:ln>
          </p:spPr>
          <p:txBody>
            <a:bodyPr wrap="none" anchor="ctr"/>
            <a:lstStyle/>
            <a:p>
              <a:endParaRPr lang="en-US"/>
            </a:p>
          </p:txBody>
        </p:sp>
        <p:sp>
          <p:nvSpPr>
            <p:cNvPr id="17462" name="Line 44"/>
            <p:cNvSpPr>
              <a:spLocks noChangeShapeType="1"/>
            </p:cNvSpPr>
            <p:nvPr/>
          </p:nvSpPr>
          <p:spPr bwMode="auto">
            <a:xfrm flipH="1">
              <a:off x="948" y="2536"/>
              <a:ext cx="280" cy="160"/>
            </a:xfrm>
            <a:prstGeom prst="line">
              <a:avLst/>
            </a:prstGeom>
            <a:noFill/>
            <a:ln w="38100">
              <a:solidFill>
                <a:srgbClr val="FA26D7"/>
              </a:solidFill>
              <a:round/>
              <a:headEnd/>
              <a:tailEnd/>
            </a:ln>
          </p:spPr>
          <p:txBody>
            <a:bodyPr wrap="none" anchor="ctr"/>
            <a:lstStyle/>
            <a:p>
              <a:endParaRPr lang="en-US"/>
            </a:p>
          </p:txBody>
        </p:sp>
        <p:sp>
          <p:nvSpPr>
            <p:cNvPr id="17463" name="Line 45"/>
            <p:cNvSpPr>
              <a:spLocks noChangeShapeType="1"/>
            </p:cNvSpPr>
            <p:nvPr/>
          </p:nvSpPr>
          <p:spPr bwMode="auto">
            <a:xfrm>
              <a:off x="512" y="2532"/>
              <a:ext cx="280" cy="156"/>
            </a:xfrm>
            <a:prstGeom prst="line">
              <a:avLst/>
            </a:prstGeom>
            <a:noFill/>
            <a:ln w="38100">
              <a:solidFill>
                <a:srgbClr val="FA26D7"/>
              </a:solidFill>
              <a:round/>
              <a:headEnd/>
              <a:tailEnd/>
            </a:ln>
          </p:spPr>
          <p:txBody>
            <a:bodyPr wrap="none" anchor="ctr"/>
            <a:lstStyle/>
            <a:p>
              <a:endParaRPr lang="en-US"/>
            </a:p>
          </p:txBody>
        </p:sp>
        <p:sp>
          <p:nvSpPr>
            <p:cNvPr id="17464" name="Text Box 46"/>
            <p:cNvSpPr txBox="1">
              <a:spLocks noChangeArrowheads="1"/>
            </p:cNvSpPr>
            <p:nvPr/>
          </p:nvSpPr>
          <p:spPr bwMode="auto">
            <a:xfrm>
              <a:off x="1030" y="2126"/>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5</a:t>
              </a:r>
            </a:p>
          </p:txBody>
        </p:sp>
        <p:sp>
          <p:nvSpPr>
            <p:cNvPr id="17465" name="Text Box 47"/>
            <p:cNvSpPr txBox="1">
              <a:spLocks noChangeArrowheads="1"/>
            </p:cNvSpPr>
            <p:nvPr/>
          </p:nvSpPr>
          <p:spPr bwMode="auto">
            <a:xfrm>
              <a:off x="1030" y="237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6</a:t>
              </a:r>
            </a:p>
          </p:txBody>
        </p:sp>
        <p:sp>
          <p:nvSpPr>
            <p:cNvPr id="17466" name="Text Box 48"/>
            <p:cNvSpPr txBox="1">
              <a:spLocks noChangeArrowheads="1"/>
            </p:cNvSpPr>
            <p:nvPr/>
          </p:nvSpPr>
          <p:spPr bwMode="auto">
            <a:xfrm>
              <a:off x="790" y="247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1</a:t>
              </a:r>
            </a:p>
          </p:txBody>
        </p:sp>
        <p:sp>
          <p:nvSpPr>
            <p:cNvPr id="17467" name="Text Box 49"/>
            <p:cNvSpPr txBox="1">
              <a:spLocks noChangeArrowheads="1"/>
            </p:cNvSpPr>
            <p:nvPr/>
          </p:nvSpPr>
          <p:spPr bwMode="auto">
            <a:xfrm>
              <a:off x="526" y="239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2</a:t>
              </a:r>
            </a:p>
          </p:txBody>
        </p:sp>
        <p:sp>
          <p:nvSpPr>
            <p:cNvPr id="17468" name="Text Box 50"/>
            <p:cNvSpPr txBox="1">
              <a:spLocks noChangeArrowheads="1"/>
            </p:cNvSpPr>
            <p:nvPr/>
          </p:nvSpPr>
          <p:spPr bwMode="auto">
            <a:xfrm>
              <a:off x="526" y="211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3</a:t>
              </a:r>
            </a:p>
          </p:txBody>
        </p:sp>
        <p:sp>
          <p:nvSpPr>
            <p:cNvPr id="17469" name="Text Box 51"/>
            <p:cNvSpPr txBox="1">
              <a:spLocks noChangeArrowheads="1"/>
            </p:cNvSpPr>
            <p:nvPr/>
          </p:nvSpPr>
          <p:spPr bwMode="auto">
            <a:xfrm>
              <a:off x="790" y="197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4</a:t>
              </a:r>
            </a:p>
          </p:txBody>
        </p:sp>
      </p:grpSp>
      <p:sp>
        <p:nvSpPr>
          <p:cNvPr id="9319" name="Rectangle 103"/>
          <p:cNvSpPr>
            <a:spLocks noChangeArrowheads="1"/>
          </p:cNvSpPr>
          <p:nvPr/>
        </p:nvSpPr>
        <p:spPr bwMode="auto">
          <a:xfrm>
            <a:off x="3848100" y="2001838"/>
            <a:ext cx="1473200" cy="457200"/>
          </a:xfrm>
          <a:prstGeom prst="rect">
            <a:avLst/>
          </a:prstGeom>
          <a:noFill/>
          <a:ln w="9525">
            <a:noFill/>
            <a:miter lim="800000"/>
            <a:headEnd/>
            <a:tailEnd/>
          </a:ln>
        </p:spPr>
        <p:txBody>
          <a:bodyPr>
            <a:spAutoFit/>
          </a:bodyPr>
          <a:lstStyle/>
          <a:p>
            <a:pPr algn="l" rtl="0" eaLnBrk="0" hangingPunct="0"/>
            <a:r>
              <a:rPr lang="en-US" sz="2400" b="1" i="1" u="sng">
                <a:solidFill>
                  <a:srgbClr val="000000"/>
                </a:solidFill>
                <a:latin typeface="Arial" charset="0"/>
              </a:rPr>
              <a:t>Thymine</a:t>
            </a:r>
            <a:endParaRPr lang="en-US" sz="2400" b="1" u="sng">
              <a:solidFill>
                <a:srgbClr val="000000"/>
              </a:solidFill>
              <a:latin typeface="Arial" charset="0"/>
            </a:endParaRPr>
          </a:p>
        </p:txBody>
      </p:sp>
      <p:sp>
        <p:nvSpPr>
          <p:cNvPr id="9320" name="Rectangle 104"/>
          <p:cNvSpPr>
            <a:spLocks noChangeArrowheads="1"/>
          </p:cNvSpPr>
          <p:nvPr/>
        </p:nvSpPr>
        <p:spPr bwMode="auto">
          <a:xfrm>
            <a:off x="3594100" y="5316538"/>
            <a:ext cx="1651000" cy="457200"/>
          </a:xfrm>
          <a:prstGeom prst="rect">
            <a:avLst/>
          </a:prstGeom>
          <a:noFill/>
          <a:ln w="9525">
            <a:noFill/>
            <a:miter lim="800000"/>
            <a:headEnd/>
            <a:tailEnd/>
          </a:ln>
        </p:spPr>
        <p:txBody>
          <a:bodyPr>
            <a:spAutoFit/>
          </a:bodyPr>
          <a:lstStyle/>
          <a:p>
            <a:pPr algn="l" rtl="0" eaLnBrk="0" hangingPunct="0"/>
            <a:r>
              <a:rPr lang="en-US" sz="2400" b="1" i="1" u="sng">
                <a:solidFill>
                  <a:srgbClr val="000000"/>
                </a:solidFill>
                <a:latin typeface="Arial" charset="0"/>
              </a:rPr>
              <a:t>Cytosine</a:t>
            </a:r>
            <a:endParaRPr lang="en-US" sz="2400" b="1" u="sng">
              <a:solidFill>
                <a:srgbClr val="000000"/>
              </a:solidFill>
              <a:latin typeface="Arial" charset="0"/>
            </a:endParaRPr>
          </a:p>
        </p:txBody>
      </p:sp>
      <p:sp>
        <p:nvSpPr>
          <p:cNvPr id="9321" name="AutoShape 105"/>
          <p:cNvSpPr>
            <a:spLocks noChangeArrowheads="1"/>
          </p:cNvSpPr>
          <p:nvPr/>
        </p:nvSpPr>
        <p:spPr bwMode="auto">
          <a:xfrm rot="-1126478">
            <a:off x="3136900" y="3111500"/>
            <a:ext cx="2552700" cy="215900"/>
          </a:xfrm>
          <a:custGeom>
            <a:avLst/>
            <a:gdLst>
              <a:gd name="T0" fmla="*/ 1914525 w 21600"/>
              <a:gd name="T1" fmla="*/ 0 h 21600"/>
              <a:gd name="T2" fmla="*/ 0 w 21600"/>
              <a:gd name="T3" fmla="*/ 107950 h 21600"/>
              <a:gd name="T4" fmla="*/ 1914525 w 21600"/>
              <a:gd name="T5" fmla="*/ 215900 h 21600"/>
              <a:gd name="T6" fmla="*/ 255270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1"/>
              </a:gs>
              <a:gs pos="100000">
                <a:srgbClr val="FF0000"/>
              </a:gs>
            </a:gsLst>
            <a:lin ang="0" scaled="1"/>
          </a:gradFill>
          <a:ln w="9525">
            <a:solidFill>
              <a:schemeClr val="tx1"/>
            </a:solidFill>
            <a:miter lim="800000"/>
            <a:headEnd/>
            <a:tailEnd/>
          </a:ln>
        </p:spPr>
        <p:txBody>
          <a:bodyPr wrap="none" anchor="ctr"/>
          <a:lstStyle/>
          <a:p>
            <a:endParaRPr lang="en-US"/>
          </a:p>
        </p:txBody>
      </p:sp>
      <p:sp>
        <p:nvSpPr>
          <p:cNvPr id="9322" name="AutoShape 106"/>
          <p:cNvSpPr>
            <a:spLocks noChangeArrowheads="1"/>
          </p:cNvSpPr>
          <p:nvPr/>
        </p:nvSpPr>
        <p:spPr bwMode="auto">
          <a:xfrm rot="1126478" flipV="1">
            <a:off x="3073400" y="4432300"/>
            <a:ext cx="2552700" cy="215900"/>
          </a:xfrm>
          <a:custGeom>
            <a:avLst/>
            <a:gdLst>
              <a:gd name="T0" fmla="*/ 1914525 w 21600"/>
              <a:gd name="T1" fmla="*/ 0 h 21600"/>
              <a:gd name="T2" fmla="*/ 0 w 21600"/>
              <a:gd name="T3" fmla="*/ 107950 h 21600"/>
              <a:gd name="T4" fmla="*/ 1914525 w 21600"/>
              <a:gd name="T5" fmla="*/ 215900 h 21600"/>
              <a:gd name="T6" fmla="*/ 255270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1"/>
              </a:gs>
              <a:gs pos="100000">
                <a:srgbClr val="FF0000"/>
              </a:gs>
            </a:gsLst>
            <a:lin ang="0" scaled="1"/>
          </a:gradFill>
          <a:ln w="9525">
            <a:solidFill>
              <a:schemeClr val="tx1"/>
            </a:solidFill>
            <a:miter lim="800000"/>
            <a:headEnd/>
            <a:tailEnd/>
          </a:ln>
        </p:spPr>
        <p:txBody>
          <a:bodyPr wrap="none" anchor="ctr"/>
          <a:lstStyle/>
          <a:p>
            <a:endParaRPr lang="en-US"/>
          </a:p>
        </p:txBody>
      </p:sp>
      <p:grpSp>
        <p:nvGrpSpPr>
          <p:cNvPr id="3" name="Group 139"/>
          <p:cNvGrpSpPr>
            <a:grpSpLocks/>
          </p:cNvGrpSpPr>
          <p:nvPr/>
        </p:nvGrpSpPr>
        <p:grpSpPr bwMode="auto">
          <a:xfrm>
            <a:off x="6164263" y="1308100"/>
            <a:ext cx="3132137" cy="2466975"/>
            <a:chOff x="3883" y="824"/>
            <a:chExt cx="1973" cy="1554"/>
          </a:xfrm>
        </p:grpSpPr>
        <p:sp>
          <p:nvSpPr>
            <p:cNvPr id="17436" name="Text Box 57"/>
            <p:cNvSpPr txBox="1">
              <a:spLocks noChangeArrowheads="1"/>
            </p:cNvSpPr>
            <p:nvPr/>
          </p:nvSpPr>
          <p:spPr bwMode="auto">
            <a:xfrm>
              <a:off x="4979" y="1272"/>
              <a:ext cx="396"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NH</a:t>
              </a:r>
            </a:p>
          </p:txBody>
        </p:sp>
        <p:sp>
          <p:nvSpPr>
            <p:cNvPr id="17437" name="Text Box 58"/>
            <p:cNvSpPr txBox="1">
              <a:spLocks noChangeArrowheads="1"/>
            </p:cNvSpPr>
            <p:nvPr/>
          </p:nvSpPr>
          <p:spPr bwMode="auto">
            <a:xfrm>
              <a:off x="4645" y="1866"/>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7438" name="Line 64"/>
            <p:cNvSpPr>
              <a:spLocks noChangeShapeType="1"/>
            </p:cNvSpPr>
            <p:nvPr/>
          </p:nvSpPr>
          <p:spPr bwMode="auto">
            <a:xfrm>
              <a:off x="4396" y="1440"/>
              <a:ext cx="0" cy="396"/>
            </a:xfrm>
            <a:prstGeom prst="line">
              <a:avLst/>
            </a:prstGeom>
            <a:noFill/>
            <a:ln w="38100">
              <a:solidFill>
                <a:srgbClr val="FA26D7"/>
              </a:solidFill>
              <a:round/>
              <a:headEnd/>
              <a:tailEnd/>
            </a:ln>
          </p:spPr>
          <p:txBody>
            <a:bodyPr wrap="none" anchor="ctr"/>
            <a:lstStyle/>
            <a:p>
              <a:endParaRPr lang="en-US"/>
            </a:p>
          </p:txBody>
        </p:sp>
        <p:sp>
          <p:nvSpPr>
            <p:cNvPr id="17439" name="Line 66"/>
            <p:cNvSpPr>
              <a:spLocks noChangeShapeType="1"/>
            </p:cNvSpPr>
            <p:nvPr/>
          </p:nvSpPr>
          <p:spPr bwMode="auto">
            <a:xfrm flipV="1">
              <a:off x="4404" y="1244"/>
              <a:ext cx="356" cy="196"/>
            </a:xfrm>
            <a:prstGeom prst="line">
              <a:avLst/>
            </a:prstGeom>
            <a:noFill/>
            <a:ln w="38100">
              <a:solidFill>
                <a:srgbClr val="FA26D7"/>
              </a:solidFill>
              <a:round/>
              <a:headEnd/>
              <a:tailEnd/>
            </a:ln>
          </p:spPr>
          <p:txBody>
            <a:bodyPr wrap="none" anchor="ctr"/>
            <a:lstStyle/>
            <a:p>
              <a:endParaRPr lang="en-US"/>
            </a:p>
          </p:txBody>
        </p:sp>
        <p:sp>
          <p:nvSpPr>
            <p:cNvPr id="17440" name="Line 67"/>
            <p:cNvSpPr>
              <a:spLocks noChangeShapeType="1"/>
            </p:cNvSpPr>
            <p:nvPr/>
          </p:nvSpPr>
          <p:spPr bwMode="auto">
            <a:xfrm>
              <a:off x="4752" y="1236"/>
              <a:ext cx="272" cy="136"/>
            </a:xfrm>
            <a:prstGeom prst="line">
              <a:avLst/>
            </a:prstGeom>
            <a:noFill/>
            <a:ln w="38100">
              <a:solidFill>
                <a:srgbClr val="FA26D7"/>
              </a:solidFill>
              <a:round/>
              <a:headEnd/>
              <a:tailEnd/>
            </a:ln>
          </p:spPr>
          <p:txBody>
            <a:bodyPr wrap="none" anchor="ctr"/>
            <a:lstStyle/>
            <a:p>
              <a:endParaRPr lang="en-US"/>
            </a:p>
          </p:txBody>
        </p:sp>
        <p:sp>
          <p:nvSpPr>
            <p:cNvPr id="17441" name="Line 68"/>
            <p:cNvSpPr>
              <a:spLocks noChangeShapeType="1"/>
            </p:cNvSpPr>
            <p:nvPr/>
          </p:nvSpPr>
          <p:spPr bwMode="auto">
            <a:xfrm flipH="1">
              <a:off x="4836" y="1832"/>
              <a:ext cx="280" cy="160"/>
            </a:xfrm>
            <a:prstGeom prst="line">
              <a:avLst/>
            </a:prstGeom>
            <a:noFill/>
            <a:ln w="38100">
              <a:solidFill>
                <a:srgbClr val="FA26D7"/>
              </a:solidFill>
              <a:round/>
              <a:headEnd/>
              <a:tailEnd/>
            </a:ln>
          </p:spPr>
          <p:txBody>
            <a:bodyPr wrap="none" anchor="ctr"/>
            <a:lstStyle/>
            <a:p>
              <a:endParaRPr lang="en-US"/>
            </a:p>
          </p:txBody>
        </p:sp>
        <p:sp>
          <p:nvSpPr>
            <p:cNvPr id="17442" name="Line 69"/>
            <p:cNvSpPr>
              <a:spLocks noChangeShapeType="1"/>
            </p:cNvSpPr>
            <p:nvPr/>
          </p:nvSpPr>
          <p:spPr bwMode="auto">
            <a:xfrm>
              <a:off x="4400" y="1828"/>
              <a:ext cx="280" cy="156"/>
            </a:xfrm>
            <a:prstGeom prst="line">
              <a:avLst/>
            </a:prstGeom>
            <a:noFill/>
            <a:ln w="38100">
              <a:solidFill>
                <a:srgbClr val="FA26D7"/>
              </a:solidFill>
              <a:round/>
              <a:headEnd/>
              <a:tailEnd/>
            </a:ln>
          </p:spPr>
          <p:txBody>
            <a:bodyPr wrap="none" anchor="ctr"/>
            <a:lstStyle/>
            <a:p>
              <a:endParaRPr lang="en-US"/>
            </a:p>
          </p:txBody>
        </p:sp>
        <p:sp>
          <p:nvSpPr>
            <p:cNvPr id="17443" name="Line 70"/>
            <p:cNvSpPr>
              <a:spLocks noChangeShapeType="1"/>
            </p:cNvSpPr>
            <p:nvPr/>
          </p:nvSpPr>
          <p:spPr bwMode="auto">
            <a:xfrm>
              <a:off x="5105" y="1496"/>
              <a:ext cx="0" cy="340"/>
            </a:xfrm>
            <a:prstGeom prst="line">
              <a:avLst/>
            </a:prstGeom>
            <a:noFill/>
            <a:ln w="38100">
              <a:solidFill>
                <a:srgbClr val="FA26D7"/>
              </a:solidFill>
              <a:round/>
              <a:headEnd/>
              <a:tailEnd/>
            </a:ln>
          </p:spPr>
          <p:txBody>
            <a:bodyPr wrap="none" anchor="ctr"/>
            <a:lstStyle/>
            <a:p>
              <a:endParaRPr lang="en-US"/>
            </a:p>
          </p:txBody>
        </p:sp>
        <p:sp>
          <p:nvSpPr>
            <p:cNvPr id="17444" name="Line 74"/>
            <p:cNvSpPr>
              <a:spLocks noChangeShapeType="1"/>
            </p:cNvSpPr>
            <p:nvPr/>
          </p:nvSpPr>
          <p:spPr bwMode="auto">
            <a:xfrm>
              <a:off x="4736" y="1072"/>
              <a:ext cx="0" cy="176"/>
            </a:xfrm>
            <a:prstGeom prst="line">
              <a:avLst/>
            </a:prstGeom>
            <a:noFill/>
            <a:ln w="38100">
              <a:solidFill>
                <a:srgbClr val="FA26D7"/>
              </a:solidFill>
              <a:round/>
              <a:headEnd/>
              <a:tailEnd/>
            </a:ln>
          </p:spPr>
          <p:txBody>
            <a:bodyPr wrap="none" anchor="ctr"/>
            <a:lstStyle/>
            <a:p>
              <a:endParaRPr lang="en-US"/>
            </a:p>
          </p:txBody>
        </p:sp>
        <p:sp>
          <p:nvSpPr>
            <p:cNvPr id="17445" name="Text Box 75"/>
            <p:cNvSpPr txBox="1">
              <a:spLocks noChangeArrowheads="1"/>
            </p:cNvSpPr>
            <p:nvPr/>
          </p:nvSpPr>
          <p:spPr bwMode="auto">
            <a:xfrm>
              <a:off x="4651" y="824"/>
              <a:ext cx="244"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7446" name="Rectangle 107"/>
            <p:cNvSpPr>
              <a:spLocks noChangeArrowheads="1"/>
            </p:cNvSpPr>
            <p:nvPr/>
          </p:nvSpPr>
          <p:spPr bwMode="auto">
            <a:xfrm>
              <a:off x="5392" y="1405"/>
              <a:ext cx="464" cy="365"/>
            </a:xfrm>
            <a:prstGeom prst="rect">
              <a:avLst/>
            </a:prstGeom>
            <a:noFill/>
            <a:ln w="9525">
              <a:noFill/>
              <a:miter lim="800000"/>
              <a:headEnd/>
              <a:tailEnd/>
            </a:ln>
          </p:spPr>
          <p:txBody>
            <a:bodyPr>
              <a:spAutoFit/>
            </a:bodyPr>
            <a:lstStyle/>
            <a:p>
              <a:pPr algn="l" rtl="0" eaLnBrk="0" hangingPunct="0"/>
              <a:r>
                <a:rPr lang="en-US" sz="3200" b="1">
                  <a:solidFill>
                    <a:srgbClr val="000000"/>
                  </a:solidFill>
                  <a:latin typeface="Arial" charset="0"/>
                </a:rPr>
                <a:t>T</a:t>
              </a:r>
              <a:endParaRPr lang="en-US" sz="2400" b="1" u="sng">
                <a:solidFill>
                  <a:srgbClr val="000000"/>
                </a:solidFill>
                <a:latin typeface="Arial" charset="0"/>
              </a:endParaRPr>
            </a:p>
          </p:txBody>
        </p:sp>
        <p:sp>
          <p:nvSpPr>
            <p:cNvPr id="17447" name="Line 109"/>
            <p:cNvSpPr>
              <a:spLocks noChangeShapeType="1"/>
            </p:cNvSpPr>
            <p:nvPr/>
          </p:nvSpPr>
          <p:spPr bwMode="auto">
            <a:xfrm>
              <a:off x="4792" y="1072"/>
              <a:ext cx="0" cy="176"/>
            </a:xfrm>
            <a:prstGeom prst="line">
              <a:avLst/>
            </a:prstGeom>
            <a:noFill/>
            <a:ln w="38100">
              <a:solidFill>
                <a:srgbClr val="FA26D7"/>
              </a:solidFill>
              <a:round/>
              <a:headEnd/>
              <a:tailEnd/>
            </a:ln>
          </p:spPr>
          <p:txBody>
            <a:bodyPr wrap="none" anchor="ctr"/>
            <a:lstStyle/>
            <a:p>
              <a:endParaRPr lang="en-US"/>
            </a:p>
          </p:txBody>
        </p:sp>
        <p:sp>
          <p:nvSpPr>
            <p:cNvPr id="17448" name="Text Box 110"/>
            <p:cNvSpPr txBox="1">
              <a:spLocks noChangeArrowheads="1"/>
            </p:cNvSpPr>
            <p:nvPr/>
          </p:nvSpPr>
          <p:spPr bwMode="auto">
            <a:xfrm>
              <a:off x="5211" y="1880"/>
              <a:ext cx="244"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7449" name="Line 111"/>
            <p:cNvSpPr>
              <a:spLocks noChangeShapeType="1"/>
            </p:cNvSpPr>
            <p:nvPr/>
          </p:nvSpPr>
          <p:spPr bwMode="auto">
            <a:xfrm>
              <a:off x="5104" y="1800"/>
              <a:ext cx="128" cy="120"/>
            </a:xfrm>
            <a:prstGeom prst="line">
              <a:avLst/>
            </a:prstGeom>
            <a:noFill/>
            <a:ln w="38100">
              <a:solidFill>
                <a:srgbClr val="FA26D7"/>
              </a:solidFill>
              <a:round/>
              <a:headEnd/>
              <a:tailEnd/>
            </a:ln>
          </p:spPr>
          <p:txBody>
            <a:bodyPr wrap="none" anchor="ctr"/>
            <a:lstStyle/>
            <a:p>
              <a:endParaRPr lang="en-US"/>
            </a:p>
          </p:txBody>
        </p:sp>
        <p:sp>
          <p:nvSpPr>
            <p:cNvPr id="17450" name="Line 112"/>
            <p:cNvSpPr>
              <a:spLocks noChangeShapeType="1"/>
            </p:cNvSpPr>
            <p:nvPr/>
          </p:nvSpPr>
          <p:spPr bwMode="auto">
            <a:xfrm>
              <a:off x="5080" y="1848"/>
              <a:ext cx="128" cy="120"/>
            </a:xfrm>
            <a:prstGeom prst="line">
              <a:avLst/>
            </a:prstGeom>
            <a:noFill/>
            <a:ln w="38100">
              <a:solidFill>
                <a:srgbClr val="FA26D7"/>
              </a:solidFill>
              <a:round/>
              <a:headEnd/>
              <a:tailEnd/>
            </a:ln>
          </p:spPr>
          <p:txBody>
            <a:bodyPr wrap="none" anchor="ctr"/>
            <a:lstStyle/>
            <a:p>
              <a:endParaRPr lang="en-US"/>
            </a:p>
          </p:txBody>
        </p:sp>
        <p:sp>
          <p:nvSpPr>
            <p:cNvPr id="17451" name="Text Box 113"/>
            <p:cNvSpPr txBox="1">
              <a:spLocks noChangeArrowheads="1"/>
            </p:cNvSpPr>
            <p:nvPr/>
          </p:nvSpPr>
          <p:spPr bwMode="auto">
            <a:xfrm>
              <a:off x="4643" y="2128"/>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a:t>
              </a:r>
            </a:p>
          </p:txBody>
        </p:sp>
        <p:sp>
          <p:nvSpPr>
            <p:cNvPr id="17452" name="Line 114"/>
            <p:cNvSpPr>
              <a:spLocks noChangeShapeType="1"/>
            </p:cNvSpPr>
            <p:nvPr/>
          </p:nvSpPr>
          <p:spPr bwMode="auto">
            <a:xfrm>
              <a:off x="4760" y="2072"/>
              <a:ext cx="0" cy="88"/>
            </a:xfrm>
            <a:prstGeom prst="line">
              <a:avLst/>
            </a:prstGeom>
            <a:noFill/>
            <a:ln w="38100">
              <a:solidFill>
                <a:srgbClr val="FA26D7"/>
              </a:solidFill>
              <a:round/>
              <a:headEnd/>
              <a:tailEnd/>
            </a:ln>
          </p:spPr>
          <p:txBody>
            <a:bodyPr wrap="none" anchor="ctr"/>
            <a:lstStyle/>
            <a:p>
              <a:endParaRPr lang="en-US"/>
            </a:p>
          </p:txBody>
        </p:sp>
        <p:sp>
          <p:nvSpPr>
            <p:cNvPr id="17453" name="Line 115"/>
            <p:cNvSpPr>
              <a:spLocks noChangeShapeType="1"/>
            </p:cNvSpPr>
            <p:nvPr/>
          </p:nvSpPr>
          <p:spPr bwMode="auto">
            <a:xfrm>
              <a:off x="4448" y="1464"/>
              <a:ext cx="0" cy="344"/>
            </a:xfrm>
            <a:prstGeom prst="line">
              <a:avLst/>
            </a:prstGeom>
            <a:noFill/>
            <a:ln w="38100">
              <a:solidFill>
                <a:srgbClr val="FA26D7"/>
              </a:solidFill>
              <a:round/>
              <a:headEnd/>
              <a:tailEnd/>
            </a:ln>
          </p:spPr>
          <p:txBody>
            <a:bodyPr wrap="none" anchor="ctr"/>
            <a:lstStyle/>
            <a:p>
              <a:endParaRPr lang="en-US"/>
            </a:p>
          </p:txBody>
        </p:sp>
        <p:sp>
          <p:nvSpPr>
            <p:cNvPr id="17454" name="Line 116"/>
            <p:cNvSpPr>
              <a:spLocks noChangeShapeType="1"/>
            </p:cNvSpPr>
            <p:nvPr/>
          </p:nvSpPr>
          <p:spPr bwMode="auto">
            <a:xfrm>
              <a:off x="4264" y="1336"/>
              <a:ext cx="128" cy="120"/>
            </a:xfrm>
            <a:prstGeom prst="line">
              <a:avLst/>
            </a:prstGeom>
            <a:noFill/>
            <a:ln w="38100">
              <a:solidFill>
                <a:srgbClr val="FA26D7"/>
              </a:solidFill>
              <a:round/>
              <a:headEnd/>
              <a:tailEnd/>
            </a:ln>
          </p:spPr>
          <p:txBody>
            <a:bodyPr wrap="none" anchor="ctr"/>
            <a:lstStyle/>
            <a:p>
              <a:endParaRPr lang="en-US"/>
            </a:p>
          </p:txBody>
        </p:sp>
        <p:sp>
          <p:nvSpPr>
            <p:cNvPr id="17455" name="Text Box 117"/>
            <p:cNvSpPr txBox="1">
              <a:spLocks noChangeArrowheads="1"/>
            </p:cNvSpPr>
            <p:nvPr/>
          </p:nvSpPr>
          <p:spPr bwMode="auto">
            <a:xfrm>
              <a:off x="3883" y="1152"/>
              <a:ext cx="500"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a:t>
              </a:r>
              <a:r>
                <a:rPr lang="en-US" sz="2000" b="1" baseline="-25000">
                  <a:solidFill>
                    <a:srgbClr val="000000"/>
                  </a:solidFill>
                  <a:latin typeface="Arial" charset="0"/>
                </a:rPr>
                <a:t>3</a:t>
              </a:r>
              <a:r>
                <a:rPr lang="en-US" sz="2000" b="1">
                  <a:solidFill>
                    <a:srgbClr val="000000"/>
                  </a:solidFill>
                  <a:latin typeface="Arial" charset="0"/>
                </a:rPr>
                <a:t>C</a:t>
              </a:r>
            </a:p>
          </p:txBody>
        </p:sp>
      </p:grpSp>
      <p:grpSp>
        <p:nvGrpSpPr>
          <p:cNvPr id="4" name="Group 140"/>
          <p:cNvGrpSpPr>
            <a:grpSpLocks/>
          </p:cNvGrpSpPr>
          <p:nvPr/>
        </p:nvGrpSpPr>
        <p:grpSpPr bwMode="auto">
          <a:xfrm>
            <a:off x="6254750" y="3810000"/>
            <a:ext cx="2470150" cy="2466975"/>
            <a:chOff x="3940" y="2400"/>
            <a:chExt cx="1556" cy="1554"/>
          </a:xfrm>
        </p:grpSpPr>
        <p:sp>
          <p:nvSpPr>
            <p:cNvPr id="17418" name="Rectangle 108"/>
            <p:cNvSpPr>
              <a:spLocks noChangeArrowheads="1"/>
            </p:cNvSpPr>
            <p:nvPr/>
          </p:nvSpPr>
          <p:spPr bwMode="auto">
            <a:xfrm>
              <a:off x="5032" y="3093"/>
              <a:ext cx="464" cy="365"/>
            </a:xfrm>
            <a:prstGeom prst="rect">
              <a:avLst/>
            </a:prstGeom>
            <a:noFill/>
            <a:ln w="9525">
              <a:noFill/>
              <a:miter lim="800000"/>
              <a:headEnd/>
              <a:tailEnd/>
            </a:ln>
          </p:spPr>
          <p:txBody>
            <a:bodyPr>
              <a:spAutoFit/>
            </a:bodyPr>
            <a:lstStyle/>
            <a:p>
              <a:pPr algn="l" rtl="0" eaLnBrk="0" hangingPunct="0"/>
              <a:r>
                <a:rPr lang="en-US" sz="3200" b="1">
                  <a:solidFill>
                    <a:srgbClr val="000000"/>
                  </a:solidFill>
                  <a:latin typeface="Arial" charset="0"/>
                </a:rPr>
                <a:t>C</a:t>
              </a:r>
              <a:endParaRPr lang="en-US" sz="2400" b="1" u="sng">
                <a:solidFill>
                  <a:srgbClr val="000000"/>
                </a:solidFill>
                <a:latin typeface="Arial" charset="0"/>
              </a:endParaRPr>
            </a:p>
          </p:txBody>
        </p:sp>
        <p:sp>
          <p:nvSpPr>
            <p:cNvPr id="17419" name="Text Box 118"/>
            <p:cNvSpPr txBox="1">
              <a:spLocks noChangeArrowheads="1"/>
            </p:cNvSpPr>
            <p:nvPr/>
          </p:nvSpPr>
          <p:spPr bwMode="auto">
            <a:xfrm>
              <a:off x="4523" y="2848"/>
              <a:ext cx="396"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7420" name="Text Box 119"/>
            <p:cNvSpPr txBox="1">
              <a:spLocks noChangeArrowheads="1"/>
            </p:cNvSpPr>
            <p:nvPr/>
          </p:nvSpPr>
          <p:spPr bwMode="auto">
            <a:xfrm>
              <a:off x="4189" y="3442"/>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7421" name="Line 120"/>
            <p:cNvSpPr>
              <a:spLocks noChangeShapeType="1"/>
            </p:cNvSpPr>
            <p:nvPr/>
          </p:nvSpPr>
          <p:spPr bwMode="auto">
            <a:xfrm>
              <a:off x="3940" y="3016"/>
              <a:ext cx="0" cy="396"/>
            </a:xfrm>
            <a:prstGeom prst="line">
              <a:avLst/>
            </a:prstGeom>
            <a:noFill/>
            <a:ln w="38100">
              <a:solidFill>
                <a:srgbClr val="FA26D7"/>
              </a:solidFill>
              <a:round/>
              <a:headEnd/>
              <a:tailEnd/>
            </a:ln>
          </p:spPr>
          <p:txBody>
            <a:bodyPr wrap="none" anchor="ctr"/>
            <a:lstStyle/>
            <a:p>
              <a:endParaRPr lang="en-US"/>
            </a:p>
          </p:txBody>
        </p:sp>
        <p:sp>
          <p:nvSpPr>
            <p:cNvPr id="17422" name="Line 121"/>
            <p:cNvSpPr>
              <a:spLocks noChangeShapeType="1"/>
            </p:cNvSpPr>
            <p:nvPr/>
          </p:nvSpPr>
          <p:spPr bwMode="auto">
            <a:xfrm flipV="1">
              <a:off x="3948" y="2820"/>
              <a:ext cx="356" cy="196"/>
            </a:xfrm>
            <a:prstGeom prst="line">
              <a:avLst/>
            </a:prstGeom>
            <a:noFill/>
            <a:ln w="38100">
              <a:solidFill>
                <a:srgbClr val="FA26D7"/>
              </a:solidFill>
              <a:round/>
              <a:headEnd/>
              <a:tailEnd/>
            </a:ln>
          </p:spPr>
          <p:txBody>
            <a:bodyPr wrap="none" anchor="ctr"/>
            <a:lstStyle/>
            <a:p>
              <a:endParaRPr lang="en-US"/>
            </a:p>
          </p:txBody>
        </p:sp>
        <p:sp>
          <p:nvSpPr>
            <p:cNvPr id="17423" name="Line 122"/>
            <p:cNvSpPr>
              <a:spLocks noChangeShapeType="1"/>
            </p:cNvSpPr>
            <p:nvPr/>
          </p:nvSpPr>
          <p:spPr bwMode="auto">
            <a:xfrm>
              <a:off x="4296" y="2812"/>
              <a:ext cx="272" cy="136"/>
            </a:xfrm>
            <a:prstGeom prst="line">
              <a:avLst/>
            </a:prstGeom>
            <a:noFill/>
            <a:ln w="38100">
              <a:solidFill>
                <a:srgbClr val="FA26D7"/>
              </a:solidFill>
              <a:round/>
              <a:headEnd/>
              <a:tailEnd/>
            </a:ln>
          </p:spPr>
          <p:txBody>
            <a:bodyPr wrap="none" anchor="ctr"/>
            <a:lstStyle/>
            <a:p>
              <a:endParaRPr lang="en-US"/>
            </a:p>
          </p:txBody>
        </p:sp>
        <p:sp>
          <p:nvSpPr>
            <p:cNvPr id="17424" name="Line 123"/>
            <p:cNvSpPr>
              <a:spLocks noChangeShapeType="1"/>
            </p:cNvSpPr>
            <p:nvPr/>
          </p:nvSpPr>
          <p:spPr bwMode="auto">
            <a:xfrm flipH="1">
              <a:off x="4380" y="3408"/>
              <a:ext cx="280" cy="160"/>
            </a:xfrm>
            <a:prstGeom prst="line">
              <a:avLst/>
            </a:prstGeom>
            <a:noFill/>
            <a:ln w="38100">
              <a:solidFill>
                <a:srgbClr val="FA26D7"/>
              </a:solidFill>
              <a:round/>
              <a:headEnd/>
              <a:tailEnd/>
            </a:ln>
          </p:spPr>
          <p:txBody>
            <a:bodyPr wrap="none" anchor="ctr"/>
            <a:lstStyle/>
            <a:p>
              <a:endParaRPr lang="en-US"/>
            </a:p>
          </p:txBody>
        </p:sp>
        <p:sp>
          <p:nvSpPr>
            <p:cNvPr id="17425" name="Line 124"/>
            <p:cNvSpPr>
              <a:spLocks noChangeShapeType="1"/>
            </p:cNvSpPr>
            <p:nvPr/>
          </p:nvSpPr>
          <p:spPr bwMode="auto">
            <a:xfrm>
              <a:off x="3944" y="3404"/>
              <a:ext cx="280" cy="156"/>
            </a:xfrm>
            <a:prstGeom prst="line">
              <a:avLst/>
            </a:prstGeom>
            <a:noFill/>
            <a:ln w="38100">
              <a:solidFill>
                <a:srgbClr val="FA26D7"/>
              </a:solidFill>
              <a:round/>
              <a:headEnd/>
              <a:tailEnd/>
            </a:ln>
          </p:spPr>
          <p:txBody>
            <a:bodyPr wrap="none" anchor="ctr"/>
            <a:lstStyle/>
            <a:p>
              <a:endParaRPr lang="en-US"/>
            </a:p>
          </p:txBody>
        </p:sp>
        <p:sp>
          <p:nvSpPr>
            <p:cNvPr id="17426" name="Line 125"/>
            <p:cNvSpPr>
              <a:spLocks noChangeShapeType="1"/>
            </p:cNvSpPr>
            <p:nvPr/>
          </p:nvSpPr>
          <p:spPr bwMode="auto">
            <a:xfrm>
              <a:off x="4649" y="3072"/>
              <a:ext cx="0" cy="340"/>
            </a:xfrm>
            <a:prstGeom prst="line">
              <a:avLst/>
            </a:prstGeom>
            <a:noFill/>
            <a:ln w="38100">
              <a:solidFill>
                <a:srgbClr val="FA26D7"/>
              </a:solidFill>
              <a:round/>
              <a:headEnd/>
              <a:tailEnd/>
            </a:ln>
          </p:spPr>
          <p:txBody>
            <a:bodyPr wrap="none" anchor="ctr"/>
            <a:lstStyle/>
            <a:p>
              <a:endParaRPr lang="en-US"/>
            </a:p>
          </p:txBody>
        </p:sp>
        <p:sp>
          <p:nvSpPr>
            <p:cNvPr id="17427" name="Line 126"/>
            <p:cNvSpPr>
              <a:spLocks noChangeShapeType="1"/>
            </p:cNvSpPr>
            <p:nvPr/>
          </p:nvSpPr>
          <p:spPr bwMode="auto">
            <a:xfrm>
              <a:off x="4280" y="2648"/>
              <a:ext cx="0" cy="176"/>
            </a:xfrm>
            <a:prstGeom prst="line">
              <a:avLst/>
            </a:prstGeom>
            <a:noFill/>
            <a:ln w="38100">
              <a:solidFill>
                <a:srgbClr val="FA26D7"/>
              </a:solidFill>
              <a:round/>
              <a:headEnd/>
              <a:tailEnd/>
            </a:ln>
          </p:spPr>
          <p:txBody>
            <a:bodyPr wrap="none" anchor="ctr"/>
            <a:lstStyle/>
            <a:p>
              <a:endParaRPr lang="en-US"/>
            </a:p>
          </p:txBody>
        </p:sp>
        <p:sp>
          <p:nvSpPr>
            <p:cNvPr id="17428" name="Text Box 127"/>
            <p:cNvSpPr txBox="1">
              <a:spLocks noChangeArrowheads="1"/>
            </p:cNvSpPr>
            <p:nvPr/>
          </p:nvSpPr>
          <p:spPr bwMode="auto">
            <a:xfrm>
              <a:off x="4171" y="2400"/>
              <a:ext cx="516"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NH</a:t>
              </a:r>
              <a:r>
                <a:rPr lang="en-US" sz="2000" b="1" baseline="-25000">
                  <a:solidFill>
                    <a:srgbClr val="000000"/>
                  </a:solidFill>
                  <a:latin typeface="Arial" charset="0"/>
                </a:rPr>
                <a:t>2</a:t>
              </a:r>
              <a:endParaRPr lang="en-US" sz="2000" b="1">
                <a:solidFill>
                  <a:srgbClr val="000000"/>
                </a:solidFill>
                <a:latin typeface="Arial" charset="0"/>
              </a:endParaRPr>
            </a:p>
          </p:txBody>
        </p:sp>
        <p:sp>
          <p:nvSpPr>
            <p:cNvPr id="17429" name="Text Box 129"/>
            <p:cNvSpPr txBox="1">
              <a:spLocks noChangeArrowheads="1"/>
            </p:cNvSpPr>
            <p:nvPr/>
          </p:nvSpPr>
          <p:spPr bwMode="auto">
            <a:xfrm>
              <a:off x="4755" y="3456"/>
              <a:ext cx="244"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7430" name="Line 130"/>
            <p:cNvSpPr>
              <a:spLocks noChangeShapeType="1"/>
            </p:cNvSpPr>
            <p:nvPr/>
          </p:nvSpPr>
          <p:spPr bwMode="auto">
            <a:xfrm>
              <a:off x="4648" y="3376"/>
              <a:ext cx="128" cy="120"/>
            </a:xfrm>
            <a:prstGeom prst="line">
              <a:avLst/>
            </a:prstGeom>
            <a:noFill/>
            <a:ln w="38100">
              <a:solidFill>
                <a:srgbClr val="FA26D7"/>
              </a:solidFill>
              <a:round/>
              <a:headEnd/>
              <a:tailEnd/>
            </a:ln>
          </p:spPr>
          <p:txBody>
            <a:bodyPr wrap="none" anchor="ctr"/>
            <a:lstStyle/>
            <a:p>
              <a:endParaRPr lang="en-US"/>
            </a:p>
          </p:txBody>
        </p:sp>
        <p:sp>
          <p:nvSpPr>
            <p:cNvPr id="17431" name="Line 131"/>
            <p:cNvSpPr>
              <a:spLocks noChangeShapeType="1"/>
            </p:cNvSpPr>
            <p:nvPr/>
          </p:nvSpPr>
          <p:spPr bwMode="auto">
            <a:xfrm>
              <a:off x="4624" y="3424"/>
              <a:ext cx="128" cy="120"/>
            </a:xfrm>
            <a:prstGeom prst="line">
              <a:avLst/>
            </a:prstGeom>
            <a:noFill/>
            <a:ln w="38100">
              <a:solidFill>
                <a:srgbClr val="FA26D7"/>
              </a:solidFill>
              <a:round/>
              <a:headEnd/>
              <a:tailEnd/>
            </a:ln>
          </p:spPr>
          <p:txBody>
            <a:bodyPr wrap="none" anchor="ctr"/>
            <a:lstStyle/>
            <a:p>
              <a:endParaRPr lang="en-US"/>
            </a:p>
          </p:txBody>
        </p:sp>
        <p:sp>
          <p:nvSpPr>
            <p:cNvPr id="17432" name="Text Box 132"/>
            <p:cNvSpPr txBox="1">
              <a:spLocks noChangeArrowheads="1"/>
            </p:cNvSpPr>
            <p:nvPr/>
          </p:nvSpPr>
          <p:spPr bwMode="auto">
            <a:xfrm>
              <a:off x="4187" y="3704"/>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a:t>
              </a:r>
            </a:p>
          </p:txBody>
        </p:sp>
        <p:sp>
          <p:nvSpPr>
            <p:cNvPr id="17433" name="Line 133"/>
            <p:cNvSpPr>
              <a:spLocks noChangeShapeType="1"/>
            </p:cNvSpPr>
            <p:nvPr/>
          </p:nvSpPr>
          <p:spPr bwMode="auto">
            <a:xfrm>
              <a:off x="4304" y="3648"/>
              <a:ext cx="0" cy="88"/>
            </a:xfrm>
            <a:prstGeom prst="line">
              <a:avLst/>
            </a:prstGeom>
            <a:noFill/>
            <a:ln w="38100">
              <a:solidFill>
                <a:srgbClr val="FA26D7"/>
              </a:solidFill>
              <a:round/>
              <a:headEnd/>
              <a:tailEnd/>
            </a:ln>
          </p:spPr>
          <p:txBody>
            <a:bodyPr wrap="none" anchor="ctr"/>
            <a:lstStyle/>
            <a:p>
              <a:endParaRPr lang="en-US"/>
            </a:p>
          </p:txBody>
        </p:sp>
        <p:sp>
          <p:nvSpPr>
            <p:cNvPr id="17434" name="Line 134"/>
            <p:cNvSpPr>
              <a:spLocks noChangeShapeType="1"/>
            </p:cNvSpPr>
            <p:nvPr/>
          </p:nvSpPr>
          <p:spPr bwMode="auto">
            <a:xfrm>
              <a:off x="3992" y="3040"/>
              <a:ext cx="0" cy="344"/>
            </a:xfrm>
            <a:prstGeom prst="line">
              <a:avLst/>
            </a:prstGeom>
            <a:noFill/>
            <a:ln w="38100">
              <a:solidFill>
                <a:srgbClr val="FA26D7"/>
              </a:solidFill>
              <a:round/>
              <a:headEnd/>
              <a:tailEnd/>
            </a:ln>
          </p:spPr>
          <p:txBody>
            <a:bodyPr wrap="none" anchor="ctr"/>
            <a:lstStyle/>
            <a:p>
              <a:endParaRPr lang="en-US"/>
            </a:p>
          </p:txBody>
        </p:sp>
        <p:sp>
          <p:nvSpPr>
            <p:cNvPr id="17435" name="Line 137"/>
            <p:cNvSpPr>
              <a:spLocks noChangeShapeType="1"/>
            </p:cNvSpPr>
            <p:nvPr/>
          </p:nvSpPr>
          <p:spPr bwMode="auto">
            <a:xfrm>
              <a:off x="4296" y="2872"/>
              <a:ext cx="232" cy="112"/>
            </a:xfrm>
            <a:prstGeom prst="line">
              <a:avLst/>
            </a:prstGeom>
            <a:noFill/>
            <a:ln w="38100">
              <a:solidFill>
                <a:srgbClr val="FA26D7"/>
              </a:solid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321"/>
                                        </p:tgtEl>
                                        <p:attrNameLst>
                                          <p:attrName>style.visibility</p:attrName>
                                        </p:attrNameLst>
                                      </p:cBhvr>
                                      <p:to>
                                        <p:strVal val="visible"/>
                                      </p:to>
                                    </p:set>
                                    <p:animEffect transition="in" filter="wipe(left)">
                                      <p:cBhvr>
                                        <p:cTn id="15" dur="500"/>
                                        <p:tgtEl>
                                          <p:spTgt spid="9321"/>
                                        </p:tgtEl>
                                      </p:cBhvr>
                                    </p:animEffect>
                                  </p:childTnLst>
                                </p:cTn>
                              </p:par>
                            </p:childTnLst>
                          </p:cTn>
                        </p:par>
                        <p:par>
                          <p:cTn id="16" fill="hold">
                            <p:stCondLst>
                              <p:cond delay="500"/>
                            </p:stCondLst>
                            <p:childTnLst>
                              <p:par>
                                <p:cTn id="17" presetID="23" presetClass="entr" presetSubtype="528" fill="hold" grpId="0" nodeType="afterEffect">
                                  <p:stCondLst>
                                    <p:cond delay="0"/>
                                  </p:stCondLst>
                                  <p:childTnLst>
                                    <p:set>
                                      <p:cBhvr>
                                        <p:cTn id="18" dur="1" fill="hold">
                                          <p:stCondLst>
                                            <p:cond delay="0"/>
                                          </p:stCondLst>
                                        </p:cTn>
                                        <p:tgtEl>
                                          <p:spTgt spid="9319"/>
                                        </p:tgtEl>
                                        <p:attrNameLst>
                                          <p:attrName>style.visibility</p:attrName>
                                        </p:attrNameLst>
                                      </p:cBhvr>
                                      <p:to>
                                        <p:strVal val="visible"/>
                                      </p:to>
                                    </p:set>
                                    <p:anim calcmode="lin" valueType="num">
                                      <p:cBhvr>
                                        <p:cTn id="19" dur="500" fill="hold"/>
                                        <p:tgtEl>
                                          <p:spTgt spid="9319"/>
                                        </p:tgtEl>
                                        <p:attrNameLst>
                                          <p:attrName>ppt_w</p:attrName>
                                        </p:attrNameLst>
                                      </p:cBhvr>
                                      <p:tavLst>
                                        <p:tav tm="0">
                                          <p:val>
                                            <p:fltVal val="0"/>
                                          </p:val>
                                        </p:tav>
                                        <p:tav tm="100000">
                                          <p:val>
                                            <p:strVal val="#ppt_w"/>
                                          </p:val>
                                        </p:tav>
                                      </p:tavLst>
                                    </p:anim>
                                    <p:anim calcmode="lin" valueType="num">
                                      <p:cBhvr>
                                        <p:cTn id="20" dur="500" fill="hold"/>
                                        <p:tgtEl>
                                          <p:spTgt spid="9319"/>
                                        </p:tgtEl>
                                        <p:attrNameLst>
                                          <p:attrName>ppt_h</p:attrName>
                                        </p:attrNameLst>
                                      </p:cBhvr>
                                      <p:tavLst>
                                        <p:tav tm="0">
                                          <p:val>
                                            <p:fltVal val="0"/>
                                          </p:val>
                                        </p:tav>
                                        <p:tav tm="100000">
                                          <p:val>
                                            <p:strVal val="#ppt_h"/>
                                          </p:val>
                                        </p:tav>
                                      </p:tavLst>
                                    </p:anim>
                                    <p:anim calcmode="lin" valueType="num">
                                      <p:cBhvr>
                                        <p:cTn id="21" dur="500" fill="hold"/>
                                        <p:tgtEl>
                                          <p:spTgt spid="9319"/>
                                        </p:tgtEl>
                                        <p:attrNameLst>
                                          <p:attrName>ppt_x</p:attrName>
                                        </p:attrNameLst>
                                      </p:cBhvr>
                                      <p:tavLst>
                                        <p:tav tm="0">
                                          <p:val>
                                            <p:fltVal val="0.5"/>
                                          </p:val>
                                        </p:tav>
                                        <p:tav tm="100000">
                                          <p:val>
                                            <p:strVal val="#ppt_x"/>
                                          </p:val>
                                        </p:tav>
                                      </p:tavLst>
                                    </p:anim>
                                    <p:anim calcmode="lin" valueType="num">
                                      <p:cBhvr>
                                        <p:cTn id="22" dur="500" fill="hold"/>
                                        <p:tgtEl>
                                          <p:spTgt spid="9319"/>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15"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1000" fill="hold"/>
                                        <p:tgtEl>
                                          <p:spTgt spid="3"/>
                                        </p:tgtEl>
                                        <p:attrNameLst>
                                          <p:attrName>ppt_w</p:attrName>
                                        </p:attrNameLst>
                                      </p:cBhvr>
                                      <p:tavLst>
                                        <p:tav tm="0">
                                          <p:val>
                                            <p:fltVal val="0"/>
                                          </p:val>
                                        </p:tav>
                                        <p:tav tm="100000">
                                          <p:val>
                                            <p:strVal val="#ppt_w"/>
                                          </p:val>
                                        </p:tav>
                                      </p:tavLst>
                                    </p:anim>
                                    <p:anim calcmode="lin" valueType="num">
                                      <p:cBhvr>
                                        <p:cTn id="27" dur="1000" fill="hold"/>
                                        <p:tgtEl>
                                          <p:spTgt spid="3"/>
                                        </p:tgtEl>
                                        <p:attrNameLst>
                                          <p:attrName>ppt_h</p:attrName>
                                        </p:attrNameLst>
                                      </p:cBhvr>
                                      <p:tavLst>
                                        <p:tav tm="0">
                                          <p:val>
                                            <p:fltVal val="0"/>
                                          </p:val>
                                        </p:tav>
                                        <p:tav tm="100000">
                                          <p:val>
                                            <p:strVal val="#ppt_h"/>
                                          </p:val>
                                        </p:tav>
                                      </p:tavLst>
                                    </p:anim>
                                    <p:anim calcmode="lin" valueType="num">
                                      <p:cBhvr>
                                        <p:cTn id="28"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322"/>
                                        </p:tgtEl>
                                        <p:attrNameLst>
                                          <p:attrName>style.visibility</p:attrName>
                                        </p:attrNameLst>
                                      </p:cBhvr>
                                      <p:to>
                                        <p:strVal val="visible"/>
                                      </p:to>
                                    </p:set>
                                    <p:animEffect transition="in" filter="wipe(left)">
                                      <p:cBhvr>
                                        <p:cTn id="34" dur="500"/>
                                        <p:tgtEl>
                                          <p:spTgt spid="9322"/>
                                        </p:tgtEl>
                                      </p:cBhvr>
                                    </p:animEffect>
                                  </p:childTnLst>
                                </p:cTn>
                              </p:par>
                            </p:childTnLst>
                          </p:cTn>
                        </p:par>
                        <p:par>
                          <p:cTn id="35" fill="hold">
                            <p:stCondLst>
                              <p:cond delay="500"/>
                            </p:stCondLst>
                            <p:childTnLst>
                              <p:par>
                                <p:cTn id="36" presetID="23" presetClass="entr" presetSubtype="528" fill="hold" grpId="0" nodeType="afterEffect">
                                  <p:stCondLst>
                                    <p:cond delay="0"/>
                                  </p:stCondLst>
                                  <p:childTnLst>
                                    <p:set>
                                      <p:cBhvr>
                                        <p:cTn id="37" dur="1" fill="hold">
                                          <p:stCondLst>
                                            <p:cond delay="0"/>
                                          </p:stCondLst>
                                        </p:cTn>
                                        <p:tgtEl>
                                          <p:spTgt spid="9320"/>
                                        </p:tgtEl>
                                        <p:attrNameLst>
                                          <p:attrName>style.visibility</p:attrName>
                                        </p:attrNameLst>
                                      </p:cBhvr>
                                      <p:to>
                                        <p:strVal val="visible"/>
                                      </p:to>
                                    </p:set>
                                    <p:anim calcmode="lin" valueType="num">
                                      <p:cBhvr>
                                        <p:cTn id="38" dur="500" fill="hold"/>
                                        <p:tgtEl>
                                          <p:spTgt spid="9320"/>
                                        </p:tgtEl>
                                        <p:attrNameLst>
                                          <p:attrName>ppt_w</p:attrName>
                                        </p:attrNameLst>
                                      </p:cBhvr>
                                      <p:tavLst>
                                        <p:tav tm="0">
                                          <p:val>
                                            <p:fltVal val="0"/>
                                          </p:val>
                                        </p:tav>
                                        <p:tav tm="100000">
                                          <p:val>
                                            <p:strVal val="#ppt_w"/>
                                          </p:val>
                                        </p:tav>
                                      </p:tavLst>
                                    </p:anim>
                                    <p:anim calcmode="lin" valueType="num">
                                      <p:cBhvr>
                                        <p:cTn id="39" dur="500" fill="hold"/>
                                        <p:tgtEl>
                                          <p:spTgt spid="9320"/>
                                        </p:tgtEl>
                                        <p:attrNameLst>
                                          <p:attrName>ppt_h</p:attrName>
                                        </p:attrNameLst>
                                      </p:cBhvr>
                                      <p:tavLst>
                                        <p:tav tm="0">
                                          <p:val>
                                            <p:fltVal val="0"/>
                                          </p:val>
                                        </p:tav>
                                        <p:tav tm="100000">
                                          <p:val>
                                            <p:strVal val="#ppt_h"/>
                                          </p:val>
                                        </p:tav>
                                      </p:tavLst>
                                    </p:anim>
                                    <p:anim calcmode="lin" valueType="num">
                                      <p:cBhvr>
                                        <p:cTn id="40" dur="500" fill="hold"/>
                                        <p:tgtEl>
                                          <p:spTgt spid="9320"/>
                                        </p:tgtEl>
                                        <p:attrNameLst>
                                          <p:attrName>ppt_x</p:attrName>
                                        </p:attrNameLst>
                                      </p:cBhvr>
                                      <p:tavLst>
                                        <p:tav tm="0">
                                          <p:val>
                                            <p:fltVal val="0.5"/>
                                          </p:val>
                                        </p:tav>
                                        <p:tav tm="100000">
                                          <p:val>
                                            <p:strVal val="#ppt_x"/>
                                          </p:val>
                                        </p:tav>
                                      </p:tavLst>
                                    </p:anim>
                                    <p:anim calcmode="lin" valueType="num">
                                      <p:cBhvr>
                                        <p:cTn id="41" dur="500" fill="hold"/>
                                        <p:tgtEl>
                                          <p:spTgt spid="9320"/>
                                        </p:tgtEl>
                                        <p:attrNameLst>
                                          <p:attrName>ppt_y</p:attrName>
                                        </p:attrNameLst>
                                      </p:cBhvr>
                                      <p:tavLst>
                                        <p:tav tm="0">
                                          <p:val>
                                            <p:fltVal val="0.5"/>
                                          </p:val>
                                        </p:tav>
                                        <p:tav tm="100000">
                                          <p:val>
                                            <p:strVal val="#ppt_y"/>
                                          </p:val>
                                        </p:tav>
                                      </p:tavLst>
                                    </p:anim>
                                  </p:childTnLst>
                                </p:cTn>
                              </p:par>
                            </p:childTnLst>
                          </p:cTn>
                        </p:par>
                        <p:par>
                          <p:cTn id="42" fill="hold">
                            <p:stCondLst>
                              <p:cond delay="1000"/>
                            </p:stCondLst>
                            <p:childTnLst>
                              <p:par>
                                <p:cTn id="43" presetID="15"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1000" fill="hold"/>
                                        <p:tgtEl>
                                          <p:spTgt spid="4"/>
                                        </p:tgtEl>
                                        <p:attrNameLst>
                                          <p:attrName>ppt_w</p:attrName>
                                        </p:attrNameLst>
                                      </p:cBhvr>
                                      <p:tavLst>
                                        <p:tav tm="0">
                                          <p:val>
                                            <p:fltVal val="0"/>
                                          </p:val>
                                        </p:tav>
                                        <p:tav tm="100000">
                                          <p:val>
                                            <p:strVal val="#ppt_w"/>
                                          </p:val>
                                        </p:tav>
                                      </p:tavLst>
                                    </p:anim>
                                    <p:anim calcmode="lin" valueType="num">
                                      <p:cBhvr>
                                        <p:cTn id="46" dur="1000" fill="hold"/>
                                        <p:tgtEl>
                                          <p:spTgt spid="4"/>
                                        </p:tgtEl>
                                        <p:attrNameLst>
                                          <p:attrName>ppt_h</p:attrName>
                                        </p:attrNameLst>
                                      </p:cBhvr>
                                      <p:tavLst>
                                        <p:tav tm="0">
                                          <p:val>
                                            <p:fltVal val="0"/>
                                          </p:val>
                                        </p:tav>
                                        <p:tav tm="100000">
                                          <p:val>
                                            <p:strVal val="#ppt_h"/>
                                          </p:val>
                                        </p:tav>
                                      </p:tavLst>
                                    </p:anim>
                                    <p:anim calcmode="lin" valueType="num">
                                      <p:cBhvr>
                                        <p:cTn id="47"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 grpId="0" autoUpdateAnimBg="0"/>
      <p:bldP spid="9320" grpId="0" autoUpdateAnimBg="0"/>
      <p:bldP spid="9321" grpId="0" animBg="1"/>
      <p:bldP spid="93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gure 8-02 part 2"/>
          <p:cNvPicPr>
            <a:picLocks noChangeAspect="1" noChangeArrowheads="1"/>
          </p:cNvPicPr>
          <p:nvPr/>
        </p:nvPicPr>
        <p:blipFill rotWithShape="1">
          <a:blip r:embed="rId3" cstate="print"/>
          <a:srcRect b="10915"/>
          <a:stretch/>
        </p:blipFill>
        <p:spPr bwMode="auto">
          <a:xfrm>
            <a:off x="304800" y="914401"/>
            <a:ext cx="8531225"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4"/>
          <p:cNvSpPr txBox="1">
            <a:spLocks noChangeArrowheads="1"/>
          </p:cNvSpPr>
          <p:nvPr/>
        </p:nvSpPr>
        <p:spPr bwMode="auto">
          <a:xfrm>
            <a:off x="1295400" y="2895600"/>
            <a:ext cx="5562600" cy="457200"/>
          </a:xfrm>
          <a:prstGeom prst="rect">
            <a:avLst/>
          </a:prstGeom>
          <a:noFill/>
          <a:ln w="9525">
            <a:noFill/>
            <a:miter lim="800000"/>
            <a:headEnd/>
            <a:tailEnd/>
          </a:ln>
        </p:spPr>
        <p:txBody>
          <a:bodyPr>
            <a:spAutoFit/>
          </a:bodyPr>
          <a:lstStyle/>
          <a:p>
            <a:pPr>
              <a:spcBef>
                <a:spcPct val="50000"/>
              </a:spcBef>
            </a:pPr>
            <a:endParaRPr lang="zh-CN" altLang="en-US"/>
          </a:p>
        </p:txBody>
      </p:sp>
      <p:pic>
        <p:nvPicPr>
          <p:cNvPr id="59395" name="Picture 10" descr="图片21"/>
          <p:cNvPicPr>
            <a:picLocks noGrp="1" noChangeAspect="1" noChangeArrowheads="1"/>
          </p:cNvPicPr>
          <p:nvPr>
            <p:ph idx="1"/>
          </p:nvPr>
        </p:nvPicPr>
        <p:blipFill>
          <a:blip r:embed="rId2" cstate="print"/>
          <a:srcRect/>
          <a:stretch>
            <a:fillRect/>
          </a:stretch>
        </p:blipFill>
        <p:spPr>
          <a:xfrm>
            <a:off x="1908175" y="404813"/>
            <a:ext cx="5595938" cy="5757862"/>
          </a:xfrm>
          <a:solidFill>
            <a:schemeClr val="accent3"/>
          </a:solid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52400"/>
            <a:ext cx="7772400" cy="381000"/>
          </a:xfrm>
        </p:spPr>
        <p:txBody>
          <a:bodyPr>
            <a:normAutofit fontScale="90000"/>
          </a:bodyPr>
          <a:lstStyle/>
          <a:p>
            <a:pPr eaLnBrk="1" hangingPunct="1"/>
            <a:r>
              <a:rPr lang="en-US" sz="2800" smtClean="0"/>
              <a:t>Nitrogen Bases</a:t>
            </a:r>
          </a:p>
        </p:txBody>
      </p:sp>
      <p:sp>
        <p:nvSpPr>
          <p:cNvPr id="3075" name="Rectangle 3"/>
          <p:cNvSpPr>
            <a:spLocks noGrp="1" noChangeArrowheads="1"/>
          </p:cNvSpPr>
          <p:nvPr>
            <p:ph idx="1"/>
          </p:nvPr>
        </p:nvSpPr>
        <p:spPr>
          <a:xfrm>
            <a:off x="381000" y="533400"/>
            <a:ext cx="8382000" cy="1447800"/>
          </a:xfrm>
        </p:spPr>
        <p:txBody>
          <a:bodyPr>
            <a:normAutofit/>
          </a:bodyPr>
          <a:lstStyle/>
          <a:p>
            <a:pPr eaLnBrk="1" hangingPunct="1"/>
            <a:r>
              <a:rPr lang="en-US" sz="2400" smtClean="0"/>
              <a:t>The </a:t>
            </a:r>
            <a:r>
              <a:rPr lang="en-US" sz="2400" b="1" smtClean="0"/>
              <a:t>nitrogen bases</a:t>
            </a:r>
            <a:r>
              <a:rPr lang="en-US" sz="2400" smtClean="0"/>
              <a:t> in nucleotides consist of two general types:</a:t>
            </a:r>
          </a:p>
          <a:p>
            <a:pPr eaLnBrk="1" hangingPunct="1">
              <a:buFontTx/>
              <a:buNone/>
            </a:pPr>
            <a:r>
              <a:rPr lang="en-US" sz="2400" smtClean="0"/>
              <a:t>	- </a:t>
            </a:r>
            <a:r>
              <a:rPr lang="en-US" sz="2400" b="1" smtClean="0"/>
              <a:t>purines</a:t>
            </a:r>
            <a:r>
              <a:rPr lang="en-US" sz="2400" smtClean="0"/>
              <a:t>:  adenine (A) and guanine (G)</a:t>
            </a:r>
          </a:p>
          <a:p>
            <a:pPr eaLnBrk="1" hangingPunct="1">
              <a:buFontTx/>
              <a:buNone/>
            </a:pPr>
            <a:r>
              <a:rPr lang="en-US" sz="2400" smtClean="0"/>
              <a:t>	- </a:t>
            </a:r>
            <a:r>
              <a:rPr lang="en-US" sz="2400" b="1" smtClean="0"/>
              <a:t>pyrimidines</a:t>
            </a:r>
            <a:r>
              <a:rPr lang="en-US" sz="2400" smtClean="0"/>
              <a:t>:  cytosine (C), thymine (T) and Uracil (U)</a:t>
            </a:r>
          </a:p>
        </p:txBody>
      </p:sp>
      <p:pic>
        <p:nvPicPr>
          <p:cNvPr id="5124" name="Picture 4"/>
          <p:cNvPicPr>
            <a:picLocks noChangeAspect="1" noChangeArrowheads="1"/>
          </p:cNvPicPr>
          <p:nvPr/>
        </p:nvPicPr>
        <p:blipFill>
          <a:blip r:embed="rId3" cstate="print"/>
          <a:srcRect t="1640" b="4921"/>
          <a:stretch>
            <a:fillRect/>
          </a:stretch>
        </p:blipFill>
        <p:spPr bwMode="auto">
          <a:xfrm>
            <a:off x="914400" y="2092325"/>
            <a:ext cx="7391400" cy="46894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ox(out)">
                                      <p:cBhvr>
                                        <p:cTn id="7" dur="500"/>
                                        <p:tgtEl>
                                          <p:spTgt spid="307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box(out)">
                                      <p:cBhvr>
                                        <p:cTn id="12" dur="500"/>
                                        <p:tgtEl>
                                          <p:spTgt spid="307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box(out)">
                                      <p:cBhvr>
                                        <p:cTn id="17" dur="500"/>
                                        <p:tgtEl>
                                          <p:spTgt spid="307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7"/>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- 4</a:t>
            </a:r>
          </a:p>
          <a:p>
            <a:pPr algn="ctr" rtl="0" eaLnBrk="0" hangingPunct="0"/>
            <a:r>
              <a:rPr lang="en-US" sz="3200" b="1">
                <a:solidFill>
                  <a:srgbClr val="000000"/>
                </a:solidFill>
                <a:latin typeface="Arial" charset="0"/>
              </a:rPr>
              <a:t>Bases - Pyrimidines</a:t>
            </a:r>
            <a:endParaRPr lang="en-US" sz="3600" b="1">
              <a:solidFill>
                <a:srgbClr val="000000"/>
              </a:solidFill>
              <a:latin typeface="Arial" charset="0"/>
            </a:endParaRPr>
          </a:p>
        </p:txBody>
      </p:sp>
      <p:grpSp>
        <p:nvGrpSpPr>
          <p:cNvPr id="2" name="Group 18"/>
          <p:cNvGrpSpPr>
            <a:grpSpLocks/>
          </p:cNvGrpSpPr>
          <p:nvPr/>
        </p:nvGrpSpPr>
        <p:grpSpPr bwMode="auto">
          <a:xfrm>
            <a:off x="1339850" y="4049713"/>
            <a:ext cx="1287463" cy="1490662"/>
            <a:chOff x="508" y="1948"/>
            <a:chExt cx="811" cy="939"/>
          </a:xfrm>
        </p:grpSpPr>
        <p:sp>
          <p:nvSpPr>
            <p:cNvPr id="18460" name="Text Box 19"/>
            <p:cNvSpPr txBox="1">
              <a:spLocks noChangeArrowheads="1"/>
            </p:cNvSpPr>
            <p:nvPr/>
          </p:nvSpPr>
          <p:spPr bwMode="auto">
            <a:xfrm>
              <a:off x="1091" y="1976"/>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8461" name="Text Box 20"/>
            <p:cNvSpPr txBox="1">
              <a:spLocks noChangeArrowheads="1"/>
            </p:cNvSpPr>
            <p:nvPr/>
          </p:nvSpPr>
          <p:spPr bwMode="auto">
            <a:xfrm>
              <a:off x="731" y="2560"/>
              <a:ext cx="228" cy="327"/>
            </a:xfrm>
            <a:prstGeom prst="rect">
              <a:avLst/>
            </a:prstGeom>
            <a:noFill/>
            <a:ln w="9525">
              <a:noFill/>
              <a:miter lim="800000"/>
              <a:headEnd/>
              <a:tailEnd/>
            </a:ln>
          </p:spPr>
          <p:txBody>
            <a:bodyPr>
              <a:spAutoFit/>
            </a:bodyPr>
            <a:lstStyle/>
            <a:p>
              <a:pPr algn="l" rtl="0" eaLnBrk="0" hangingPunct="0">
                <a:spcBef>
                  <a:spcPct val="50000"/>
                </a:spcBef>
              </a:pPr>
              <a:r>
                <a:rPr lang="en-US" sz="2800" b="1">
                  <a:solidFill>
                    <a:srgbClr val="000000"/>
                  </a:solidFill>
                  <a:latin typeface="Arial" charset="0"/>
                </a:rPr>
                <a:t>N</a:t>
              </a:r>
            </a:p>
          </p:txBody>
        </p:sp>
        <p:sp>
          <p:nvSpPr>
            <p:cNvPr id="18462" name="Line 21"/>
            <p:cNvSpPr>
              <a:spLocks noChangeShapeType="1"/>
            </p:cNvSpPr>
            <p:nvPr/>
          </p:nvSpPr>
          <p:spPr bwMode="auto">
            <a:xfrm>
              <a:off x="508" y="2144"/>
              <a:ext cx="0" cy="396"/>
            </a:xfrm>
            <a:prstGeom prst="line">
              <a:avLst/>
            </a:prstGeom>
            <a:noFill/>
            <a:ln w="38100">
              <a:solidFill>
                <a:srgbClr val="FA26D7"/>
              </a:solidFill>
              <a:round/>
              <a:headEnd/>
              <a:tailEnd/>
            </a:ln>
          </p:spPr>
          <p:txBody>
            <a:bodyPr wrap="none" anchor="ctr"/>
            <a:lstStyle/>
            <a:p>
              <a:endParaRPr lang="en-US"/>
            </a:p>
          </p:txBody>
        </p:sp>
        <p:sp>
          <p:nvSpPr>
            <p:cNvPr id="18463" name="Line 22"/>
            <p:cNvSpPr>
              <a:spLocks noChangeShapeType="1"/>
            </p:cNvSpPr>
            <p:nvPr/>
          </p:nvSpPr>
          <p:spPr bwMode="auto">
            <a:xfrm flipV="1">
              <a:off x="516" y="1948"/>
              <a:ext cx="356" cy="196"/>
            </a:xfrm>
            <a:prstGeom prst="line">
              <a:avLst/>
            </a:prstGeom>
            <a:noFill/>
            <a:ln w="38100">
              <a:solidFill>
                <a:srgbClr val="FA26D7"/>
              </a:solidFill>
              <a:round/>
              <a:headEnd/>
              <a:tailEnd/>
            </a:ln>
          </p:spPr>
          <p:txBody>
            <a:bodyPr wrap="none" anchor="ctr"/>
            <a:lstStyle/>
            <a:p>
              <a:endParaRPr lang="en-US"/>
            </a:p>
          </p:txBody>
        </p:sp>
        <p:sp>
          <p:nvSpPr>
            <p:cNvPr id="18464" name="Line 23"/>
            <p:cNvSpPr>
              <a:spLocks noChangeShapeType="1"/>
            </p:cNvSpPr>
            <p:nvPr/>
          </p:nvSpPr>
          <p:spPr bwMode="auto">
            <a:xfrm>
              <a:off x="872" y="1948"/>
              <a:ext cx="272" cy="136"/>
            </a:xfrm>
            <a:prstGeom prst="line">
              <a:avLst/>
            </a:prstGeom>
            <a:noFill/>
            <a:ln w="38100">
              <a:solidFill>
                <a:srgbClr val="FA26D7"/>
              </a:solidFill>
              <a:round/>
              <a:headEnd/>
              <a:tailEnd/>
            </a:ln>
          </p:spPr>
          <p:txBody>
            <a:bodyPr wrap="none" anchor="ctr"/>
            <a:lstStyle/>
            <a:p>
              <a:endParaRPr lang="en-US"/>
            </a:p>
          </p:txBody>
        </p:sp>
        <p:sp>
          <p:nvSpPr>
            <p:cNvPr id="18465" name="Line 24"/>
            <p:cNvSpPr>
              <a:spLocks noChangeShapeType="1"/>
            </p:cNvSpPr>
            <p:nvPr/>
          </p:nvSpPr>
          <p:spPr bwMode="auto">
            <a:xfrm>
              <a:off x="1232" y="2228"/>
              <a:ext cx="0" cy="308"/>
            </a:xfrm>
            <a:prstGeom prst="line">
              <a:avLst/>
            </a:prstGeom>
            <a:noFill/>
            <a:ln w="38100">
              <a:solidFill>
                <a:srgbClr val="FA26D7"/>
              </a:solidFill>
              <a:round/>
              <a:headEnd/>
              <a:tailEnd/>
            </a:ln>
          </p:spPr>
          <p:txBody>
            <a:bodyPr wrap="none" anchor="ctr"/>
            <a:lstStyle/>
            <a:p>
              <a:endParaRPr lang="en-US"/>
            </a:p>
          </p:txBody>
        </p:sp>
        <p:sp>
          <p:nvSpPr>
            <p:cNvPr id="18466" name="Line 25"/>
            <p:cNvSpPr>
              <a:spLocks noChangeShapeType="1"/>
            </p:cNvSpPr>
            <p:nvPr/>
          </p:nvSpPr>
          <p:spPr bwMode="auto">
            <a:xfrm flipH="1">
              <a:off x="948" y="2536"/>
              <a:ext cx="280" cy="160"/>
            </a:xfrm>
            <a:prstGeom prst="line">
              <a:avLst/>
            </a:prstGeom>
            <a:noFill/>
            <a:ln w="38100">
              <a:solidFill>
                <a:srgbClr val="FA26D7"/>
              </a:solidFill>
              <a:round/>
              <a:headEnd/>
              <a:tailEnd/>
            </a:ln>
          </p:spPr>
          <p:txBody>
            <a:bodyPr wrap="none" anchor="ctr"/>
            <a:lstStyle/>
            <a:p>
              <a:endParaRPr lang="en-US"/>
            </a:p>
          </p:txBody>
        </p:sp>
        <p:sp>
          <p:nvSpPr>
            <p:cNvPr id="18467" name="Line 26"/>
            <p:cNvSpPr>
              <a:spLocks noChangeShapeType="1"/>
            </p:cNvSpPr>
            <p:nvPr/>
          </p:nvSpPr>
          <p:spPr bwMode="auto">
            <a:xfrm>
              <a:off x="512" y="2532"/>
              <a:ext cx="280" cy="156"/>
            </a:xfrm>
            <a:prstGeom prst="line">
              <a:avLst/>
            </a:prstGeom>
            <a:noFill/>
            <a:ln w="38100">
              <a:solidFill>
                <a:srgbClr val="FA26D7"/>
              </a:solidFill>
              <a:round/>
              <a:headEnd/>
              <a:tailEnd/>
            </a:ln>
          </p:spPr>
          <p:txBody>
            <a:bodyPr wrap="none" anchor="ctr"/>
            <a:lstStyle/>
            <a:p>
              <a:endParaRPr lang="en-US"/>
            </a:p>
          </p:txBody>
        </p:sp>
        <p:sp>
          <p:nvSpPr>
            <p:cNvPr id="18468" name="Text Box 27"/>
            <p:cNvSpPr txBox="1">
              <a:spLocks noChangeArrowheads="1"/>
            </p:cNvSpPr>
            <p:nvPr/>
          </p:nvSpPr>
          <p:spPr bwMode="auto">
            <a:xfrm>
              <a:off x="1030" y="2126"/>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5</a:t>
              </a:r>
            </a:p>
          </p:txBody>
        </p:sp>
        <p:sp>
          <p:nvSpPr>
            <p:cNvPr id="18469" name="Text Box 28"/>
            <p:cNvSpPr txBox="1">
              <a:spLocks noChangeArrowheads="1"/>
            </p:cNvSpPr>
            <p:nvPr/>
          </p:nvSpPr>
          <p:spPr bwMode="auto">
            <a:xfrm>
              <a:off x="1030" y="237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6</a:t>
              </a:r>
            </a:p>
          </p:txBody>
        </p:sp>
        <p:sp>
          <p:nvSpPr>
            <p:cNvPr id="18470" name="Text Box 29"/>
            <p:cNvSpPr txBox="1">
              <a:spLocks noChangeArrowheads="1"/>
            </p:cNvSpPr>
            <p:nvPr/>
          </p:nvSpPr>
          <p:spPr bwMode="auto">
            <a:xfrm>
              <a:off x="790" y="247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1</a:t>
              </a:r>
            </a:p>
          </p:txBody>
        </p:sp>
        <p:sp>
          <p:nvSpPr>
            <p:cNvPr id="18471" name="Text Box 30"/>
            <p:cNvSpPr txBox="1">
              <a:spLocks noChangeArrowheads="1"/>
            </p:cNvSpPr>
            <p:nvPr/>
          </p:nvSpPr>
          <p:spPr bwMode="auto">
            <a:xfrm>
              <a:off x="526" y="239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2</a:t>
              </a:r>
            </a:p>
          </p:txBody>
        </p:sp>
        <p:sp>
          <p:nvSpPr>
            <p:cNvPr id="18472" name="Text Box 31"/>
            <p:cNvSpPr txBox="1">
              <a:spLocks noChangeArrowheads="1"/>
            </p:cNvSpPr>
            <p:nvPr/>
          </p:nvSpPr>
          <p:spPr bwMode="auto">
            <a:xfrm>
              <a:off x="526" y="211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3</a:t>
              </a:r>
            </a:p>
          </p:txBody>
        </p:sp>
        <p:sp>
          <p:nvSpPr>
            <p:cNvPr id="18473" name="Text Box 32"/>
            <p:cNvSpPr txBox="1">
              <a:spLocks noChangeArrowheads="1"/>
            </p:cNvSpPr>
            <p:nvPr/>
          </p:nvSpPr>
          <p:spPr bwMode="auto">
            <a:xfrm>
              <a:off x="790" y="197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4</a:t>
              </a:r>
            </a:p>
          </p:txBody>
        </p:sp>
      </p:grpSp>
      <p:sp>
        <p:nvSpPr>
          <p:cNvPr id="10273" name="Rectangle 33"/>
          <p:cNvSpPr>
            <a:spLocks noChangeArrowheads="1"/>
          </p:cNvSpPr>
          <p:nvPr/>
        </p:nvSpPr>
        <p:spPr bwMode="auto">
          <a:xfrm>
            <a:off x="4648200" y="3368675"/>
            <a:ext cx="1473200" cy="457200"/>
          </a:xfrm>
          <a:prstGeom prst="rect">
            <a:avLst/>
          </a:prstGeom>
          <a:noFill/>
          <a:ln w="9525">
            <a:noFill/>
            <a:miter lim="800000"/>
            <a:headEnd/>
            <a:tailEnd/>
          </a:ln>
        </p:spPr>
        <p:txBody>
          <a:bodyPr>
            <a:spAutoFit/>
          </a:bodyPr>
          <a:lstStyle/>
          <a:p>
            <a:pPr algn="l" rtl="0" eaLnBrk="0" hangingPunct="0"/>
            <a:r>
              <a:rPr lang="en-US" sz="2400" b="1" i="1" u="sng">
                <a:solidFill>
                  <a:srgbClr val="000000"/>
                </a:solidFill>
                <a:latin typeface="Arial" charset="0"/>
              </a:rPr>
              <a:t>Uracil</a:t>
            </a:r>
            <a:endParaRPr lang="en-US" sz="2400" b="1" u="sng">
              <a:solidFill>
                <a:srgbClr val="000000"/>
              </a:solidFill>
              <a:latin typeface="Arial" charset="0"/>
            </a:endParaRPr>
          </a:p>
        </p:txBody>
      </p:sp>
      <p:sp>
        <p:nvSpPr>
          <p:cNvPr id="10275" name="AutoShape 35"/>
          <p:cNvSpPr>
            <a:spLocks noChangeArrowheads="1"/>
          </p:cNvSpPr>
          <p:nvPr/>
        </p:nvSpPr>
        <p:spPr bwMode="auto">
          <a:xfrm rot="-25200">
            <a:off x="3136900" y="4554538"/>
            <a:ext cx="2552700" cy="215900"/>
          </a:xfrm>
          <a:custGeom>
            <a:avLst/>
            <a:gdLst>
              <a:gd name="T0" fmla="*/ 1914525 w 21600"/>
              <a:gd name="T1" fmla="*/ 0 h 21600"/>
              <a:gd name="T2" fmla="*/ 0 w 21600"/>
              <a:gd name="T3" fmla="*/ 107950 h 21600"/>
              <a:gd name="T4" fmla="*/ 1914525 w 21600"/>
              <a:gd name="T5" fmla="*/ 215900 h 21600"/>
              <a:gd name="T6" fmla="*/ 255270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chemeClr val="accent1"/>
              </a:gs>
              <a:gs pos="100000">
                <a:srgbClr val="FF0000"/>
              </a:gs>
            </a:gsLst>
            <a:lin ang="0" scaled="1"/>
          </a:gradFill>
          <a:ln w="9525">
            <a:solidFill>
              <a:schemeClr val="tx1"/>
            </a:solidFill>
            <a:miter lim="800000"/>
            <a:headEnd/>
            <a:tailEnd/>
          </a:ln>
        </p:spPr>
        <p:txBody>
          <a:bodyPr wrap="none" anchor="ctr"/>
          <a:lstStyle/>
          <a:p>
            <a:endParaRPr lang="en-US"/>
          </a:p>
        </p:txBody>
      </p:sp>
      <p:grpSp>
        <p:nvGrpSpPr>
          <p:cNvPr id="3" name="Group 77"/>
          <p:cNvGrpSpPr>
            <a:grpSpLocks/>
          </p:cNvGrpSpPr>
          <p:nvPr/>
        </p:nvGrpSpPr>
        <p:grpSpPr bwMode="auto">
          <a:xfrm>
            <a:off x="6445250" y="3454400"/>
            <a:ext cx="2317750" cy="2466975"/>
            <a:chOff x="4052" y="1232"/>
            <a:chExt cx="1460" cy="1554"/>
          </a:xfrm>
        </p:grpSpPr>
        <p:sp>
          <p:nvSpPr>
            <p:cNvPr id="18442" name="Text Box 38"/>
            <p:cNvSpPr txBox="1">
              <a:spLocks noChangeArrowheads="1"/>
            </p:cNvSpPr>
            <p:nvPr/>
          </p:nvSpPr>
          <p:spPr bwMode="auto">
            <a:xfrm>
              <a:off x="4635" y="1680"/>
              <a:ext cx="396"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NH</a:t>
              </a:r>
            </a:p>
          </p:txBody>
        </p:sp>
        <p:sp>
          <p:nvSpPr>
            <p:cNvPr id="18443" name="Text Box 39"/>
            <p:cNvSpPr txBox="1">
              <a:spLocks noChangeArrowheads="1"/>
            </p:cNvSpPr>
            <p:nvPr/>
          </p:nvSpPr>
          <p:spPr bwMode="auto">
            <a:xfrm>
              <a:off x="4301" y="2274"/>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18444" name="Line 40"/>
            <p:cNvSpPr>
              <a:spLocks noChangeShapeType="1"/>
            </p:cNvSpPr>
            <p:nvPr/>
          </p:nvSpPr>
          <p:spPr bwMode="auto">
            <a:xfrm>
              <a:off x="4052" y="1848"/>
              <a:ext cx="0" cy="396"/>
            </a:xfrm>
            <a:prstGeom prst="line">
              <a:avLst/>
            </a:prstGeom>
            <a:noFill/>
            <a:ln w="38100">
              <a:solidFill>
                <a:srgbClr val="FA26D7"/>
              </a:solidFill>
              <a:round/>
              <a:headEnd/>
              <a:tailEnd/>
            </a:ln>
          </p:spPr>
          <p:txBody>
            <a:bodyPr wrap="none" anchor="ctr"/>
            <a:lstStyle/>
            <a:p>
              <a:endParaRPr lang="en-US"/>
            </a:p>
          </p:txBody>
        </p:sp>
        <p:sp>
          <p:nvSpPr>
            <p:cNvPr id="18445" name="Line 41"/>
            <p:cNvSpPr>
              <a:spLocks noChangeShapeType="1"/>
            </p:cNvSpPr>
            <p:nvPr/>
          </p:nvSpPr>
          <p:spPr bwMode="auto">
            <a:xfrm flipV="1">
              <a:off x="4060" y="1652"/>
              <a:ext cx="356" cy="196"/>
            </a:xfrm>
            <a:prstGeom prst="line">
              <a:avLst/>
            </a:prstGeom>
            <a:noFill/>
            <a:ln w="38100">
              <a:solidFill>
                <a:srgbClr val="FA26D7"/>
              </a:solidFill>
              <a:round/>
              <a:headEnd/>
              <a:tailEnd/>
            </a:ln>
          </p:spPr>
          <p:txBody>
            <a:bodyPr wrap="none" anchor="ctr"/>
            <a:lstStyle/>
            <a:p>
              <a:endParaRPr lang="en-US"/>
            </a:p>
          </p:txBody>
        </p:sp>
        <p:sp>
          <p:nvSpPr>
            <p:cNvPr id="18446" name="Line 42"/>
            <p:cNvSpPr>
              <a:spLocks noChangeShapeType="1"/>
            </p:cNvSpPr>
            <p:nvPr/>
          </p:nvSpPr>
          <p:spPr bwMode="auto">
            <a:xfrm>
              <a:off x="4408" y="1644"/>
              <a:ext cx="272" cy="136"/>
            </a:xfrm>
            <a:prstGeom prst="line">
              <a:avLst/>
            </a:prstGeom>
            <a:noFill/>
            <a:ln w="38100">
              <a:solidFill>
                <a:srgbClr val="FA26D7"/>
              </a:solidFill>
              <a:round/>
              <a:headEnd/>
              <a:tailEnd/>
            </a:ln>
          </p:spPr>
          <p:txBody>
            <a:bodyPr wrap="none" anchor="ctr"/>
            <a:lstStyle/>
            <a:p>
              <a:endParaRPr lang="en-US"/>
            </a:p>
          </p:txBody>
        </p:sp>
        <p:sp>
          <p:nvSpPr>
            <p:cNvPr id="18447" name="Line 43"/>
            <p:cNvSpPr>
              <a:spLocks noChangeShapeType="1"/>
            </p:cNvSpPr>
            <p:nvPr/>
          </p:nvSpPr>
          <p:spPr bwMode="auto">
            <a:xfrm flipH="1">
              <a:off x="4492" y="2240"/>
              <a:ext cx="280" cy="160"/>
            </a:xfrm>
            <a:prstGeom prst="line">
              <a:avLst/>
            </a:prstGeom>
            <a:noFill/>
            <a:ln w="38100">
              <a:solidFill>
                <a:srgbClr val="FA26D7"/>
              </a:solidFill>
              <a:round/>
              <a:headEnd/>
              <a:tailEnd/>
            </a:ln>
          </p:spPr>
          <p:txBody>
            <a:bodyPr wrap="none" anchor="ctr"/>
            <a:lstStyle/>
            <a:p>
              <a:endParaRPr lang="en-US"/>
            </a:p>
          </p:txBody>
        </p:sp>
        <p:sp>
          <p:nvSpPr>
            <p:cNvPr id="18448" name="Line 44"/>
            <p:cNvSpPr>
              <a:spLocks noChangeShapeType="1"/>
            </p:cNvSpPr>
            <p:nvPr/>
          </p:nvSpPr>
          <p:spPr bwMode="auto">
            <a:xfrm>
              <a:off x="4056" y="2236"/>
              <a:ext cx="280" cy="156"/>
            </a:xfrm>
            <a:prstGeom prst="line">
              <a:avLst/>
            </a:prstGeom>
            <a:noFill/>
            <a:ln w="38100">
              <a:solidFill>
                <a:srgbClr val="FA26D7"/>
              </a:solidFill>
              <a:round/>
              <a:headEnd/>
              <a:tailEnd/>
            </a:ln>
          </p:spPr>
          <p:txBody>
            <a:bodyPr wrap="none" anchor="ctr"/>
            <a:lstStyle/>
            <a:p>
              <a:endParaRPr lang="en-US"/>
            </a:p>
          </p:txBody>
        </p:sp>
        <p:sp>
          <p:nvSpPr>
            <p:cNvPr id="18449" name="Line 45"/>
            <p:cNvSpPr>
              <a:spLocks noChangeShapeType="1"/>
            </p:cNvSpPr>
            <p:nvPr/>
          </p:nvSpPr>
          <p:spPr bwMode="auto">
            <a:xfrm>
              <a:off x="4761" y="1904"/>
              <a:ext cx="0" cy="340"/>
            </a:xfrm>
            <a:prstGeom prst="line">
              <a:avLst/>
            </a:prstGeom>
            <a:noFill/>
            <a:ln w="38100">
              <a:solidFill>
                <a:srgbClr val="FA26D7"/>
              </a:solidFill>
              <a:round/>
              <a:headEnd/>
              <a:tailEnd/>
            </a:ln>
          </p:spPr>
          <p:txBody>
            <a:bodyPr wrap="none" anchor="ctr"/>
            <a:lstStyle/>
            <a:p>
              <a:endParaRPr lang="en-US"/>
            </a:p>
          </p:txBody>
        </p:sp>
        <p:sp>
          <p:nvSpPr>
            <p:cNvPr id="18450" name="Line 46"/>
            <p:cNvSpPr>
              <a:spLocks noChangeShapeType="1"/>
            </p:cNvSpPr>
            <p:nvPr/>
          </p:nvSpPr>
          <p:spPr bwMode="auto">
            <a:xfrm>
              <a:off x="4392" y="1480"/>
              <a:ext cx="0" cy="176"/>
            </a:xfrm>
            <a:prstGeom prst="line">
              <a:avLst/>
            </a:prstGeom>
            <a:noFill/>
            <a:ln w="38100">
              <a:solidFill>
                <a:srgbClr val="FA26D7"/>
              </a:solidFill>
              <a:round/>
              <a:headEnd/>
              <a:tailEnd/>
            </a:ln>
          </p:spPr>
          <p:txBody>
            <a:bodyPr wrap="none" anchor="ctr"/>
            <a:lstStyle/>
            <a:p>
              <a:endParaRPr lang="en-US"/>
            </a:p>
          </p:txBody>
        </p:sp>
        <p:sp>
          <p:nvSpPr>
            <p:cNvPr id="18451" name="Text Box 47"/>
            <p:cNvSpPr txBox="1">
              <a:spLocks noChangeArrowheads="1"/>
            </p:cNvSpPr>
            <p:nvPr/>
          </p:nvSpPr>
          <p:spPr bwMode="auto">
            <a:xfrm>
              <a:off x="4307" y="1232"/>
              <a:ext cx="244"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8452" name="Rectangle 48"/>
            <p:cNvSpPr>
              <a:spLocks noChangeArrowheads="1"/>
            </p:cNvSpPr>
            <p:nvPr/>
          </p:nvSpPr>
          <p:spPr bwMode="auto">
            <a:xfrm>
              <a:off x="5048" y="1813"/>
              <a:ext cx="464" cy="365"/>
            </a:xfrm>
            <a:prstGeom prst="rect">
              <a:avLst/>
            </a:prstGeom>
            <a:noFill/>
            <a:ln w="9525">
              <a:noFill/>
              <a:miter lim="800000"/>
              <a:headEnd/>
              <a:tailEnd/>
            </a:ln>
          </p:spPr>
          <p:txBody>
            <a:bodyPr>
              <a:spAutoFit/>
            </a:bodyPr>
            <a:lstStyle/>
            <a:p>
              <a:pPr algn="l" rtl="0" eaLnBrk="0" hangingPunct="0"/>
              <a:r>
                <a:rPr lang="en-US" sz="3200" b="1">
                  <a:solidFill>
                    <a:srgbClr val="000000"/>
                  </a:solidFill>
                  <a:latin typeface="Arial" charset="0"/>
                </a:rPr>
                <a:t>U</a:t>
              </a:r>
              <a:endParaRPr lang="en-US" sz="2400" b="1" u="sng">
                <a:solidFill>
                  <a:srgbClr val="000000"/>
                </a:solidFill>
                <a:latin typeface="Arial" charset="0"/>
              </a:endParaRPr>
            </a:p>
          </p:txBody>
        </p:sp>
        <p:sp>
          <p:nvSpPr>
            <p:cNvPr id="18453" name="Line 49"/>
            <p:cNvSpPr>
              <a:spLocks noChangeShapeType="1"/>
            </p:cNvSpPr>
            <p:nvPr/>
          </p:nvSpPr>
          <p:spPr bwMode="auto">
            <a:xfrm>
              <a:off x="4448" y="1480"/>
              <a:ext cx="0" cy="176"/>
            </a:xfrm>
            <a:prstGeom prst="line">
              <a:avLst/>
            </a:prstGeom>
            <a:noFill/>
            <a:ln w="38100">
              <a:solidFill>
                <a:srgbClr val="FA26D7"/>
              </a:solidFill>
              <a:round/>
              <a:headEnd/>
              <a:tailEnd/>
            </a:ln>
          </p:spPr>
          <p:txBody>
            <a:bodyPr wrap="none" anchor="ctr"/>
            <a:lstStyle/>
            <a:p>
              <a:endParaRPr lang="en-US"/>
            </a:p>
          </p:txBody>
        </p:sp>
        <p:sp>
          <p:nvSpPr>
            <p:cNvPr id="18454" name="Text Box 50"/>
            <p:cNvSpPr txBox="1">
              <a:spLocks noChangeArrowheads="1"/>
            </p:cNvSpPr>
            <p:nvPr/>
          </p:nvSpPr>
          <p:spPr bwMode="auto">
            <a:xfrm>
              <a:off x="4867" y="2288"/>
              <a:ext cx="244"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18455" name="Line 51"/>
            <p:cNvSpPr>
              <a:spLocks noChangeShapeType="1"/>
            </p:cNvSpPr>
            <p:nvPr/>
          </p:nvSpPr>
          <p:spPr bwMode="auto">
            <a:xfrm>
              <a:off x="4760" y="2208"/>
              <a:ext cx="128" cy="120"/>
            </a:xfrm>
            <a:prstGeom prst="line">
              <a:avLst/>
            </a:prstGeom>
            <a:noFill/>
            <a:ln w="38100">
              <a:solidFill>
                <a:srgbClr val="FA26D7"/>
              </a:solidFill>
              <a:round/>
              <a:headEnd/>
              <a:tailEnd/>
            </a:ln>
          </p:spPr>
          <p:txBody>
            <a:bodyPr wrap="none" anchor="ctr"/>
            <a:lstStyle/>
            <a:p>
              <a:endParaRPr lang="en-US"/>
            </a:p>
          </p:txBody>
        </p:sp>
        <p:sp>
          <p:nvSpPr>
            <p:cNvPr id="18456" name="Line 52"/>
            <p:cNvSpPr>
              <a:spLocks noChangeShapeType="1"/>
            </p:cNvSpPr>
            <p:nvPr/>
          </p:nvSpPr>
          <p:spPr bwMode="auto">
            <a:xfrm>
              <a:off x="4736" y="2256"/>
              <a:ext cx="128" cy="120"/>
            </a:xfrm>
            <a:prstGeom prst="line">
              <a:avLst/>
            </a:prstGeom>
            <a:noFill/>
            <a:ln w="38100">
              <a:solidFill>
                <a:srgbClr val="FA26D7"/>
              </a:solidFill>
              <a:round/>
              <a:headEnd/>
              <a:tailEnd/>
            </a:ln>
          </p:spPr>
          <p:txBody>
            <a:bodyPr wrap="none" anchor="ctr"/>
            <a:lstStyle/>
            <a:p>
              <a:endParaRPr lang="en-US"/>
            </a:p>
          </p:txBody>
        </p:sp>
        <p:sp>
          <p:nvSpPr>
            <p:cNvPr id="18457" name="Text Box 53"/>
            <p:cNvSpPr txBox="1">
              <a:spLocks noChangeArrowheads="1"/>
            </p:cNvSpPr>
            <p:nvPr/>
          </p:nvSpPr>
          <p:spPr bwMode="auto">
            <a:xfrm>
              <a:off x="4299" y="2536"/>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H</a:t>
              </a:r>
            </a:p>
          </p:txBody>
        </p:sp>
        <p:sp>
          <p:nvSpPr>
            <p:cNvPr id="18458" name="Line 54"/>
            <p:cNvSpPr>
              <a:spLocks noChangeShapeType="1"/>
            </p:cNvSpPr>
            <p:nvPr/>
          </p:nvSpPr>
          <p:spPr bwMode="auto">
            <a:xfrm>
              <a:off x="4416" y="2480"/>
              <a:ext cx="0" cy="88"/>
            </a:xfrm>
            <a:prstGeom prst="line">
              <a:avLst/>
            </a:prstGeom>
            <a:noFill/>
            <a:ln w="38100">
              <a:solidFill>
                <a:srgbClr val="FA26D7"/>
              </a:solidFill>
              <a:round/>
              <a:headEnd/>
              <a:tailEnd/>
            </a:ln>
          </p:spPr>
          <p:txBody>
            <a:bodyPr wrap="none" anchor="ctr"/>
            <a:lstStyle/>
            <a:p>
              <a:endParaRPr lang="en-US"/>
            </a:p>
          </p:txBody>
        </p:sp>
        <p:sp>
          <p:nvSpPr>
            <p:cNvPr id="18459" name="Line 55"/>
            <p:cNvSpPr>
              <a:spLocks noChangeShapeType="1"/>
            </p:cNvSpPr>
            <p:nvPr/>
          </p:nvSpPr>
          <p:spPr bwMode="auto">
            <a:xfrm>
              <a:off x="4104" y="1872"/>
              <a:ext cx="0" cy="344"/>
            </a:xfrm>
            <a:prstGeom prst="line">
              <a:avLst/>
            </a:prstGeom>
            <a:noFill/>
            <a:ln w="38100">
              <a:solidFill>
                <a:srgbClr val="FA26D7"/>
              </a:solidFill>
              <a:round/>
              <a:headEnd/>
              <a:tailEnd/>
            </a:ln>
          </p:spPr>
          <p:txBody>
            <a:bodyPr wrap="none" anchor="ctr"/>
            <a:lstStyle/>
            <a:p>
              <a:endParaRPr lang="en-US"/>
            </a:p>
          </p:txBody>
        </p:sp>
      </p:grpSp>
      <p:sp>
        <p:nvSpPr>
          <p:cNvPr id="10318" name="Rectangle 78"/>
          <p:cNvSpPr>
            <a:spLocks noChangeArrowheads="1"/>
          </p:cNvSpPr>
          <p:nvPr/>
        </p:nvSpPr>
        <p:spPr bwMode="auto">
          <a:xfrm>
            <a:off x="393700" y="1557338"/>
            <a:ext cx="3975100" cy="396875"/>
          </a:xfrm>
          <a:prstGeom prst="rect">
            <a:avLst/>
          </a:prstGeom>
          <a:noFill/>
          <a:ln w="9525">
            <a:noFill/>
            <a:miter lim="800000"/>
            <a:headEnd/>
            <a:tailEnd/>
          </a:ln>
        </p:spPr>
        <p:txBody>
          <a:bodyPr>
            <a:spAutoFit/>
          </a:bodyPr>
          <a:lstStyle/>
          <a:p>
            <a:pPr algn="just" rtl="0" eaLnBrk="0" hangingPunct="0"/>
            <a:r>
              <a:rPr lang="en-US" sz="2000">
                <a:solidFill>
                  <a:srgbClr val="000000"/>
                </a:solidFill>
                <a:latin typeface="Arial" charset="0"/>
              </a:rPr>
              <a:t>Thymine is found ONLY in DNA.</a:t>
            </a:r>
          </a:p>
        </p:txBody>
      </p:sp>
      <p:sp>
        <p:nvSpPr>
          <p:cNvPr id="10319" name="Rectangle 79"/>
          <p:cNvSpPr>
            <a:spLocks noChangeArrowheads="1"/>
          </p:cNvSpPr>
          <p:nvPr/>
        </p:nvSpPr>
        <p:spPr bwMode="auto">
          <a:xfrm>
            <a:off x="393700" y="2001838"/>
            <a:ext cx="4711700" cy="396875"/>
          </a:xfrm>
          <a:prstGeom prst="rect">
            <a:avLst/>
          </a:prstGeom>
          <a:noFill/>
          <a:ln w="9525">
            <a:noFill/>
            <a:miter lim="800000"/>
            <a:headEnd/>
            <a:tailEnd/>
          </a:ln>
        </p:spPr>
        <p:txBody>
          <a:bodyPr>
            <a:spAutoFit/>
          </a:bodyPr>
          <a:lstStyle/>
          <a:p>
            <a:pPr algn="just" rtl="0" eaLnBrk="0" hangingPunct="0"/>
            <a:r>
              <a:rPr lang="en-US" sz="2000">
                <a:solidFill>
                  <a:srgbClr val="000000"/>
                </a:solidFill>
                <a:latin typeface="Arial" charset="0"/>
              </a:rPr>
              <a:t>In RNA, thymine is replaced by uracil</a:t>
            </a:r>
          </a:p>
        </p:txBody>
      </p:sp>
      <p:sp>
        <p:nvSpPr>
          <p:cNvPr id="10320" name="Rectangle 80"/>
          <p:cNvSpPr>
            <a:spLocks noChangeArrowheads="1"/>
          </p:cNvSpPr>
          <p:nvPr/>
        </p:nvSpPr>
        <p:spPr bwMode="auto">
          <a:xfrm>
            <a:off x="393700" y="2459038"/>
            <a:ext cx="6159500" cy="396875"/>
          </a:xfrm>
          <a:prstGeom prst="rect">
            <a:avLst/>
          </a:prstGeom>
          <a:noFill/>
          <a:ln w="9525">
            <a:noFill/>
            <a:miter lim="800000"/>
            <a:headEnd/>
            <a:tailEnd/>
          </a:ln>
        </p:spPr>
        <p:txBody>
          <a:bodyPr>
            <a:spAutoFit/>
          </a:bodyPr>
          <a:lstStyle/>
          <a:p>
            <a:pPr algn="just" rtl="0" eaLnBrk="0" hangingPunct="0"/>
            <a:r>
              <a:rPr lang="en-US" sz="2000">
                <a:solidFill>
                  <a:srgbClr val="000000"/>
                </a:solidFill>
                <a:latin typeface="Arial" charset="0"/>
              </a:rPr>
              <a:t>Uracil and Thymine are structurally similar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0318"/>
                                        </p:tgtEl>
                                        <p:attrNameLst>
                                          <p:attrName>style.visibility</p:attrName>
                                        </p:attrNameLst>
                                      </p:cBhvr>
                                      <p:to>
                                        <p:strVal val="visible"/>
                                      </p:to>
                                    </p:set>
                                    <p:anim calcmode="lin" valueType="num">
                                      <p:cBhvr>
                                        <p:cTn id="7" dur="500" fill="hold"/>
                                        <p:tgtEl>
                                          <p:spTgt spid="10318"/>
                                        </p:tgtEl>
                                        <p:attrNameLst>
                                          <p:attrName>ppt_w</p:attrName>
                                        </p:attrNameLst>
                                      </p:cBhvr>
                                      <p:tavLst>
                                        <p:tav tm="0">
                                          <p:val>
                                            <p:fltVal val="0"/>
                                          </p:val>
                                        </p:tav>
                                        <p:tav tm="100000">
                                          <p:val>
                                            <p:strVal val="#ppt_w"/>
                                          </p:val>
                                        </p:tav>
                                      </p:tavLst>
                                    </p:anim>
                                    <p:anim calcmode="lin" valueType="num">
                                      <p:cBhvr>
                                        <p:cTn id="8" dur="500" fill="hold"/>
                                        <p:tgtEl>
                                          <p:spTgt spid="10318"/>
                                        </p:tgtEl>
                                        <p:attrNameLst>
                                          <p:attrName>ppt_h</p:attrName>
                                        </p:attrNameLst>
                                      </p:cBhvr>
                                      <p:tavLst>
                                        <p:tav tm="0">
                                          <p:val>
                                            <p:fltVal val="0"/>
                                          </p:val>
                                        </p:tav>
                                        <p:tav tm="100000">
                                          <p:val>
                                            <p:strVal val="#ppt_h"/>
                                          </p:val>
                                        </p:tav>
                                      </p:tavLst>
                                    </p:anim>
                                    <p:anim calcmode="lin" valueType="num">
                                      <p:cBhvr>
                                        <p:cTn id="9" dur="500" fill="hold"/>
                                        <p:tgtEl>
                                          <p:spTgt spid="10318"/>
                                        </p:tgtEl>
                                        <p:attrNameLst>
                                          <p:attrName>ppt_x</p:attrName>
                                        </p:attrNameLst>
                                      </p:cBhvr>
                                      <p:tavLst>
                                        <p:tav tm="0">
                                          <p:val>
                                            <p:fltVal val="0.5"/>
                                          </p:val>
                                        </p:tav>
                                        <p:tav tm="100000">
                                          <p:val>
                                            <p:strVal val="#ppt_x"/>
                                          </p:val>
                                        </p:tav>
                                      </p:tavLst>
                                    </p:anim>
                                    <p:anim calcmode="lin" valueType="num">
                                      <p:cBhvr>
                                        <p:cTn id="10" dur="500" fill="hold"/>
                                        <p:tgtEl>
                                          <p:spTgt spid="10318"/>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0319"/>
                                        </p:tgtEl>
                                        <p:attrNameLst>
                                          <p:attrName>style.visibility</p:attrName>
                                        </p:attrNameLst>
                                      </p:cBhvr>
                                      <p:to>
                                        <p:strVal val="visible"/>
                                      </p:to>
                                    </p:set>
                                    <p:anim calcmode="lin" valueType="num">
                                      <p:cBhvr>
                                        <p:cTn id="15" dur="500" fill="hold"/>
                                        <p:tgtEl>
                                          <p:spTgt spid="10319"/>
                                        </p:tgtEl>
                                        <p:attrNameLst>
                                          <p:attrName>ppt_w</p:attrName>
                                        </p:attrNameLst>
                                      </p:cBhvr>
                                      <p:tavLst>
                                        <p:tav tm="0">
                                          <p:val>
                                            <p:fltVal val="0"/>
                                          </p:val>
                                        </p:tav>
                                        <p:tav tm="100000">
                                          <p:val>
                                            <p:strVal val="#ppt_w"/>
                                          </p:val>
                                        </p:tav>
                                      </p:tavLst>
                                    </p:anim>
                                    <p:anim calcmode="lin" valueType="num">
                                      <p:cBhvr>
                                        <p:cTn id="16" dur="500" fill="hold"/>
                                        <p:tgtEl>
                                          <p:spTgt spid="10319"/>
                                        </p:tgtEl>
                                        <p:attrNameLst>
                                          <p:attrName>ppt_h</p:attrName>
                                        </p:attrNameLst>
                                      </p:cBhvr>
                                      <p:tavLst>
                                        <p:tav tm="0">
                                          <p:val>
                                            <p:fltVal val="0"/>
                                          </p:val>
                                        </p:tav>
                                        <p:tav tm="100000">
                                          <p:val>
                                            <p:strVal val="#ppt_h"/>
                                          </p:val>
                                        </p:tav>
                                      </p:tavLst>
                                    </p:anim>
                                    <p:anim calcmode="lin" valueType="num">
                                      <p:cBhvr>
                                        <p:cTn id="17" dur="500" fill="hold"/>
                                        <p:tgtEl>
                                          <p:spTgt spid="10319"/>
                                        </p:tgtEl>
                                        <p:attrNameLst>
                                          <p:attrName>ppt_x</p:attrName>
                                        </p:attrNameLst>
                                      </p:cBhvr>
                                      <p:tavLst>
                                        <p:tav tm="0">
                                          <p:val>
                                            <p:fltVal val="0.5"/>
                                          </p:val>
                                        </p:tav>
                                        <p:tav tm="100000">
                                          <p:val>
                                            <p:strVal val="#ppt_x"/>
                                          </p:val>
                                        </p:tav>
                                      </p:tavLst>
                                    </p:anim>
                                    <p:anim calcmode="lin" valueType="num">
                                      <p:cBhvr>
                                        <p:cTn id="18" dur="500" fill="hold"/>
                                        <p:tgtEl>
                                          <p:spTgt spid="10319"/>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10320"/>
                                        </p:tgtEl>
                                        <p:attrNameLst>
                                          <p:attrName>style.visibility</p:attrName>
                                        </p:attrNameLst>
                                      </p:cBhvr>
                                      <p:to>
                                        <p:strVal val="visible"/>
                                      </p:to>
                                    </p:set>
                                    <p:anim calcmode="lin" valueType="num">
                                      <p:cBhvr>
                                        <p:cTn id="23" dur="500" fill="hold"/>
                                        <p:tgtEl>
                                          <p:spTgt spid="10320"/>
                                        </p:tgtEl>
                                        <p:attrNameLst>
                                          <p:attrName>ppt_w</p:attrName>
                                        </p:attrNameLst>
                                      </p:cBhvr>
                                      <p:tavLst>
                                        <p:tav tm="0">
                                          <p:val>
                                            <p:fltVal val="0"/>
                                          </p:val>
                                        </p:tav>
                                        <p:tav tm="100000">
                                          <p:val>
                                            <p:strVal val="#ppt_w"/>
                                          </p:val>
                                        </p:tav>
                                      </p:tavLst>
                                    </p:anim>
                                    <p:anim calcmode="lin" valueType="num">
                                      <p:cBhvr>
                                        <p:cTn id="24" dur="500" fill="hold"/>
                                        <p:tgtEl>
                                          <p:spTgt spid="10320"/>
                                        </p:tgtEl>
                                        <p:attrNameLst>
                                          <p:attrName>ppt_h</p:attrName>
                                        </p:attrNameLst>
                                      </p:cBhvr>
                                      <p:tavLst>
                                        <p:tav tm="0">
                                          <p:val>
                                            <p:fltVal val="0"/>
                                          </p:val>
                                        </p:tav>
                                        <p:tav tm="100000">
                                          <p:val>
                                            <p:strVal val="#ppt_h"/>
                                          </p:val>
                                        </p:tav>
                                      </p:tavLst>
                                    </p:anim>
                                    <p:anim calcmode="lin" valueType="num">
                                      <p:cBhvr>
                                        <p:cTn id="25" dur="500" fill="hold"/>
                                        <p:tgtEl>
                                          <p:spTgt spid="10320"/>
                                        </p:tgtEl>
                                        <p:attrNameLst>
                                          <p:attrName>ppt_x</p:attrName>
                                        </p:attrNameLst>
                                      </p:cBhvr>
                                      <p:tavLst>
                                        <p:tav tm="0">
                                          <p:val>
                                            <p:fltVal val="0.5"/>
                                          </p:val>
                                        </p:tav>
                                        <p:tav tm="100000">
                                          <p:val>
                                            <p:strVal val="#ppt_x"/>
                                          </p:val>
                                        </p:tav>
                                      </p:tavLst>
                                    </p:anim>
                                    <p:anim calcmode="lin" valueType="num">
                                      <p:cBhvr>
                                        <p:cTn id="26" dur="500" fill="hold"/>
                                        <p:tgtEl>
                                          <p:spTgt spid="10320"/>
                                        </p:tgtEl>
                                        <p:attrNameLst>
                                          <p:attrName>ppt_y</p:attrName>
                                        </p:attrNameLst>
                                      </p:cBhvr>
                                      <p:tavLst>
                                        <p:tav tm="0">
                                          <p:val>
                                            <p:fltVal val="0.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275"/>
                                        </p:tgtEl>
                                        <p:attrNameLst>
                                          <p:attrName>style.visibility</p:attrName>
                                        </p:attrNameLst>
                                      </p:cBhvr>
                                      <p:to>
                                        <p:strVal val="visible"/>
                                      </p:to>
                                    </p:set>
                                    <p:animEffect transition="in" filter="wipe(left)">
                                      <p:cBhvr>
                                        <p:cTn id="39" dur="500"/>
                                        <p:tgtEl>
                                          <p:spTgt spid="10275"/>
                                        </p:tgtEl>
                                      </p:cBhvr>
                                    </p:animEffect>
                                  </p:childTnLst>
                                </p:cTn>
                              </p:par>
                            </p:childTnLst>
                          </p:cTn>
                        </p:par>
                        <p:par>
                          <p:cTn id="40" fill="hold">
                            <p:stCondLst>
                              <p:cond delay="500"/>
                            </p:stCondLst>
                            <p:childTnLst>
                              <p:par>
                                <p:cTn id="41" presetID="23" presetClass="entr" presetSubtype="528" fill="hold" grpId="0" nodeType="afterEffect">
                                  <p:stCondLst>
                                    <p:cond delay="0"/>
                                  </p:stCondLst>
                                  <p:childTnLst>
                                    <p:set>
                                      <p:cBhvr>
                                        <p:cTn id="42" dur="1" fill="hold">
                                          <p:stCondLst>
                                            <p:cond delay="0"/>
                                          </p:stCondLst>
                                        </p:cTn>
                                        <p:tgtEl>
                                          <p:spTgt spid="10273"/>
                                        </p:tgtEl>
                                        <p:attrNameLst>
                                          <p:attrName>style.visibility</p:attrName>
                                        </p:attrNameLst>
                                      </p:cBhvr>
                                      <p:to>
                                        <p:strVal val="visible"/>
                                      </p:to>
                                    </p:set>
                                    <p:anim calcmode="lin" valueType="num">
                                      <p:cBhvr>
                                        <p:cTn id="43" dur="500" fill="hold"/>
                                        <p:tgtEl>
                                          <p:spTgt spid="10273"/>
                                        </p:tgtEl>
                                        <p:attrNameLst>
                                          <p:attrName>ppt_w</p:attrName>
                                        </p:attrNameLst>
                                      </p:cBhvr>
                                      <p:tavLst>
                                        <p:tav tm="0">
                                          <p:val>
                                            <p:fltVal val="0"/>
                                          </p:val>
                                        </p:tav>
                                        <p:tav tm="100000">
                                          <p:val>
                                            <p:strVal val="#ppt_w"/>
                                          </p:val>
                                        </p:tav>
                                      </p:tavLst>
                                    </p:anim>
                                    <p:anim calcmode="lin" valueType="num">
                                      <p:cBhvr>
                                        <p:cTn id="44" dur="500" fill="hold"/>
                                        <p:tgtEl>
                                          <p:spTgt spid="10273"/>
                                        </p:tgtEl>
                                        <p:attrNameLst>
                                          <p:attrName>ppt_h</p:attrName>
                                        </p:attrNameLst>
                                      </p:cBhvr>
                                      <p:tavLst>
                                        <p:tav tm="0">
                                          <p:val>
                                            <p:fltVal val="0"/>
                                          </p:val>
                                        </p:tav>
                                        <p:tav tm="100000">
                                          <p:val>
                                            <p:strVal val="#ppt_h"/>
                                          </p:val>
                                        </p:tav>
                                      </p:tavLst>
                                    </p:anim>
                                    <p:anim calcmode="lin" valueType="num">
                                      <p:cBhvr>
                                        <p:cTn id="45" dur="500" fill="hold"/>
                                        <p:tgtEl>
                                          <p:spTgt spid="10273"/>
                                        </p:tgtEl>
                                        <p:attrNameLst>
                                          <p:attrName>ppt_x</p:attrName>
                                        </p:attrNameLst>
                                      </p:cBhvr>
                                      <p:tavLst>
                                        <p:tav tm="0">
                                          <p:val>
                                            <p:fltVal val="0.5"/>
                                          </p:val>
                                        </p:tav>
                                        <p:tav tm="100000">
                                          <p:val>
                                            <p:strVal val="#ppt_x"/>
                                          </p:val>
                                        </p:tav>
                                      </p:tavLst>
                                    </p:anim>
                                    <p:anim calcmode="lin" valueType="num">
                                      <p:cBhvr>
                                        <p:cTn id="46" dur="500" fill="hold"/>
                                        <p:tgtEl>
                                          <p:spTgt spid="10273"/>
                                        </p:tgtEl>
                                        <p:attrNameLst>
                                          <p:attrName>ppt_y</p:attrName>
                                        </p:attrNameLst>
                                      </p:cBhvr>
                                      <p:tavLst>
                                        <p:tav tm="0">
                                          <p:val>
                                            <p:fltVal val="0.5"/>
                                          </p:val>
                                        </p:tav>
                                        <p:tav tm="100000">
                                          <p:val>
                                            <p:strVal val="#ppt_y"/>
                                          </p:val>
                                        </p:tav>
                                      </p:tavLst>
                                    </p:anim>
                                  </p:childTnLst>
                                </p:cTn>
                              </p:par>
                            </p:childTnLst>
                          </p:cTn>
                        </p:par>
                        <p:par>
                          <p:cTn id="47" fill="hold">
                            <p:stCondLst>
                              <p:cond delay="1000"/>
                            </p:stCondLst>
                            <p:childTnLst>
                              <p:par>
                                <p:cTn id="48" presetID="15" presetClass="entr" presetSubtype="0"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p:cTn id="50" dur="1000" fill="hold"/>
                                        <p:tgtEl>
                                          <p:spTgt spid="3"/>
                                        </p:tgtEl>
                                        <p:attrNameLst>
                                          <p:attrName>ppt_w</p:attrName>
                                        </p:attrNameLst>
                                      </p:cBhvr>
                                      <p:tavLst>
                                        <p:tav tm="0">
                                          <p:val>
                                            <p:fltVal val="0"/>
                                          </p:val>
                                        </p:tav>
                                        <p:tav tm="100000">
                                          <p:val>
                                            <p:strVal val="#ppt_w"/>
                                          </p:val>
                                        </p:tav>
                                      </p:tavLst>
                                    </p:anim>
                                    <p:anim calcmode="lin" valueType="num">
                                      <p:cBhvr>
                                        <p:cTn id="51" dur="1000" fill="hold"/>
                                        <p:tgtEl>
                                          <p:spTgt spid="3"/>
                                        </p:tgtEl>
                                        <p:attrNameLst>
                                          <p:attrName>ppt_h</p:attrName>
                                        </p:attrNameLst>
                                      </p:cBhvr>
                                      <p:tavLst>
                                        <p:tav tm="0">
                                          <p:val>
                                            <p:fltVal val="0"/>
                                          </p:val>
                                        </p:tav>
                                        <p:tav tm="100000">
                                          <p:val>
                                            <p:strVal val="#ppt_h"/>
                                          </p:val>
                                        </p:tav>
                                      </p:tavLst>
                                    </p:anim>
                                    <p:anim calcmode="lin" valueType="num">
                                      <p:cBhvr>
                                        <p:cTn id="5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3" grpId="0" autoUpdateAnimBg="0"/>
      <p:bldP spid="10275" grpId="0" animBg="1"/>
      <p:bldP spid="10318" grpId="0" autoUpdateAnimBg="0"/>
      <p:bldP spid="10319" grpId="0" autoUpdateAnimBg="0"/>
      <p:bldP spid="103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9"/>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- 4</a:t>
            </a:r>
          </a:p>
          <a:p>
            <a:pPr algn="ctr" rtl="0" eaLnBrk="0" hangingPunct="0"/>
            <a:r>
              <a:rPr lang="en-US" sz="3200" b="1">
                <a:solidFill>
                  <a:srgbClr val="000000"/>
                </a:solidFill>
                <a:latin typeface="Arial" charset="0"/>
              </a:rPr>
              <a:t>Base-Sugar-PO</a:t>
            </a:r>
            <a:r>
              <a:rPr lang="en-US" sz="3200" b="1" baseline="-25000">
                <a:solidFill>
                  <a:srgbClr val="000000"/>
                </a:solidFill>
                <a:latin typeface="Arial" charset="0"/>
              </a:rPr>
              <a:t>4</a:t>
            </a:r>
            <a:r>
              <a:rPr lang="en-US" sz="3200" b="1" baseline="30000">
                <a:solidFill>
                  <a:srgbClr val="000000"/>
                </a:solidFill>
                <a:latin typeface="Arial" charset="0"/>
              </a:rPr>
              <a:t>2-</a:t>
            </a:r>
            <a:r>
              <a:rPr lang="en-US" sz="2000">
                <a:solidFill>
                  <a:srgbClr val="000000"/>
                </a:solidFill>
                <a:latin typeface="Arial" charset="0"/>
              </a:rPr>
              <a:t> </a:t>
            </a:r>
          </a:p>
        </p:txBody>
      </p:sp>
      <p:grpSp>
        <p:nvGrpSpPr>
          <p:cNvPr id="2" name="Group 83"/>
          <p:cNvGrpSpPr>
            <a:grpSpLocks/>
          </p:cNvGrpSpPr>
          <p:nvPr/>
        </p:nvGrpSpPr>
        <p:grpSpPr bwMode="auto">
          <a:xfrm>
            <a:off x="2057400" y="2459038"/>
            <a:ext cx="1725613" cy="1436687"/>
            <a:chOff x="1584" y="1693"/>
            <a:chExt cx="1087" cy="905"/>
          </a:xfrm>
        </p:grpSpPr>
        <p:sp>
          <p:nvSpPr>
            <p:cNvPr id="22567" name="Rectangle 30"/>
            <p:cNvSpPr>
              <a:spLocks noChangeArrowheads="1"/>
            </p:cNvSpPr>
            <p:nvPr/>
          </p:nvSpPr>
          <p:spPr bwMode="auto">
            <a:xfrm>
              <a:off x="1959" y="2040"/>
              <a:ext cx="212"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P</a:t>
              </a:r>
            </a:p>
          </p:txBody>
        </p:sp>
        <p:sp>
          <p:nvSpPr>
            <p:cNvPr id="22568" name="Rectangle 31"/>
            <p:cNvSpPr>
              <a:spLocks noChangeArrowheads="1"/>
            </p:cNvSpPr>
            <p:nvPr/>
          </p:nvSpPr>
          <p:spPr bwMode="auto">
            <a:xfrm>
              <a:off x="1951" y="1693"/>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2569" name="Rectangle 32"/>
            <p:cNvSpPr>
              <a:spLocks noChangeArrowheads="1"/>
            </p:cNvSpPr>
            <p:nvPr/>
          </p:nvSpPr>
          <p:spPr bwMode="auto">
            <a:xfrm>
              <a:off x="1613" y="2040"/>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2570" name="Rectangle 33"/>
            <p:cNvSpPr>
              <a:spLocks noChangeArrowheads="1"/>
            </p:cNvSpPr>
            <p:nvPr/>
          </p:nvSpPr>
          <p:spPr bwMode="auto">
            <a:xfrm>
              <a:off x="1943" y="2367"/>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2571" name="Rectangle 34"/>
            <p:cNvSpPr>
              <a:spLocks noChangeArrowheads="1"/>
            </p:cNvSpPr>
            <p:nvPr/>
          </p:nvSpPr>
          <p:spPr bwMode="auto">
            <a:xfrm>
              <a:off x="2282" y="2040"/>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2572" name="Line 35"/>
            <p:cNvSpPr>
              <a:spLocks noChangeShapeType="1"/>
            </p:cNvSpPr>
            <p:nvPr/>
          </p:nvSpPr>
          <p:spPr bwMode="auto">
            <a:xfrm>
              <a:off x="1807" y="2141"/>
              <a:ext cx="187" cy="0"/>
            </a:xfrm>
            <a:prstGeom prst="line">
              <a:avLst/>
            </a:prstGeom>
            <a:noFill/>
            <a:ln w="38100">
              <a:solidFill>
                <a:srgbClr val="FF8200"/>
              </a:solidFill>
              <a:round/>
              <a:headEnd/>
              <a:tailEnd/>
            </a:ln>
          </p:spPr>
          <p:txBody>
            <a:bodyPr wrap="none" anchor="ctr"/>
            <a:lstStyle/>
            <a:p>
              <a:endParaRPr lang="en-US"/>
            </a:p>
          </p:txBody>
        </p:sp>
        <p:sp>
          <p:nvSpPr>
            <p:cNvPr id="22573" name="Line 36"/>
            <p:cNvSpPr>
              <a:spLocks noChangeShapeType="1"/>
            </p:cNvSpPr>
            <p:nvPr/>
          </p:nvSpPr>
          <p:spPr bwMode="auto">
            <a:xfrm>
              <a:off x="2124" y="2141"/>
              <a:ext cx="187" cy="0"/>
            </a:xfrm>
            <a:prstGeom prst="line">
              <a:avLst/>
            </a:prstGeom>
            <a:noFill/>
            <a:ln w="38100">
              <a:solidFill>
                <a:srgbClr val="FF8200"/>
              </a:solidFill>
              <a:round/>
              <a:headEnd/>
              <a:tailEnd/>
            </a:ln>
          </p:spPr>
          <p:txBody>
            <a:bodyPr wrap="none" anchor="ctr"/>
            <a:lstStyle/>
            <a:p>
              <a:endParaRPr lang="en-US"/>
            </a:p>
          </p:txBody>
        </p:sp>
        <p:sp>
          <p:nvSpPr>
            <p:cNvPr id="22574" name="Line 37"/>
            <p:cNvSpPr>
              <a:spLocks noChangeShapeType="1"/>
            </p:cNvSpPr>
            <p:nvPr/>
          </p:nvSpPr>
          <p:spPr bwMode="auto">
            <a:xfrm rot="-5400000">
              <a:off x="1976" y="2301"/>
              <a:ext cx="166" cy="0"/>
            </a:xfrm>
            <a:prstGeom prst="line">
              <a:avLst/>
            </a:prstGeom>
            <a:noFill/>
            <a:ln w="38100">
              <a:solidFill>
                <a:srgbClr val="FF8200"/>
              </a:solidFill>
              <a:round/>
              <a:headEnd/>
              <a:tailEnd/>
            </a:ln>
          </p:spPr>
          <p:txBody>
            <a:bodyPr wrap="none" anchor="ctr"/>
            <a:lstStyle/>
            <a:p>
              <a:endParaRPr lang="en-US"/>
            </a:p>
          </p:txBody>
        </p:sp>
        <p:sp>
          <p:nvSpPr>
            <p:cNvPr id="22575" name="Line 38"/>
            <p:cNvSpPr>
              <a:spLocks noChangeShapeType="1"/>
            </p:cNvSpPr>
            <p:nvPr/>
          </p:nvSpPr>
          <p:spPr bwMode="auto">
            <a:xfrm rot="-5400000">
              <a:off x="1946" y="1973"/>
              <a:ext cx="167" cy="0"/>
            </a:xfrm>
            <a:prstGeom prst="line">
              <a:avLst/>
            </a:prstGeom>
            <a:noFill/>
            <a:ln w="38100">
              <a:solidFill>
                <a:srgbClr val="FF8200"/>
              </a:solidFill>
              <a:round/>
              <a:headEnd/>
              <a:tailEnd/>
            </a:ln>
          </p:spPr>
          <p:txBody>
            <a:bodyPr wrap="none" anchor="ctr"/>
            <a:lstStyle/>
            <a:p>
              <a:endParaRPr lang="en-US"/>
            </a:p>
          </p:txBody>
        </p:sp>
        <p:sp>
          <p:nvSpPr>
            <p:cNvPr id="22576" name="Line 39"/>
            <p:cNvSpPr>
              <a:spLocks noChangeShapeType="1"/>
            </p:cNvSpPr>
            <p:nvPr/>
          </p:nvSpPr>
          <p:spPr bwMode="auto">
            <a:xfrm>
              <a:off x="2484" y="2141"/>
              <a:ext cx="187" cy="0"/>
            </a:xfrm>
            <a:prstGeom prst="line">
              <a:avLst/>
            </a:prstGeom>
            <a:noFill/>
            <a:ln w="38100">
              <a:solidFill>
                <a:srgbClr val="FF8200"/>
              </a:solidFill>
              <a:round/>
              <a:headEnd/>
              <a:tailEnd/>
            </a:ln>
          </p:spPr>
          <p:txBody>
            <a:bodyPr wrap="none" anchor="ctr"/>
            <a:lstStyle/>
            <a:p>
              <a:endParaRPr lang="en-US"/>
            </a:p>
          </p:txBody>
        </p:sp>
        <p:sp>
          <p:nvSpPr>
            <p:cNvPr id="22577" name="Line 41"/>
            <p:cNvSpPr>
              <a:spLocks noChangeShapeType="1"/>
            </p:cNvSpPr>
            <p:nvPr/>
          </p:nvSpPr>
          <p:spPr bwMode="auto">
            <a:xfrm rot="-5400000">
              <a:off x="1997" y="1973"/>
              <a:ext cx="167" cy="0"/>
            </a:xfrm>
            <a:prstGeom prst="line">
              <a:avLst/>
            </a:prstGeom>
            <a:noFill/>
            <a:ln w="38100">
              <a:solidFill>
                <a:srgbClr val="FF8200"/>
              </a:solidFill>
              <a:round/>
              <a:headEnd/>
              <a:tailEnd/>
            </a:ln>
          </p:spPr>
          <p:txBody>
            <a:bodyPr wrap="none" anchor="ctr"/>
            <a:lstStyle/>
            <a:p>
              <a:endParaRPr lang="en-US"/>
            </a:p>
          </p:txBody>
        </p:sp>
        <p:sp>
          <p:nvSpPr>
            <p:cNvPr id="22578" name="Line 42"/>
            <p:cNvSpPr>
              <a:spLocks noChangeShapeType="1"/>
            </p:cNvSpPr>
            <p:nvPr/>
          </p:nvSpPr>
          <p:spPr bwMode="auto">
            <a:xfrm>
              <a:off x="1584" y="2070"/>
              <a:ext cx="50" cy="0"/>
            </a:xfrm>
            <a:prstGeom prst="line">
              <a:avLst/>
            </a:prstGeom>
            <a:noFill/>
            <a:ln w="38100">
              <a:solidFill>
                <a:srgbClr val="FF8200"/>
              </a:solidFill>
              <a:round/>
              <a:headEnd/>
              <a:tailEnd/>
            </a:ln>
          </p:spPr>
          <p:txBody>
            <a:bodyPr wrap="none" anchor="ctr"/>
            <a:lstStyle/>
            <a:p>
              <a:endParaRPr lang="en-US"/>
            </a:p>
          </p:txBody>
        </p:sp>
        <p:sp>
          <p:nvSpPr>
            <p:cNvPr id="22579" name="Line 43"/>
            <p:cNvSpPr>
              <a:spLocks noChangeShapeType="1"/>
            </p:cNvSpPr>
            <p:nvPr/>
          </p:nvSpPr>
          <p:spPr bwMode="auto">
            <a:xfrm>
              <a:off x="2123" y="2424"/>
              <a:ext cx="50" cy="0"/>
            </a:xfrm>
            <a:prstGeom prst="line">
              <a:avLst/>
            </a:prstGeom>
            <a:noFill/>
            <a:ln w="38100">
              <a:solidFill>
                <a:srgbClr val="FF8200"/>
              </a:solidFill>
              <a:round/>
              <a:headEnd/>
              <a:tailEnd/>
            </a:ln>
          </p:spPr>
          <p:txBody>
            <a:bodyPr wrap="none" anchor="ctr"/>
            <a:lstStyle/>
            <a:p>
              <a:endParaRPr lang="en-US"/>
            </a:p>
          </p:txBody>
        </p:sp>
      </p:grpSp>
      <p:grpSp>
        <p:nvGrpSpPr>
          <p:cNvPr id="3" name="Group 77"/>
          <p:cNvGrpSpPr>
            <a:grpSpLocks/>
          </p:cNvGrpSpPr>
          <p:nvPr/>
        </p:nvGrpSpPr>
        <p:grpSpPr bwMode="auto">
          <a:xfrm>
            <a:off x="4946650" y="1657350"/>
            <a:ext cx="1312863" cy="1406525"/>
            <a:chOff x="2972" y="1628"/>
            <a:chExt cx="827" cy="886"/>
          </a:xfrm>
        </p:grpSpPr>
        <p:sp>
          <p:nvSpPr>
            <p:cNvPr id="22553" name="Text Box 61"/>
            <p:cNvSpPr txBox="1">
              <a:spLocks noChangeArrowheads="1"/>
            </p:cNvSpPr>
            <p:nvPr/>
          </p:nvSpPr>
          <p:spPr bwMode="auto">
            <a:xfrm>
              <a:off x="3571" y="1704"/>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22554" name="Text Box 62"/>
            <p:cNvSpPr txBox="1">
              <a:spLocks noChangeArrowheads="1"/>
            </p:cNvSpPr>
            <p:nvPr/>
          </p:nvSpPr>
          <p:spPr bwMode="auto">
            <a:xfrm>
              <a:off x="3219" y="2264"/>
              <a:ext cx="228"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N</a:t>
              </a:r>
            </a:p>
          </p:txBody>
        </p:sp>
        <p:sp>
          <p:nvSpPr>
            <p:cNvPr id="22555" name="Line 63"/>
            <p:cNvSpPr>
              <a:spLocks noChangeShapeType="1"/>
            </p:cNvSpPr>
            <p:nvPr/>
          </p:nvSpPr>
          <p:spPr bwMode="auto">
            <a:xfrm>
              <a:off x="2972" y="1824"/>
              <a:ext cx="0" cy="396"/>
            </a:xfrm>
            <a:prstGeom prst="line">
              <a:avLst/>
            </a:prstGeom>
            <a:noFill/>
            <a:ln w="38100">
              <a:solidFill>
                <a:srgbClr val="FA26D7"/>
              </a:solidFill>
              <a:round/>
              <a:headEnd/>
              <a:tailEnd/>
            </a:ln>
          </p:spPr>
          <p:txBody>
            <a:bodyPr wrap="none" anchor="ctr"/>
            <a:lstStyle/>
            <a:p>
              <a:endParaRPr lang="en-US"/>
            </a:p>
          </p:txBody>
        </p:sp>
        <p:sp>
          <p:nvSpPr>
            <p:cNvPr id="22556" name="Line 64"/>
            <p:cNvSpPr>
              <a:spLocks noChangeShapeType="1"/>
            </p:cNvSpPr>
            <p:nvPr/>
          </p:nvSpPr>
          <p:spPr bwMode="auto">
            <a:xfrm flipV="1">
              <a:off x="2980" y="1628"/>
              <a:ext cx="356" cy="196"/>
            </a:xfrm>
            <a:prstGeom prst="line">
              <a:avLst/>
            </a:prstGeom>
            <a:noFill/>
            <a:ln w="38100">
              <a:solidFill>
                <a:srgbClr val="FA26D7"/>
              </a:solidFill>
              <a:round/>
              <a:headEnd/>
              <a:tailEnd/>
            </a:ln>
          </p:spPr>
          <p:txBody>
            <a:bodyPr wrap="none" anchor="ctr"/>
            <a:lstStyle/>
            <a:p>
              <a:endParaRPr lang="en-US"/>
            </a:p>
          </p:txBody>
        </p:sp>
        <p:sp>
          <p:nvSpPr>
            <p:cNvPr id="22557" name="Line 65"/>
            <p:cNvSpPr>
              <a:spLocks noChangeShapeType="1"/>
            </p:cNvSpPr>
            <p:nvPr/>
          </p:nvSpPr>
          <p:spPr bwMode="auto">
            <a:xfrm>
              <a:off x="3336" y="1628"/>
              <a:ext cx="272" cy="136"/>
            </a:xfrm>
            <a:prstGeom prst="line">
              <a:avLst/>
            </a:prstGeom>
            <a:noFill/>
            <a:ln w="38100">
              <a:solidFill>
                <a:srgbClr val="FA26D7"/>
              </a:solidFill>
              <a:round/>
              <a:headEnd/>
              <a:tailEnd/>
            </a:ln>
          </p:spPr>
          <p:txBody>
            <a:bodyPr wrap="none" anchor="ctr"/>
            <a:lstStyle/>
            <a:p>
              <a:endParaRPr lang="en-US"/>
            </a:p>
          </p:txBody>
        </p:sp>
        <p:sp>
          <p:nvSpPr>
            <p:cNvPr id="22558" name="Line 66"/>
            <p:cNvSpPr>
              <a:spLocks noChangeShapeType="1"/>
            </p:cNvSpPr>
            <p:nvPr/>
          </p:nvSpPr>
          <p:spPr bwMode="auto">
            <a:xfrm>
              <a:off x="3696" y="1908"/>
              <a:ext cx="0" cy="308"/>
            </a:xfrm>
            <a:prstGeom prst="line">
              <a:avLst/>
            </a:prstGeom>
            <a:noFill/>
            <a:ln w="38100">
              <a:solidFill>
                <a:srgbClr val="FA26D7"/>
              </a:solidFill>
              <a:round/>
              <a:headEnd/>
              <a:tailEnd/>
            </a:ln>
          </p:spPr>
          <p:txBody>
            <a:bodyPr wrap="none" anchor="ctr"/>
            <a:lstStyle/>
            <a:p>
              <a:endParaRPr lang="en-US"/>
            </a:p>
          </p:txBody>
        </p:sp>
        <p:sp>
          <p:nvSpPr>
            <p:cNvPr id="22559" name="Line 67"/>
            <p:cNvSpPr>
              <a:spLocks noChangeShapeType="1"/>
            </p:cNvSpPr>
            <p:nvPr/>
          </p:nvSpPr>
          <p:spPr bwMode="auto">
            <a:xfrm flipH="1">
              <a:off x="3412" y="2216"/>
              <a:ext cx="280" cy="160"/>
            </a:xfrm>
            <a:prstGeom prst="line">
              <a:avLst/>
            </a:prstGeom>
            <a:noFill/>
            <a:ln w="38100">
              <a:solidFill>
                <a:srgbClr val="FA26D7"/>
              </a:solidFill>
              <a:round/>
              <a:headEnd/>
              <a:tailEnd/>
            </a:ln>
          </p:spPr>
          <p:txBody>
            <a:bodyPr wrap="none" anchor="ctr"/>
            <a:lstStyle/>
            <a:p>
              <a:endParaRPr lang="en-US"/>
            </a:p>
          </p:txBody>
        </p:sp>
        <p:sp>
          <p:nvSpPr>
            <p:cNvPr id="22560" name="Line 68"/>
            <p:cNvSpPr>
              <a:spLocks noChangeShapeType="1"/>
            </p:cNvSpPr>
            <p:nvPr/>
          </p:nvSpPr>
          <p:spPr bwMode="auto">
            <a:xfrm>
              <a:off x="2976" y="2212"/>
              <a:ext cx="280" cy="156"/>
            </a:xfrm>
            <a:prstGeom prst="line">
              <a:avLst/>
            </a:prstGeom>
            <a:noFill/>
            <a:ln w="38100">
              <a:solidFill>
                <a:srgbClr val="FA26D7"/>
              </a:solidFill>
              <a:round/>
              <a:headEnd/>
              <a:tailEnd/>
            </a:ln>
          </p:spPr>
          <p:txBody>
            <a:bodyPr wrap="none" anchor="ctr"/>
            <a:lstStyle/>
            <a:p>
              <a:endParaRPr lang="en-US"/>
            </a:p>
          </p:txBody>
        </p:sp>
        <p:sp>
          <p:nvSpPr>
            <p:cNvPr id="22561" name="Text Box 69"/>
            <p:cNvSpPr txBox="1">
              <a:spLocks noChangeArrowheads="1"/>
            </p:cNvSpPr>
            <p:nvPr/>
          </p:nvSpPr>
          <p:spPr bwMode="auto">
            <a:xfrm>
              <a:off x="3494" y="1806"/>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5</a:t>
              </a:r>
            </a:p>
          </p:txBody>
        </p:sp>
        <p:sp>
          <p:nvSpPr>
            <p:cNvPr id="22562" name="Text Box 70"/>
            <p:cNvSpPr txBox="1">
              <a:spLocks noChangeArrowheads="1"/>
            </p:cNvSpPr>
            <p:nvPr/>
          </p:nvSpPr>
          <p:spPr bwMode="auto">
            <a:xfrm>
              <a:off x="3494" y="205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6</a:t>
              </a:r>
            </a:p>
          </p:txBody>
        </p:sp>
        <p:sp>
          <p:nvSpPr>
            <p:cNvPr id="22563" name="Text Box 71"/>
            <p:cNvSpPr txBox="1">
              <a:spLocks noChangeArrowheads="1"/>
            </p:cNvSpPr>
            <p:nvPr/>
          </p:nvSpPr>
          <p:spPr bwMode="auto">
            <a:xfrm>
              <a:off x="3254" y="215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1</a:t>
              </a:r>
            </a:p>
          </p:txBody>
        </p:sp>
        <p:sp>
          <p:nvSpPr>
            <p:cNvPr id="22564" name="Text Box 72"/>
            <p:cNvSpPr txBox="1">
              <a:spLocks noChangeArrowheads="1"/>
            </p:cNvSpPr>
            <p:nvPr/>
          </p:nvSpPr>
          <p:spPr bwMode="auto">
            <a:xfrm>
              <a:off x="2990" y="207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2</a:t>
              </a:r>
            </a:p>
          </p:txBody>
        </p:sp>
        <p:sp>
          <p:nvSpPr>
            <p:cNvPr id="22565" name="Text Box 73"/>
            <p:cNvSpPr txBox="1">
              <a:spLocks noChangeArrowheads="1"/>
            </p:cNvSpPr>
            <p:nvPr/>
          </p:nvSpPr>
          <p:spPr bwMode="auto">
            <a:xfrm>
              <a:off x="2990" y="1790"/>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3</a:t>
              </a:r>
            </a:p>
          </p:txBody>
        </p:sp>
        <p:sp>
          <p:nvSpPr>
            <p:cNvPr id="22566" name="Text Box 74"/>
            <p:cNvSpPr txBox="1">
              <a:spLocks noChangeArrowheads="1"/>
            </p:cNvSpPr>
            <p:nvPr/>
          </p:nvSpPr>
          <p:spPr bwMode="auto">
            <a:xfrm>
              <a:off x="3254" y="1654"/>
              <a:ext cx="172" cy="192"/>
            </a:xfrm>
            <a:prstGeom prst="rect">
              <a:avLst/>
            </a:prstGeom>
            <a:noFill/>
            <a:ln w="9525">
              <a:noFill/>
              <a:miter lim="800000"/>
              <a:headEnd/>
              <a:tailEnd/>
            </a:ln>
          </p:spPr>
          <p:txBody>
            <a:bodyPr wrap="none">
              <a:spAutoFit/>
            </a:bodyPr>
            <a:lstStyle/>
            <a:p>
              <a:pPr algn="l" rtl="0" eaLnBrk="0" hangingPunct="0"/>
              <a:r>
                <a:rPr lang="en-US" sz="1400" b="1">
                  <a:solidFill>
                    <a:srgbClr val="000000"/>
                  </a:solidFill>
                  <a:latin typeface="Times" pitchFamily="1" charset="0"/>
                </a:rPr>
                <a:t>4</a:t>
              </a:r>
            </a:p>
          </p:txBody>
        </p:sp>
      </p:grpSp>
      <p:grpSp>
        <p:nvGrpSpPr>
          <p:cNvPr id="4" name="Group 82"/>
          <p:cNvGrpSpPr>
            <a:grpSpLocks/>
          </p:cNvGrpSpPr>
          <p:nvPr/>
        </p:nvGrpSpPr>
        <p:grpSpPr bwMode="auto">
          <a:xfrm>
            <a:off x="3789363" y="2916238"/>
            <a:ext cx="1809750" cy="2147887"/>
            <a:chOff x="2675" y="1981"/>
            <a:chExt cx="1140" cy="1353"/>
          </a:xfrm>
        </p:grpSpPr>
        <p:grpSp>
          <p:nvGrpSpPr>
            <p:cNvPr id="5" name="Group 81"/>
            <p:cNvGrpSpPr>
              <a:grpSpLocks/>
            </p:cNvGrpSpPr>
            <p:nvPr/>
          </p:nvGrpSpPr>
          <p:grpSpPr bwMode="auto">
            <a:xfrm>
              <a:off x="2675" y="1981"/>
              <a:ext cx="1140" cy="931"/>
              <a:chOff x="2675" y="1981"/>
              <a:chExt cx="1140" cy="931"/>
            </a:xfrm>
          </p:grpSpPr>
          <p:sp>
            <p:nvSpPr>
              <p:cNvPr id="22540" name="Text Box 47"/>
              <p:cNvSpPr txBox="1">
                <a:spLocks noChangeArrowheads="1"/>
              </p:cNvSpPr>
              <p:nvPr/>
            </p:nvSpPr>
            <p:spPr bwMode="auto">
              <a:xfrm>
                <a:off x="3131" y="2104"/>
                <a:ext cx="228" cy="250"/>
              </a:xfrm>
              <a:prstGeom prst="rect">
                <a:avLst/>
              </a:prstGeom>
              <a:noFill/>
              <a:ln w="38100">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a:t>
                </a:r>
              </a:p>
            </p:txBody>
          </p:sp>
          <p:sp>
            <p:nvSpPr>
              <p:cNvPr id="22541" name="Line 48"/>
              <p:cNvSpPr>
                <a:spLocks noChangeShapeType="1"/>
              </p:cNvSpPr>
              <p:nvPr/>
            </p:nvSpPr>
            <p:spPr bwMode="auto">
              <a:xfrm>
                <a:off x="2784" y="2248"/>
                <a:ext cx="0" cy="232"/>
              </a:xfrm>
              <a:prstGeom prst="line">
                <a:avLst/>
              </a:prstGeom>
              <a:noFill/>
              <a:ln w="38100">
                <a:solidFill>
                  <a:srgbClr val="FF0000"/>
                </a:solidFill>
                <a:round/>
                <a:headEnd/>
                <a:tailEnd/>
              </a:ln>
            </p:spPr>
            <p:txBody>
              <a:bodyPr wrap="none" anchor="ctr"/>
              <a:lstStyle/>
              <a:p>
                <a:endParaRPr lang="en-US"/>
              </a:p>
            </p:txBody>
          </p:sp>
          <p:sp>
            <p:nvSpPr>
              <p:cNvPr id="22542" name="Line 49"/>
              <p:cNvSpPr>
                <a:spLocks noChangeShapeType="1"/>
              </p:cNvSpPr>
              <p:nvPr/>
            </p:nvSpPr>
            <p:spPr bwMode="auto">
              <a:xfrm flipH="1">
                <a:off x="2784" y="2272"/>
                <a:ext cx="368" cy="208"/>
              </a:xfrm>
              <a:prstGeom prst="line">
                <a:avLst/>
              </a:prstGeom>
              <a:noFill/>
              <a:ln w="38100">
                <a:solidFill>
                  <a:srgbClr val="FF0000"/>
                </a:solidFill>
                <a:round/>
                <a:headEnd/>
                <a:tailEnd/>
              </a:ln>
            </p:spPr>
            <p:txBody>
              <a:bodyPr wrap="none" anchor="ctr"/>
              <a:lstStyle/>
              <a:p>
                <a:endParaRPr lang="en-US"/>
              </a:p>
            </p:txBody>
          </p:sp>
          <p:sp>
            <p:nvSpPr>
              <p:cNvPr id="22543" name="Line 50"/>
              <p:cNvSpPr>
                <a:spLocks noChangeShapeType="1"/>
              </p:cNvSpPr>
              <p:nvPr/>
            </p:nvSpPr>
            <p:spPr bwMode="auto">
              <a:xfrm>
                <a:off x="2784" y="2480"/>
                <a:ext cx="184" cy="432"/>
              </a:xfrm>
              <a:prstGeom prst="line">
                <a:avLst/>
              </a:prstGeom>
              <a:noFill/>
              <a:ln w="38100">
                <a:solidFill>
                  <a:srgbClr val="FF0000"/>
                </a:solidFill>
                <a:round/>
                <a:headEnd/>
                <a:tailEnd/>
              </a:ln>
            </p:spPr>
            <p:txBody>
              <a:bodyPr wrap="none" anchor="ctr"/>
              <a:lstStyle/>
              <a:p>
                <a:endParaRPr lang="en-US"/>
              </a:p>
            </p:txBody>
          </p:sp>
          <p:sp>
            <p:nvSpPr>
              <p:cNvPr id="22544" name="Line 51"/>
              <p:cNvSpPr>
                <a:spLocks noChangeShapeType="1"/>
              </p:cNvSpPr>
              <p:nvPr/>
            </p:nvSpPr>
            <p:spPr bwMode="auto">
              <a:xfrm>
                <a:off x="3352" y="2277"/>
                <a:ext cx="376" cy="208"/>
              </a:xfrm>
              <a:prstGeom prst="line">
                <a:avLst/>
              </a:prstGeom>
              <a:noFill/>
              <a:ln w="38100">
                <a:solidFill>
                  <a:srgbClr val="FF0000"/>
                </a:solidFill>
                <a:round/>
                <a:headEnd/>
                <a:tailEnd/>
              </a:ln>
            </p:spPr>
            <p:txBody>
              <a:bodyPr wrap="none" anchor="ctr"/>
              <a:lstStyle/>
              <a:p>
                <a:endParaRPr lang="en-US"/>
              </a:p>
            </p:txBody>
          </p:sp>
          <p:sp>
            <p:nvSpPr>
              <p:cNvPr id="22545" name="Line 52"/>
              <p:cNvSpPr>
                <a:spLocks noChangeShapeType="1"/>
              </p:cNvSpPr>
              <p:nvPr/>
            </p:nvSpPr>
            <p:spPr bwMode="auto">
              <a:xfrm flipH="1">
                <a:off x="3547" y="2480"/>
                <a:ext cx="176" cy="432"/>
              </a:xfrm>
              <a:prstGeom prst="line">
                <a:avLst/>
              </a:prstGeom>
              <a:noFill/>
              <a:ln w="38100">
                <a:solidFill>
                  <a:srgbClr val="FF0000"/>
                </a:solidFill>
                <a:round/>
                <a:headEnd/>
                <a:tailEnd/>
              </a:ln>
            </p:spPr>
            <p:txBody>
              <a:bodyPr wrap="none" anchor="ctr"/>
              <a:lstStyle/>
              <a:p>
                <a:endParaRPr lang="en-US"/>
              </a:p>
            </p:txBody>
          </p:sp>
          <p:sp>
            <p:nvSpPr>
              <p:cNvPr id="22546" name="Line 53"/>
              <p:cNvSpPr>
                <a:spLocks noChangeShapeType="1"/>
              </p:cNvSpPr>
              <p:nvPr/>
            </p:nvSpPr>
            <p:spPr bwMode="auto">
              <a:xfrm>
                <a:off x="2974" y="2911"/>
                <a:ext cx="568" cy="0"/>
              </a:xfrm>
              <a:prstGeom prst="line">
                <a:avLst/>
              </a:prstGeom>
              <a:noFill/>
              <a:ln w="38100">
                <a:solidFill>
                  <a:srgbClr val="FF0000"/>
                </a:solidFill>
                <a:round/>
                <a:headEnd/>
                <a:tailEnd/>
              </a:ln>
            </p:spPr>
            <p:txBody>
              <a:bodyPr wrap="none" anchor="ctr"/>
              <a:lstStyle/>
              <a:p>
                <a:endParaRPr lang="en-US"/>
              </a:p>
            </p:txBody>
          </p:sp>
          <p:sp>
            <p:nvSpPr>
              <p:cNvPr id="22547" name="Text Box 54"/>
              <p:cNvSpPr txBox="1">
                <a:spLocks noChangeArrowheads="1"/>
              </p:cNvSpPr>
              <p:nvPr/>
            </p:nvSpPr>
            <p:spPr bwMode="auto">
              <a:xfrm>
                <a:off x="2675" y="2024"/>
                <a:ext cx="228" cy="250"/>
              </a:xfrm>
              <a:prstGeom prst="rect">
                <a:avLst/>
              </a:prstGeom>
              <a:noFill/>
              <a:ln w="38100">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C</a:t>
                </a:r>
              </a:p>
            </p:txBody>
          </p:sp>
          <p:sp>
            <p:nvSpPr>
              <p:cNvPr id="22548" name="Text Box 55"/>
              <p:cNvSpPr txBox="1">
                <a:spLocks noChangeArrowheads="1"/>
              </p:cNvSpPr>
              <p:nvPr/>
            </p:nvSpPr>
            <p:spPr bwMode="auto">
              <a:xfrm>
                <a:off x="2907" y="1981"/>
                <a:ext cx="324" cy="192"/>
              </a:xfrm>
              <a:prstGeom prst="rect">
                <a:avLst/>
              </a:prstGeom>
              <a:noFill/>
              <a:ln w="38100">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5’</a:t>
                </a:r>
              </a:p>
            </p:txBody>
          </p:sp>
          <p:sp>
            <p:nvSpPr>
              <p:cNvPr id="22549" name="Text Box 56"/>
              <p:cNvSpPr txBox="1">
                <a:spLocks noChangeArrowheads="1"/>
              </p:cNvSpPr>
              <p:nvPr/>
            </p:nvSpPr>
            <p:spPr bwMode="auto">
              <a:xfrm>
                <a:off x="3491" y="2429"/>
                <a:ext cx="324" cy="192"/>
              </a:xfrm>
              <a:prstGeom prst="rect">
                <a:avLst/>
              </a:prstGeom>
              <a:noFill/>
              <a:ln w="38100">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1’</a:t>
                </a:r>
              </a:p>
            </p:txBody>
          </p:sp>
          <p:sp>
            <p:nvSpPr>
              <p:cNvPr id="22550" name="Text Box 57"/>
              <p:cNvSpPr txBox="1">
                <a:spLocks noChangeArrowheads="1"/>
              </p:cNvSpPr>
              <p:nvPr/>
            </p:nvSpPr>
            <p:spPr bwMode="auto">
              <a:xfrm>
                <a:off x="2811" y="2413"/>
                <a:ext cx="324" cy="192"/>
              </a:xfrm>
              <a:prstGeom prst="rect">
                <a:avLst/>
              </a:prstGeom>
              <a:noFill/>
              <a:ln w="38100">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4’</a:t>
                </a:r>
              </a:p>
            </p:txBody>
          </p:sp>
          <p:sp>
            <p:nvSpPr>
              <p:cNvPr id="22551" name="Text Box 58"/>
              <p:cNvSpPr txBox="1">
                <a:spLocks noChangeArrowheads="1"/>
              </p:cNvSpPr>
              <p:nvPr/>
            </p:nvSpPr>
            <p:spPr bwMode="auto">
              <a:xfrm>
                <a:off x="2963" y="2709"/>
                <a:ext cx="324" cy="192"/>
              </a:xfrm>
              <a:prstGeom prst="rect">
                <a:avLst/>
              </a:prstGeom>
              <a:noFill/>
              <a:ln w="38100">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3’</a:t>
                </a:r>
              </a:p>
            </p:txBody>
          </p:sp>
          <p:sp>
            <p:nvSpPr>
              <p:cNvPr id="22552" name="Text Box 59"/>
              <p:cNvSpPr txBox="1">
                <a:spLocks noChangeArrowheads="1"/>
              </p:cNvSpPr>
              <p:nvPr/>
            </p:nvSpPr>
            <p:spPr bwMode="auto">
              <a:xfrm>
                <a:off x="3347" y="2709"/>
                <a:ext cx="324" cy="192"/>
              </a:xfrm>
              <a:prstGeom prst="rect">
                <a:avLst/>
              </a:prstGeom>
              <a:noFill/>
              <a:ln w="38100">
                <a:noFill/>
                <a:miter lim="800000"/>
                <a:headEnd/>
                <a:tailEnd/>
              </a:ln>
            </p:spPr>
            <p:txBody>
              <a:bodyPr>
                <a:spAutoFit/>
              </a:bodyPr>
              <a:lstStyle/>
              <a:p>
                <a:pPr algn="l" rtl="0" eaLnBrk="0" hangingPunct="0">
                  <a:spcBef>
                    <a:spcPct val="50000"/>
                  </a:spcBef>
                </a:pPr>
                <a:r>
                  <a:rPr lang="en-US" sz="1400" b="1">
                    <a:solidFill>
                      <a:srgbClr val="000000"/>
                    </a:solidFill>
                    <a:latin typeface="Times" pitchFamily="1" charset="0"/>
                  </a:rPr>
                  <a:t>2’</a:t>
                </a:r>
              </a:p>
            </p:txBody>
          </p:sp>
        </p:grpSp>
        <p:sp>
          <p:nvSpPr>
            <p:cNvPr id="22536" name="Line 76"/>
            <p:cNvSpPr>
              <a:spLocks noChangeShapeType="1"/>
            </p:cNvSpPr>
            <p:nvPr/>
          </p:nvSpPr>
          <p:spPr bwMode="auto">
            <a:xfrm flipV="1">
              <a:off x="3736" y="2064"/>
              <a:ext cx="0" cy="592"/>
            </a:xfrm>
            <a:prstGeom prst="line">
              <a:avLst/>
            </a:prstGeom>
            <a:noFill/>
            <a:ln w="38100">
              <a:solidFill>
                <a:srgbClr val="FF0000"/>
              </a:solidFill>
              <a:round/>
              <a:headEnd/>
              <a:tailEnd/>
            </a:ln>
          </p:spPr>
          <p:txBody>
            <a:bodyPr wrap="none" anchor="ctr"/>
            <a:lstStyle/>
            <a:p>
              <a:endParaRPr lang="en-US"/>
            </a:p>
          </p:txBody>
        </p:sp>
        <p:sp>
          <p:nvSpPr>
            <p:cNvPr id="22537" name="Line 78"/>
            <p:cNvSpPr>
              <a:spLocks noChangeShapeType="1"/>
            </p:cNvSpPr>
            <p:nvPr/>
          </p:nvSpPr>
          <p:spPr bwMode="auto">
            <a:xfrm>
              <a:off x="2975" y="2659"/>
              <a:ext cx="0" cy="471"/>
            </a:xfrm>
            <a:prstGeom prst="line">
              <a:avLst/>
            </a:prstGeom>
            <a:noFill/>
            <a:ln w="28575">
              <a:solidFill>
                <a:srgbClr val="FF0000"/>
              </a:solidFill>
              <a:round/>
              <a:headEnd/>
              <a:tailEnd/>
            </a:ln>
          </p:spPr>
          <p:txBody>
            <a:bodyPr wrap="none" anchor="ctr"/>
            <a:lstStyle/>
            <a:p>
              <a:endParaRPr lang="en-US"/>
            </a:p>
          </p:txBody>
        </p:sp>
        <p:sp>
          <p:nvSpPr>
            <p:cNvPr id="22538" name="Line 79"/>
            <p:cNvSpPr>
              <a:spLocks noChangeShapeType="1"/>
            </p:cNvSpPr>
            <p:nvPr/>
          </p:nvSpPr>
          <p:spPr bwMode="auto">
            <a:xfrm>
              <a:off x="2975" y="2667"/>
              <a:ext cx="0" cy="471"/>
            </a:xfrm>
            <a:prstGeom prst="line">
              <a:avLst/>
            </a:prstGeom>
            <a:noFill/>
            <a:ln w="28575">
              <a:solidFill>
                <a:srgbClr val="FF0000"/>
              </a:solidFill>
              <a:round/>
              <a:headEnd/>
              <a:tailEnd/>
            </a:ln>
          </p:spPr>
          <p:txBody>
            <a:bodyPr wrap="none" anchor="ctr"/>
            <a:lstStyle/>
            <a:p>
              <a:endParaRPr lang="en-US"/>
            </a:p>
          </p:txBody>
        </p:sp>
        <p:sp>
          <p:nvSpPr>
            <p:cNvPr id="22539" name="Text Box 80"/>
            <p:cNvSpPr txBox="1">
              <a:spLocks noChangeArrowheads="1"/>
            </p:cNvSpPr>
            <p:nvPr/>
          </p:nvSpPr>
          <p:spPr bwMode="auto">
            <a:xfrm>
              <a:off x="2837" y="3084"/>
              <a:ext cx="557" cy="250"/>
            </a:xfrm>
            <a:prstGeom prst="rect">
              <a:avLst/>
            </a:prstGeom>
            <a:noFill/>
            <a:ln w="9525">
              <a:noFill/>
              <a:miter lim="800000"/>
              <a:headEnd/>
              <a:tailEnd/>
            </a:ln>
          </p:spPr>
          <p:txBody>
            <a:bodyPr>
              <a:spAutoFit/>
            </a:bodyPr>
            <a:lstStyle/>
            <a:p>
              <a:pPr algn="l" rtl="0" eaLnBrk="0" hangingPunct="0">
                <a:spcBef>
                  <a:spcPct val="50000"/>
                </a:spcBef>
              </a:pPr>
              <a:r>
                <a:rPr lang="en-US" sz="2000" b="1">
                  <a:solidFill>
                    <a:srgbClr val="000000"/>
                  </a:solidFill>
                  <a:latin typeface="Arial" charset="0"/>
                </a:rPr>
                <a:t>OH</a:t>
              </a:r>
            </a:p>
          </p:txBody>
        </p:sp>
      </p:grpSp>
      <p:sp>
        <p:nvSpPr>
          <p:cNvPr id="14424" name="Rectangle 88"/>
          <p:cNvSpPr>
            <a:spLocks noChangeArrowheads="1"/>
          </p:cNvSpPr>
          <p:nvPr/>
        </p:nvSpPr>
        <p:spPr bwMode="auto">
          <a:xfrm>
            <a:off x="3810000" y="5456238"/>
            <a:ext cx="2146300" cy="396875"/>
          </a:xfrm>
          <a:prstGeom prst="rect">
            <a:avLst/>
          </a:prstGeom>
          <a:noFill/>
          <a:ln w="9525">
            <a:noFill/>
            <a:miter lim="800000"/>
            <a:headEnd/>
            <a:tailEnd/>
          </a:ln>
        </p:spPr>
        <p:txBody>
          <a:bodyPr>
            <a:spAutoFit/>
          </a:bodyPr>
          <a:lstStyle/>
          <a:p>
            <a:pPr algn="just" rtl="0" eaLnBrk="0" hangingPunct="0"/>
            <a:r>
              <a:rPr lang="en-US" sz="2000" b="1">
                <a:solidFill>
                  <a:srgbClr val="000000"/>
                </a:solidFill>
                <a:latin typeface="Arial" charset="0"/>
              </a:rPr>
              <a:t>Mono</a:t>
            </a:r>
            <a:r>
              <a:rPr lang="en-US" sz="2000">
                <a:solidFill>
                  <a:srgbClr val="000000"/>
                </a:solidFill>
                <a:latin typeface="Arial" charset="0"/>
              </a:rPr>
              <a:t>phosphate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grpId="0" nodeType="clickEffect">
                                  <p:stCondLst>
                                    <p:cond delay="0"/>
                                  </p:stCondLst>
                                  <p:childTnLst>
                                    <p:set>
                                      <p:cBhvr>
                                        <p:cTn id="30" dur="1" fill="hold">
                                          <p:stCondLst>
                                            <p:cond delay="0"/>
                                          </p:stCondLst>
                                        </p:cTn>
                                        <p:tgtEl>
                                          <p:spTgt spid="14424"/>
                                        </p:tgtEl>
                                        <p:attrNameLst>
                                          <p:attrName>style.visibility</p:attrName>
                                        </p:attrNameLst>
                                      </p:cBhvr>
                                      <p:to>
                                        <p:strVal val="visible"/>
                                      </p:to>
                                    </p:set>
                                    <p:anim calcmode="lin" valueType="num">
                                      <p:cBhvr>
                                        <p:cTn id="31" dur="500" fill="hold"/>
                                        <p:tgtEl>
                                          <p:spTgt spid="14424"/>
                                        </p:tgtEl>
                                        <p:attrNameLst>
                                          <p:attrName>ppt_w</p:attrName>
                                        </p:attrNameLst>
                                      </p:cBhvr>
                                      <p:tavLst>
                                        <p:tav tm="0">
                                          <p:val>
                                            <p:fltVal val="0"/>
                                          </p:val>
                                        </p:tav>
                                        <p:tav tm="100000">
                                          <p:val>
                                            <p:strVal val="#ppt_w"/>
                                          </p:val>
                                        </p:tav>
                                      </p:tavLst>
                                    </p:anim>
                                    <p:anim calcmode="lin" valueType="num">
                                      <p:cBhvr>
                                        <p:cTn id="32" dur="500" fill="hold"/>
                                        <p:tgtEl>
                                          <p:spTgt spid="14424"/>
                                        </p:tgtEl>
                                        <p:attrNameLst>
                                          <p:attrName>ppt_h</p:attrName>
                                        </p:attrNameLst>
                                      </p:cBhvr>
                                      <p:tavLst>
                                        <p:tav tm="0">
                                          <p:val>
                                            <p:fltVal val="0"/>
                                          </p:val>
                                        </p:tav>
                                        <p:tav tm="100000">
                                          <p:val>
                                            <p:strVal val="#ppt_h"/>
                                          </p:val>
                                        </p:tav>
                                      </p:tavLst>
                                    </p:anim>
                                    <p:anim calcmode="lin" valueType="num">
                                      <p:cBhvr>
                                        <p:cTn id="33" dur="500" fill="hold"/>
                                        <p:tgtEl>
                                          <p:spTgt spid="14424"/>
                                        </p:tgtEl>
                                        <p:attrNameLst>
                                          <p:attrName>ppt_x</p:attrName>
                                        </p:attrNameLst>
                                      </p:cBhvr>
                                      <p:tavLst>
                                        <p:tav tm="0">
                                          <p:val>
                                            <p:fltVal val="0.5"/>
                                          </p:val>
                                        </p:tav>
                                        <p:tav tm="100000">
                                          <p:val>
                                            <p:strVal val="#ppt_x"/>
                                          </p:val>
                                        </p:tav>
                                      </p:tavLst>
                                    </p:anim>
                                    <p:anim calcmode="lin" valueType="num">
                                      <p:cBhvr>
                                        <p:cTn id="34" dur="500" fill="hold"/>
                                        <p:tgtEl>
                                          <p:spTgt spid="1442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2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0"/>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- 4</a:t>
            </a:r>
          </a:p>
          <a:p>
            <a:pPr algn="ctr" rtl="0" eaLnBrk="0" hangingPunct="0"/>
            <a:r>
              <a:rPr lang="en-US" sz="3200" b="1">
                <a:solidFill>
                  <a:srgbClr val="000000"/>
                </a:solidFill>
                <a:latin typeface="Arial" charset="0"/>
              </a:rPr>
              <a:t>Phosphate Groups</a:t>
            </a:r>
            <a:endParaRPr lang="en-US" sz="3600" b="1">
              <a:solidFill>
                <a:srgbClr val="000000"/>
              </a:solidFill>
              <a:latin typeface="Arial" charset="0"/>
            </a:endParaRPr>
          </a:p>
        </p:txBody>
      </p:sp>
      <p:sp>
        <p:nvSpPr>
          <p:cNvPr id="11324" name="Rectangle 60"/>
          <p:cNvSpPr>
            <a:spLocks noChangeArrowheads="1"/>
          </p:cNvSpPr>
          <p:nvPr/>
        </p:nvSpPr>
        <p:spPr bwMode="auto">
          <a:xfrm>
            <a:off x="381000" y="1608138"/>
            <a:ext cx="8267700" cy="830997"/>
          </a:xfrm>
          <a:prstGeom prst="rect">
            <a:avLst/>
          </a:prstGeom>
          <a:noFill/>
          <a:ln w="9525">
            <a:noFill/>
            <a:miter lim="800000"/>
            <a:headEnd/>
            <a:tailEnd/>
          </a:ln>
        </p:spPr>
        <p:txBody>
          <a:bodyPr>
            <a:spAutoFit/>
          </a:bodyPr>
          <a:lstStyle/>
          <a:p>
            <a:pPr algn="just" rtl="0" eaLnBrk="0" hangingPunct="0"/>
            <a:r>
              <a:rPr lang="en-US" sz="2400" b="1" dirty="0">
                <a:solidFill>
                  <a:srgbClr val="000000"/>
                </a:solidFill>
                <a:latin typeface="Arial" charset="0"/>
              </a:rPr>
              <a:t>Phosphate groups are what makes a nucleoside a nucleotide</a:t>
            </a:r>
          </a:p>
        </p:txBody>
      </p:sp>
      <p:sp>
        <p:nvSpPr>
          <p:cNvPr id="11325" name="Rectangle 61"/>
          <p:cNvSpPr>
            <a:spLocks noChangeArrowheads="1"/>
          </p:cNvSpPr>
          <p:nvPr/>
        </p:nvSpPr>
        <p:spPr bwMode="auto">
          <a:xfrm>
            <a:off x="457200" y="2286000"/>
            <a:ext cx="8255000" cy="954107"/>
          </a:xfrm>
          <a:prstGeom prst="rect">
            <a:avLst/>
          </a:prstGeom>
          <a:noFill/>
          <a:ln w="9525">
            <a:noFill/>
            <a:miter lim="800000"/>
            <a:headEnd/>
            <a:tailEnd/>
          </a:ln>
        </p:spPr>
        <p:txBody>
          <a:bodyPr>
            <a:spAutoFit/>
          </a:bodyPr>
          <a:lstStyle/>
          <a:p>
            <a:pPr algn="just" rtl="0" eaLnBrk="0" hangingPunct="0"/>
            <a:r>
              <a:rPr lang="en-US" sz="2800" b="1" dirty="0">
                <a:solidFill>
                  <a:srgbClr val="000000"/>
                </a:solidFill>
                <a:latin typeface="Arial" charset="0"/>
              </a:rPr>
              <a:t>Phosphate groups are essential for nucleotide polymerization</a:t>
            </a:r>
          </a:p>
        </p:txBody>
      </p:sp>
      <p:grpSp>
        <p:nvGrpSpPr>
          <p:cNvPr id="2" name="Group 77"/>
          <p:cNvGrpSpPr>
            <a:grpSpLocks/>
          </p:cNvGrpSpPr>
          <p:nvPr/>
        </p:nvGrpSpPr>
        <p:grpSpPr bwMode="auto">
          <a:xfrm>
            <a:off x="3390900" y="3932238"/>
            <a:ext cx="2271713" cy="1781175"/>
            <a:chOff x="872" y="2333"/>
            <a:chExt cx="1431" cy="1122"/>
          </a:xfrm>
        </p:grpSpPr>
        <p:sp>
          <p:nvSpPr>
            <p:cNvPr id="19463" name="Rectangle 63"/>
            <p:cNvSpPr>
              <a:spLocks noChangeArrowheads="1"/>
            </p:cNvSpPr>
            <p:nvPr/>
          </p:nvSpPr>
          <p:spPr bwMode="auto">
            <a:xfrm>
              <a:off x="1289" y="2767"/>
              <a:ext cx="223" cy="250"/>
            </a:xfrm>
            <a:prstGeom prst="rect">
              <a:avLst/>
            </a:prstGeom>
            <a:noFill/>
            <a:ln w="9525">
              <a:noFill/>
              <a:miter lim="800000"/>
              <a:headEnd/>
              <a:tailEnd/>
            </a:ln>
          </p:spPr>
          <p:txBody>
            <a:bodyPr wrap="none">
              <a:spAutoFit/>
            </a:bodyPr>
            <a:lstStyle/>
            <a:p>
              <a:pPr algn="l" rtl="0" eaLnBrk="0" hangingPunct="0">
                <a:spcBef>
                  <a:spcPct val="50000"/>
                </a:spcBef>
              </a:pPr>
              <a:r>
                <a:rPr lang="en-US" sz="2000" b="1">
                  <a:solidFill>
                    <a:srgbClr val="000000"/>
                  </a:solidFill>
                  <a:latin typeface="Arial" charset="0"/>
                </a:rPr>
                <a:t>P</a:t>
              </a:r>
            </a:p>
          </p:txBody>
        </p:sp>
        <p:sp>
          <p:nvSpPr>
            <p:cNvPr id="19464" name="Rectangle 64"/>
            <p:cNvSpPr>
              <a:spLocks noChangeArrowheads="1"/>
            </p:cNvSpPr>
            <p:nvPr/>
          </p:nvSpPr>
          <p:spPr bwMode="auto">
            <a:xfrm>
              <a:off x="1280" y="2333"/>
              <a:ext cx="240" cy="250"/>
            </a:xfrm>
            <a:prstGeom prst="rect">
              <a:avLst/>
            </a:prstGeom>
            <a:noFill/>
            <a:ln w="9525">
              <a:noFill/>
              <a:miter lim="800000"/>
              <a:headEnd/>
              <a:tailEnd/>
            </a:ln>
          </p:spPr>
          <p:txBody>
            <a:bodyPr wrap="none">
              <a:spAutoFit/>
            </a:bodyPr>
            <a:lstStyle/>
            <a:p>
              <a:pPr algn="l" rtl="0" eaLnBrk="0" hangingPunct="0">
                <a:spcBef>
                  <a:spcPct val="50000"/>
                </a:spcBef>
              </a:pPr>
              <a:r>
                <a:rPr lang="en-US" sz="2000" b="1">
                  <a:solidFill>
                    <a:srgbClr val="000000"/>
                  </a:solidFill>
                  <a:latin typeface="Arial" charset="0"/>
                </a:rPr>
                <a:t>O</a:t>
              </a:r>
            </a:p>
          </p:txBody>
        </p:sp>
        <p:sp>
          <p:nvSpPr>
            <p:cNvPr id="19465" name="Rectangle 65"/>
            <p:cNvSpPr>
              <a:spLocks noChangeArrowheads="1"/>
            </p:cNvSpPr>
            <p:nvPr/>
          </p:nvSpPr>
          <p:spPr bwMode="auto">
            <a:xfrm>
              <a:off x="904" y="2767"/>
              <a:ext cx="240" cy="250"/>
            </a:xfrm>
            <a:prstGeom prst="rect">
              <a:avLst/>
            </a:prstGeom>
            <a:noFill/>
            <a:ln w="9525">
              <a:noFill/>
              <a:miter lim="800000"/>
              <a:headEnd/>
              <a:tailEnd/>
            </a:ln>
          </p:spPr>
          <p:txBody>
            <a:bodyPr wrap="none">
              <a:spAutoFit/>
            </a:bodyPr>
            <a:lstStyle/>
            <a:p>
              <a:pPr algn="l" rtl="0" eaLnBrk="0" hangingPunct="0">
                <a:spcBef>
                  <a:spcPct val="50000"/>
                </a:spcBef>
              </a:pPr>
              <a:r>
                <a:rPr lang="en-US" sz="2000" b="1">
                  <a:solidFill>
                    <a:srgbClr val="000000"/>
                  </a:solidFill>
                  <a:latin typeface="Arial" charset="0"/>
                </a:rPr>
                <a:t>O</a:t>
              </a:r>
            </a:p>
          </p:txBody>
        </p:sp>
        <p:sp>
          <p:nvSpPr>
            <p:cNvPr id="19466" name="Rectangle 66"/>
            <p:cNvSpPr>
              <a:spLocks noChangeArrowheads="1"/>
            </p:cNvSpPr>
            <p:nvPr/>
          </p:nvSpPr>
          <p:spPr bwMode="auto">
            <a:xfrm>
              <a:off x="1280" y="3205"/>
              <a:ext cx="240" cy="250"/>
            </a:xfrm>
            <a:prstGeom prst="rect">
              <a:avLst/>
            </a:prstGeom>
            <a:noFill/>
            <a:ln w="9525">
              <a:noFill/>
              <a:miter lim="800000"/>
              <a:headEnd/>
              <a:tailEnd/>
            </a:ln>
          </p:spPr>
          <p:txBody>
            <a:bodyPr wrap="none">
              <a:spAutoFit/>
            </a:bodyPr>
            <a:lstStyle/>
            <a:p>
              <a:pPr algn="l" rtl="0" eaLnBrk="0" hangingPunct="0">
                <a:spcBef>
                  <a:spcPct val="50000"/>
                </a:spcBef>
              </a:pPr>
              <a:r>
                <a:rPr lang="en-US" sz="2000" b="1">
                  <a:solidFill>
                    <a:srgbClr val="000000"/>
                  </a:solidFill>
                  <a:latin typeface="Arial" charset="0"/>
                </a:rPr>
                <a:t>O</a:t>
              </a:r>
            </a:p>
          </p:txBody>
        </p:sp>
        <p:sp>
          <p:nvSpPr>
            <p:cNvPr id="19467" name="Rectangle 67"/>
            <p:cNvSpPr>
              <a:spLocks noChangeArrowheads="1"/>
            </p:cNvSpPr>
            <p:nvPr/>
          </p:nvSpPr>
          <p:spPr bwMode="auto">
            <a:xfrm>
              <a:off x="1648" y="2767"/>
              <a:ext cx="240" cy="250"/>
            </a:xfrm>
            <a:prstGeom prst="rect">
              <a:avLst/>
            </a:prstGeom>
            <a:noFill/>
            <a:ln w="9525">
              <a:noFill/>
              <a:miter lim="800000"/>
              <a:headEnd/>
              <a:tailEnd/>
            </a:ln>
          </p:spPr>
          <p:txBody>
            <a:bodyPr wrap="none">
              <a:spAutoFit/>
            </a:bodyPr>
            <a:lstStyle/>
            <a:p>
              <a:pPr algn="l" rtl="0" eaLnBrk="0" hangingPunct="0">
                <a:spcBef>
                  <a:spcPct val="50000"/>
                </a:spcBef>
              </a:pPr>
              <a:r>
                <a:rPr lang="en-US" sz="2000" b="1">
                  <a:solidFill>
                    <a:srgbClr val="000000"/>
                  </a:solidFill>
                  <a:latin typeface="Arial" charset="0"/>
                </a:rPr>
                <a:t>O</a:t>
              </a:r>
            </a:p>
          </p:txBody>
        </p:sp>
        <p:sp>
          <p:nvSpPr>
            <p:cNvPr id="19468" name="Line 68"/>
            <p:cNvSpPr>
              <a:spLocks noChangeShapeType="1"/>
            </p:cNvSpPr>
            <p:nvPr/>
          </p:nvSpPr>
          <p:spPr bwMode="auto">
            <a:xfrm>
              <a:off x="1120" y="2892"/>
              <a:ext cx="208" cy="0"/>
            </a:xfrm>
            <a:prstGeom prst="line">
              <a:avLst/>
            </a:prstGeom>
            <a:noFill/>
            <a:ln w="38100">
              <a:solidFill>
                <a:srgbClr val="FF8200"/>
              </a:solidFill>
              <a:round/>
              <a:headEnd/>
              <a:tailEnd/>
            </a:ln>
          </p:spPr>
          <p:txBody>
            <a:bodyPr wrap="none" anchor="ctr"/>
            <a:lstStyle/>
            <a:p>
              <a:endParaRPr lang="en-US"/>
            </a:p>
          </p:txBody>
        </p:sp>
        <p:sp>
          <p:nvSpPr>
            <p:cNvPr id="19469" name="Line 69"/>
            <p:cNvSpPr>
              <a:spLocks noChangeShapeType="1"/>
            </p:cNvSpPr>
            <p:nvPr/>
          </p:nvSpPr>
          <p:spPr bwMode="auto">
            <a:xfrm>
              <a:off x="1472" y="2892"/>
              <a:ext cx="208" cy="0"/>
            </a:xfrm>
            <a:prstGeom prst="line">
              <a:avLst/>
            </a:prstGeom>
            <a:noFill/>
            <a:ln w="38100">
              <a:solidFill>
                <a:srgbClr val="FF8200"/>
              </a:solidFill>
              <a:round/>
              <a:headEnd/>
              <a:tailEnd/>
            </a:ln>
          </p:spPr>
          <p:txBody>
            <a:bodyPr wrap="none" anchor="ctr"/>
            <a:lstStyle/>
            <a:p>
              <a:endParaRPr lang="en-US"/>
            </a:p>
          </p:txBody>
        </p:sp>
        <p:sp>
          <p:nvSpPr>
            <p:cNvPr id="19470" name="Line 70"/>
            <p:cNvSpPr>
              <a:spLocks noChangeShapeType="1"/>
            </p:cNvSpPr>
            <p:nvPr/>
          </p:nvSpPr>
          <p:spPr bwMode="auto">
            <a:xfrm rot="-5400000">
              <a:off x="1296" y="3112"/>
              <a:ext cx="208" cy="0"/>
            </a:xfrm>
            <a:prstGeom prst="line">
              <a:avLst/>
            </a:prstGeom>
            <a:noFill/>
            <a:ln w="38100">
              <a:solidFill>
                <a:srgbClr val="FF8200"/>
              </a:solidFill>
              <a:round/>
              <a:headEnd/>
              <a:tailEnd/>
            </a:ln>
          </p:spPr>
          <p:txBody>
            <a:bodyPr wrap="none" anchor="ctr"/>
            <a:lstStyle/>
            <a:p>
              <a:endParaRPr lang="en-US"/>
            </a:p>
          </p:txBody>
        </p:sp>
        <p:sp>
          <p:nvSpPr>
            <p:cNvPr id="19471" name="Line 71"/>
            <p:cNvSpPr>
              <a:spLocks noChangeShapeType="1"/>
            </p:cNvSpPr>
            <p:nvPr/>
          </p:nvSpPr>
          <p:spPr bwMode="auto">
            <a:xfrm rot="-5400000">
              <a:off x="1264" y="2672"/>
              <a:ext cx="208" cy="0"/>
            </a:xfrm>
            <a:prstGeom prst="line">
              <a:avLst/>
            </a:prstGeom>
            <a:noFill/>
            <a:ln w="38100">
              <a:solidFill>
                <a:srgbClr val="FF8200"/>
              </a:solidFill>
              <a:round/>
              <a:headEnd/>
              <a:tailEnd/>
            </a:ln>
          </p:spPr>
          <p:txBody>
            <a:bodyPr wrap="none" anchor="ctr"/>
            <a:lstStyle/>
            <a:p>
              <a:endParaRPr lang="en-US"/>
            </a:p>
          </p:txBody>
        </p:sp>
        <p:sp>
          <p:nvSpPr>
            <p:cNvPr id="19472" name="Line 72"/>
            <p:cNvSpPr>
              <a:spLocks noChangeShapeType="1"/>
            </p:cNvSpPr>
            <p:nvPr/>
          </p:nvSpPr>
          <p:spPr bwMode="auto">
            <a:xfrm>
              <a:off x="1872" y="2892"/>
              <a:ext cx="208" cy="0"/>
            </a:xfrm>
            <a:prstGeom prst="line">
              <a:avLst/>
            </a:prstGeom>
            <a:noFill/>
            <a:ln w="38100">
              <a:solidFill>
                <a:srgbClr val="FF8200"/>
              </a:solidFill>
              <a:round/>
              <a:headEnd/>
              <a:tailEnd/>
            </a:ln>
          </p:spPr>
          <p:txBody>
            <a:bodyPr wrap="none" anchor="ctr"/>
            <a:lstStyle/>
            <a:p>
              <a:endParaRPr lang="en-US"/>
            </a:p>
          </p:txBody>
        </p:sp>
        <p:sp>
          <p:nvSpPr>
            <p:cNvPr id="19473" name="Rectangle 73"/>
            <p:cNvSpPr>
              <a:spLocks noChangeArrowheads="1"/>
            </p:cNvSpPr>
            <p:nvPr/>
          </p:nvSpPr>
          <p:spPr bwMode="auto">
            <a:xfrm>
              <a:off x="2080" y="2767"/>
              <a:ext cx="223" cy="250"/>
            </a:xfrm>
            <a:prstGeom prst="rect">
              <a:avLst/>
            </a:prstGeom>
            <a:noFill/>
            <a:ln w="9525">
              <a:noFill/>
              <a:miter lim="800000"/>
              <a:headEnd/>
              <a:tailEnd/>
            </a:ln>
          </p:spPr>
          <p:txBody>
            <a:bodyPr wrap="none">
              <a:spAutoFit/>
            </a:bodyPr>
            <a:lstStyle/>
            <a:p>
              <a:pPr algn="l" rtl="0" eaLnBrk="0" hangingPunct="0">
                <a:spcBef>
                  <a:spcPct val="50000"/>
                </a:spcBef>
              </a:pPr>
              <a:r>
                <a:rPr lang="en-US" sz="2000" b="1">
                  <a:solidFill>
                    <a:srgbClr val="000000"/>
                  </a:solidFill>
                  <a:latin typeface="Arial" charset="0"/>
                </a:rPr>
                <a:t>X</a:t>
              </a:r>
            </a:p>
          </p:txBody>
        </p:sp>
        <p:sp>
          <p:nvSpPr>
            <p:cNvPr id="19474" name="Line 74"/>
            <p:cNvSpPr>
              <a:spLocks noChangeShapeType="1"/>
            </p:cNvSpPr>
            <p:nvPr/>
          </p:nvSpPr>
          <p:spPr bwMode="auto">
            <a:xfrm rot="-5400000">
              <a:off x="1320" y="2672"/>
              <a:ext cx="208" cy="0"/>
            </a:xfrm>
            <a:prstGeom prst="line">
              <a:avLst/>
            </a:prstGeom>
            <a:noFill/>
            <a:ln w="38100">
              <a:solidFill>
                <a:srgbClr val="FF8200"/>
              </a:solidFill>
              <a:round/>
              <a:headEnd/>
              <a:tailEnd/>
            </a:ln>
          </p:spPr>
          <p:txBody>
            <a:bodyPr wrap="none" anchor="ctr"/>
            <a:lstStyle/>
            <a:p>
              <a:endParaRPr lang="en-US"/>
            </a:p>
          </p:txBody>
        </p:sp>
        <p:sp>
          <p:nvSpPr>
            <p:cNvPr id="19475" name="Line 75"/>
            <p:cNvSpPr>
              <a:spLocks noChangeShapeType="1"/>
            </p:cNvSpPr>
            <p:nvPr/>
          </p:nvSpPr>
          <p:spPr bwMode="auto">
            <a:xfrm>
              <a:off x="872" y="2824"/>
              <a:ext cx="56" cy="0"/>
            </a:xfrm>
            <a:prstGeom prst="line">
              <a:avLst/>
            </a:prstGeom>
            <a:noFill/>
            <a:ln w="38100">
              <a:solidFill>
                <a:srgbClr val="FF8200"/>
              </a:solidFill>
              <a:round/>
              <a:headEnd/>
              <a:tailEnd/>
            </a:ln>
          </p:spPr>
          <p:txBody>
            <a:bodyPr wrap="none" anchor="ctr"/>
            <a:lstStyle/>
            <a:p>
              <a:endParaRPr lang="en-US"/>
            </a:p>
          </p:txBody>
        </p:sp>
        <p:sp>
          <p:nvSpPr>
            <p:cNvPr id="19476" name="Line 76"/>
            <p:cNvSpPr>
              <a:spLocks noChangeShapeType="1"/>
            </p:cNvSpPr>
            <p:nvPr/>
          </p:nvSpPr>
          <p:spPr bwMode="auto">
            <a:xfrm>
              <a:off x="1480" y="3296"/>
              <a:ext cx="56" cy="0"/>
            </a:xfrm>
            <a:prstGeom prst="line">
              <a:avLst/>
            </a:prstGeom>
            <a:noFill/>
            <a:ln w="38100">
              <a:solidFill>
                <a:srgbClr val="FF8200"/>
              </a:solidFill>
              <a:round/>
              <a:headEnd/>
              <a:tailEnd/>
            </a:ln>
          </p:spPr>
          <p:txBody>
            <a:bodyPr wrap="none" anchor="ctr"/>
            <a:lstStyle/>
            <a:p>
              <a:endParaRPr lang="en-US"/>
            </a:p>
          </p:txBody>
        </p:sp>
      </p:grpSp>
      <p:sp>
        <p:nvSpPr>
          <p:cNvPr id="11342" name="Rectangle 78"/>
          <p:cNvSpPr>
            <a:spLocks noChangeArrowheads="1"/>
          </p:cNvSpPr>
          <p:nvPr/>
        </p:nvSpPr>
        <p:spPr bwMode="auto">
          <a:xfrm>
            <a:off x="1130300" y="3386138"/>
            <a:ext cx="8267700" cy="396875"/>
          </a:xfrm>
          <a:prstGeom prst="rect">
            <a:avLst/>
          </a:prstGeom>
          <a:noFill/>
          <a:ln w="9525">
            <a:noFill/>
            <a:miter lim="800000"/>
            <a:headEnd/>
            <a:tailEnd/>
          </a:ln>
        </p:spPr>
        <p:txBody>
          <a:bodyPr>
            <a:spAutoFit/>
          </a:bodyPr>
          <a:lstStyle/>
          <a:p>
            <a:pPr algn="just" rtl="0" eaLnBrk="0" hangingPunct="0"/>
            <a:r>
              <a:rPr lang="en-US" sz="2000">
                <a:solidFill>
                  <a:srgbClr val="000000"/>
                </a:solidFill>
                <a:latin typeface="Arial" charset="0"/>
              </a:rPr>
              <a:t>Basic structure: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1324"/>
                                        </p:tgtEl>
                                        <p:attrNameLst>
                                          <p:attrName>style.visibility</p:attrName>
                                        </p:attrNameLst>
                                      </p:cBhvr>
                                      <p:to>
                                        <p:strVal val="visible"/>
                                      </p:to>
                                    </p:set>
                                    <p:anim calcmode="lin" valueType="num">
                                      <p:cBhvr>
                                        <p:cTn id="7" dur="500" fill="hold"/>
                                        <p:tgtEl>
                                          <p:spTgt spid="11324"/>
                                        </p:tgtEl>
                                        <p:attrNameLst>
                                          <p:attrName>ppt_w</p:attrName>
                                        </p:attrNameLst>
                                      </p:cBhvr>
                                      <p:tavLst>
                                        <p:tav tm="0">
                                          <p:val>
                                            <p:fltVal val="0"/>
                                          </p:val>
                                        </p:tav>
                                        <p:tav tm="100000">
                                          <p:val>
                                            <p:strVal val="#ppt_w"/>
                                          </p:val>
                                        </p:tav>
                                      </p:tavLst>
                                    </p:anim>
                                    <p:anim calcmode="lin" valueType="num">
                                      <p:cBhvr>
                                        <p:cTn id="8" dur="500" fill="hold"/>
                                        <p:tgtEl>
                                          <p:spTgt spid="11324"/>
                                        </p:tgtEl>
                                        <p:attrNameLst>
                                          <p:attrName>ppt_h</p:attrName>
                                        </p:attrNameLst>
                                      </p:cBhvr>
                                      <p:tavLst>
                                        <p:tav tm="0">
                                          <p:val>
                                            <p:fltVal val="0"/>
                                          </p:val>
                                        </p:tav>
                                        <p:tav tm="100000">
                                          <p:val>
                                            <p:strVal val="#ppt_h"/>
                                          </p:val>
                                        </p:tav>
                                      </p:tavLst>
                                    </p:anim>
                                    <p:anim calcmode="lin" valueType="num">
                                      <p:cBhvr>
                                        <p:cTn id="9" dur="500" fill="hold"/>
                                        <p:tgtEl>
                                          <p:spTgt spid="11324"/>
                                        </p:tgtEl>
                                        <p:attrNameLst>
                                          <p:attrName>ppt_x</p:attrName>
                                        </p:attrNameLst>
                                      </p:cBhvr>
                                      <p:tavLst>
                                        <p:tav tm="0">
                                          <p:val>
                                            <p:fltVal val="0.5"/>
                                          </p:val>
                                        </p:tav>
                                        <p:tav tm="100000">
                                          <p:val>
                                            <p:strVal val="#ppt_x"/>
                                          </p:val>
                                        </p:tav>
                                      </p:tavLst>
                                    </p:anim>
                                    <p:anim calcmode="lin" valueType="num">
                                      <p:cBhvr>
                                        <p:cTn id="10" dur="500" fill="hold"/>
                                        <p:tgtEl>
                                          <p:spTgt spid="11324"/>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1325"/>
                                        </p:tgtEl>
                                        <p:attrNameLst>
                                          <p:attrName>style.visibility</p:attrName>
                                        </p:attrNameLst>
                                      </p:cBhvr>
                                      <p:to>
                                        <p:strVal val="visible"/>
                                      </p:to>
                                    </p:set>
                                    <p:anim calcmode="lin" valueType="num">
                                      <p:cBhvr>
                                        <p:cTn id="15" dur="500" fill="hold"/>
                                        <p:tgtEl>
                                          <p:spTgt spid="11325"/>
                                        </p:tgtEl>
                                        <p:attrNameLst>
                                          <p:attrName>ppt_w</p:attrName>
                                        </p:attrNameLst>
                                      </p:cBhvr>
                                      <p:tavLst>
                                        <p:tav tm="0">
                                          <p:val>
                                            <p:fltVal val="0"/>
                                          </p:val>
                                        </p:tav>
                                        <p:tav tm="100000">
                                          <p:val>
                                            <p:strVal val="#ppt_w"/>
                                          </p:val>
                                        </p:tav>
                                      </p:tavLst>
                                    </p:anim>
                                    <p:anim calcmode="lin" valueType="num">
                                      <p:cBhvr>
                                        <p:cTn id="16" dur="500" fill="hold"/>
                                        <p:tgtEl>
                                          <p:spTgt spid="11325"/>
                                        </p:tgtEl>
                                        <p:attrNameLst>
                                          <p:attrName>ppt_h</p:attrName>
                                        </p:attrNameLst>
                                      </p:cBhvr>
                                      <p:tavLst>
                                        <p:tav tm="0">
                                          <p:val>
                                            <p:fltVal val="0"/>
                                          </p:val>
                                        </p:tav>
                                        <p:tav tm="100000">
                                          <p:val>
                                            <p:strVal val="#ppt_h"/>
                                          </p:val>
                                        </p:tav>
                                      </p:tavLst>
                                    </p:anim>
                                    <p:anim calcmode="lin" valueType="num">
                                      <p:cBhvr>
                                        <p:cTn id="17" dur="500" fill="hold"/>
                                        <p:tgtEl>
                                          <p:spTgt spid="11325"/>
                                        </p:tgtEl>
                                        <p:attrNameLst>
                                          <p:attrName>ppt_x</p:attrName>
                                        </p:attrNameLst>
                                      </p:cBhvr>
                                      <p:tavLst>
                                        <p:tav tm="0">
                                          <p:val>
                                            <p:fltVal val="0.5"/>
                                          </p:val>
                                        </p:tav>
                                        <p:tav tm="100000">
                                          <p:val>
                                            <p:strVal val="#ppt_x"/>
                                          </p:val>
                                        </p:tav>
                                      </p:tavLst>
                                    </p:anim>
                                    <p:anim calcmode="lin" valueType="num">
                                      <p:cBhvr>
                                        <p:cTn id="18" dur="500" fill="hold"/>
                                        <p:tgtEl>
                                          <p:spTgt spid="11325"/>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342"/>
                                        </p:tgtEl>
                                        <p:attrNameLst>
                                          <p:attrName>style.visibility</p:attrName>
                                        </p:attrNameLst>
                                      </p:cBhvr>
                                      <p:to>
                                        <p:strVal val="visible"/>
                                      </p:to>
                                    </p:set>
                                    <p:animEffect transition="in" filter="wipe(left)">
                                      <p:cBhvr>
                                        <p:cTn id="23" dur="500"/>
                                        <p:tgtEl>
                                          <p:spTgt spid="11342"/>
                                        </p:tgtEl>
                                      </p:cBhvr>
                                    </p:animEffect>
                                  </p:childTnLst>
                                </p:cTn>
                              </p:par>
                            </p:childTnLst>
                          </p:cTn>
                        </p:par>
                        <p:par>
                          <p:cTn id="24" fill="hold">
                            <p:stCondLst>
                              <p:cond delay="500"/>
                            </p:stCondLst>
                            <p:childTnLst>
                              <p:par>
                                <p:cTn id="25" presetID="15"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1000" fill="hold"/>
                                        <p:tgtEl>
                                          <p:spTgt spid="2"/>
                                        </p:tgtEl>
                                        <p:attrNameLst>
                                          <p:attrName>ppt_w</p:attrName>
                                        </p:attrNameLst>
                                      </p:cBhvr>
                                      <p:tavLst>
                                        <p:tav tm="0">
                                          <p:val>
                                            <p:fltVal val="0"/>
                                          </p:val>
                                        </p:tav>
                                        <p:tav tm="100000">
                                          <p:val>
                                            <p:strVal val="#ppt_w"/>
                                          </p:val>
                                        </p:tav>
                                      </p:tavLst>
                                    </p:anim>
                                    <p:anim calcmode="lin" valueType="num">
                                      <p:cBhvr>
                                        <p:cTn id="28" dur="1000" fill="hold"/>
                                        <p:tgtEl>
                                          <p:spTgt spid="2"/>
                                        </p:tgtEl>
                                        <p:attrNameLst>
                                          <p:attrName>ppt_h</p:attrName>
                                        </p:attrNameLst>
                                      </p:cBhvr>
                                      <p:tavLst>
                                        <p:tav tm="0">
                                          <p:val>
                                            <p:fltVal val="0"/>
                                          </p:val>
                                        </p:tav>
                                        <p:tav tm="100000">
                                          <p:val>
                                            <p:strVal val="#ppt_h"/>
                                          </p:val>
                                        </p:tav>
                                      </p:tavLst>
                                    </p:anim>
                                    <p:anim calcmode="lin" valueType="num">
                                      <p:cBhvr>
                                        <p:cTn id="2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24" grpId="0" autoUpdateAnimBg="0"/>
      <p:bldP spid="11325" grpId="0" autoUpdateAnimBg="0"/>
      <p:bldP spid="11342"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1"/>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- 4</a:t>
            </a:r>
          </a:p>
          <a:p>
            <a:pPr algn="ctr" rtl="0" eaLnBrk="0" hangingPunct="0"/>
            <a:r>
              <a:rPr lang="en-US" sz="3200" b="1">
                <a:solidFill>
                  <a:srgbClr val="000000"/>
                </a:solidFill>
                <a:latin typeface="Arial" charset="0"/>
              </a:rPr>
              <a:t>Phosphate Groups</a:t>
            </a:r>
            <a:endParaRPr lang="en-US" sz="3600" b="1">
              <a:solidFill>
                <a:srgbClr val="000000"/>
              </a:solidFill>
              <a:latin typeface="Arial" charset="0"/>
            </a:endParaRPr>
          </a:p>
        </p:txBody>
      </p:sp>
      <p:sp>
        <p:nvSpPr>
          <p:cNvPr id="12330" name="Rectangle 42"/>
          <p:cNvSpPr>
            <a:spLocks noChangeArrowheads="1"/>
          </p:cNvSpPr>
          <p:nvPr/>
        </p:nvSpPr>
        <p:spPr bwMode="auto">
          <a:xfrm>
            <a:off x="876300" y="1582738"/>
            <a:ext cx="8267700" cy="396875"/>
          </a:xfrm>
          <a:prstGeom prst="rect">
            <a:avLst/>
          </a:prstGeom>
          <a:noFill/>
          <a:ln w="9525">
            <a:noFill/>
            <a:miter lim="800000"/>
            <a:headEnd/>
            <a:tailEnd/>
          </a:ln>
        </p:spPr>
        <p:txBody>
          <a:bodyPr>
            <a:spAutoFit/>
          </a:bodyPr>
          <a:lstStyle/>
          <a:p>
            <a:pPr algn="just" rtl="0" eaLnBrk="0" hangingPunct="0"/>
            <a:r>
              <a:rPr lang="en-US" sz="2000" b="1">
                <a:solidFill>
                  <a:srgbClr val="000000"/>
                </a:solidFill>
                <a:latin typeface="Arial" charset="0"/>
              </a:rPr>
              <a:t>Number of phosphate groups determines nomenclature</a:t>
            </a:r>
          </a:p>
        </p:txBody>
      </p:sp>
      <p:grpSp>
        <p:nvGrpSpPr>
          <p:cNvPr id="2" name="Group 124"/>
          <p:cNvGrpSpPr>
            <a:grpSpLocks/>
          </p:cNvGrpSpPr>
          <p:nvPr/>
        </p:nvGrpSpPr>
        <p:grpSpPr bwMode="auto">
          <a:xfrm>
            <a:off x="3238500" y="2192338"/>
            <a:ext cx="2324100" cy="1436687"/>
            <a:chOff x="2040" y="1381"/>
            <a:chExt cx="1464" cy="905"/>
          </a:xfrm>
        </p:grpSpPr>
        <p:sp>
          <p:nvSpPr>
            <p:cNvPr id="20515" name="Rectangle 46"/>
            <p:cNvSpPr>
              <a:spLocks noChangeArrowheads="1"/>
            </p:cNvSpPr>
            <p:nvPr/>
          </p:nvSpPr>
          <p:spPr bwMode="auto">
            <a:xfrm>
              <a:off x="2415" y="1728"/>
              <a:ext cx="212"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P</a:t>
              </a:r>
            </a:p>
          </p:txBody>
        </p:sp>
        <p:sp>
          <p:nvSpPr>
            <p:cNvPr id="20516" name="Rectangle 47"/>
            <p:cNvSpPr>
              <a:spLocks noChangeArrowheads="1"/>
            </p:cNvSpPr>
            <p:nvPr/>
          </p:nvSpPr>
          <p:spPr bwMode="auto">
            <a:xfrm>
              <a:off x="2407" y="1381"/>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17" name="Rectangle 48"/>
            <p:cNvSpPr>
              <a:spLocks noChangeArrowheads="1"/>
            </p:cNvSpPr>
            <p:nvPr/>
          </p:nvSpPr>
          <p:spPr bwMode="auto">
            <a:xfrm>
              <a:off x="2069" y="1728"/>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18" name="Rectangle 49"/>
            <p:cNvSpPr>
              <a:spLocks noChangeArrowheads="1"/>
            </p:cNvSpPr>
            <p:nvPr/>
          </p:nvSpPr>
          <p:spPr bwMode="auto">
            <a:xfrm>
              <a:off x="2399" y="2055"/>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19" name="Rectangle 50"/>
            <p:cNvSpPr>
              <a:spLocks noChangeArrowheads="1"/>
            </p:cNvSpPr>
            <p:nvPr/>
          </p:nvSpPr>
          <p:spPr bwMode="auto">
            <a:xfrm>
              <a:off x="2738" y="1728"/>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20" name="Line 51"/>
            <p:cNvSpPr>
              <a:spLocks noChangeShapeType="1"/>
            </p:cNvSpPr>
            <p:nvPr/>
          </p:nvSpPr>
          <p:spPr bwMode="auto">
            <a:xfrm>
              <a:off x="2263" y="1829"/>
              <a:ext cx="187" cy="0"/>
            </a:xfrm>
            <a:prstGeom prst="line">
              <a:avLst/>
            </a:prstGeom>
            <a:noFill/>
            <a:ln w="38100">
              <a:solidFill>
                <a:srgbClr val="FF8200"/>
              </a:solidFill>
              <a:round/>
              <a:headEnd/>
              <a:tailEnd/>
            </a:ln>
          </p:spPr>
          <p:txBody>
            <a:bodyPr wrap="none" anchor="ctr"/>
            <a:lstStyle/>
            <a:p>
              <a:endParaRPr lang="en-US"/>
            </a:p>
          </p:txBody>
        </p:sp>
        <p:sp>
          <p:nvSpPr>
            <p:cNvPr id="20521" name="Line 52"/>
            <p:cNvSpPr>
              <a:spLocks noChangeShapeType="1"/>
            </p:cNvSpPr>
            <p:nvPr/>
          </p:nvSpPr>
          <p:spPr bwMode="auto">
            <a:xfrm>
              <a:off x="2580" y="1829"/>
              <a:ext cx="187" cy="0"/>
            </a:xfrm>
            <a:prstGeom prst="line">
              <a:avLst/>
            </a:prstGeom>
            <a:noFill/>
            <a:ln w="38100">
              <a:solidFill>
                <a:srgbClr val="FF8200"/>
              </a:solidFill>
              <a:round/>
              <a:headEnd/>
              <a:tailEnd/>
            </a:ln>
          </p:spPr>
          <p:txBody>
            <a:bodyPr wrap="none" anchor="ctr"/>
            <a:lstStyle/>
            <a:p>
              <a:endParaRPr lang="en-US"/>
            </a:p>
          </p:txBody>
        </p:sp>
        <p:sp>
          <p:nvSpPr>
            <p:cNvPr id="20522" name="Line 53"/>
            <p:cNvSpPr>
              <a:spLocks noChangeShapeType="1"/>
            </p:cNvSpPr>
            <p:nvPr/>
          </p:nvSpPr>
          <p:spPr bwMode="auto">
            <a:xfrm rot="-5400000">
              <a:off x="2432" y="1989"/>
              <a:ext cx="166" cy="0"/>
            </a:xfrm>
            <a:prstGeom prst="line">
              <a:avLst/>
            </a:prstGeom>
            <a:noFill/>
            <a:ln w="38100">
              <a:solidFill>
                <a:srgbClr val="FF8200"/>
              </a:solidFill>
              <a:round/>
              <a:headEnd/>
              <a:tailEnd/>
            </a:ln>
          </p:spPr>
          <p:txBody>
            <a:bodyPr wrap="none" anchor="ctr"/>
            <a:lstStyle/>
            <a:p>
              <a:endParaRPr lang="en-US"/>
            </a:p>
          </p:txBody>
        </p:sp>
        <p:sp>
          <p:nvSpPr>
            <p:cNvPr id="20523" name="Line 54"/>
            <p:cNvSpPr>
              <a:spLocks noChangeShapeType="1"/>
            </p:cNvSpPr>
            <p:nvPr/>
          </p:nvSpPr>
          <p:spPr bwMode="auto">
            <a:xfrm rot="-5400000">
              <a:off x="2402" y="1661"/>
              <a:ext cx="167" cy="0"/>
            </a:xfrm>
            <a:prstGeom prst="line">
              <a:avLst/>
            </a:prstGeom>
            <a:noFill/>
            <a:ln w="38100">
              <a:solidFill>
                <a:srgbClr val="FF8200"/>
              </a:solidFill>
              <a:round/>
              <a:headEnd/>
              <a:tailEnd/>
            </a:ln>
          </p:spPr>
          <p:txBody>
            <a:bodyPr wrap="none" anchor="ctr"/>
            <a:lstStyle/>
            <a:p>
              <a:endParaRPr lang="en-US"/>
            </a:p>
          </p:txBody>
        </p:sp>
        <p:sp>
          <p:nvSpPr>
            <p:cNvPr id="20524" name="Line 55"/>
            <p:cNvSpPr>
              <a:spLocks noChangeShapeType="1"/>
            </p:cNvSpPr>
            <p:nvPr/>
          </p:nvSpPr>
          <p:spPr bwMode="auto">
            <a:xfrm>
              <a:off x="2940" y="1829"/>
              <a:ext cx="187" cy="0"/>
            </a:xfrm>
            <a:prstGeom prst="line">
              <a:avLst/>
            </a:prstGeom>
            <a:noFill/>
            <a:ln w="38100">
              <a:solidFill>
                <a:srgbClr val="FF8200"/>
              </a:solidFill>
              <a:round/>
              <a:headEnd/>
              <a:tailEnd/>
            </a:ln>
          </p:spPr>
          <p:txBody>
            <a:bodyPr wrap="none" anchor="ctr"/>
            <a:lstStyle/>
            <a:p>
              <a:endParaRPr lang="en-US"/>
            </a:p>
          </p:txBody>
        </p:sp>
        <p:sp>
          <p:nvSpPr>
            <p:cNvPr id="20525" name="Rectangle 56"/>
            <p:cNvSpPr>
              <a:spLocks noChangeArrowheads="1"/>
            </p:cNvSpPr>
            <p:nvPr/>
          </p:nvSpPr>
          <p:spPr bwMode="auto">
            <a:xfrm>
              <a:off x="3127" y="1728"/>
              <a:ext cx="377"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CH</a:t>
              </a:r>
              <a:r>
                <a:rPr lang="en-US" b="1" baseline="-25000">
                  <a:solidFill>
                    <a:srgbClr val="000000"/>
                  </a:solidFill>
                  <a:latin typeface="Arial" charset="0"/>
                </a:rPr>
                <a:t>2</a:t>
              </a:r>
              <a:endParaRPr lang="en-US" b="1">
                <a:solidFill>
                  <a:srgbClr val="000000"/>
                </a:solidFill>
                <a:latin typeface="Arial" charset="0"/>
              </a:endParaRPr>
            </a:p>
          </p:txBody>
        </p:sp>
        <p:sp>
          <p:nvSpPr>
            <p:cNvPr id="20526" name="Line 57"/>
            <p:cNvSpPr>
              <a:spLocks noChangeShapeType="1"/>
            </p:cNvSpPr>
            <p:nvPr/>
          </p:nvSpPr>
          <p:spPr bwMode="auto">
            <a:xfrm rot="-5400000">
              <a:off x="2453" y="1661"/>
              <a:ext cx="167" cy="0"/>
            </a:xfrm>
            <a:prstGeom prst="line">
              <a:avLst/>
            </a:prstGeom>
            <a:noFill/>
            <a:ln w="38100">
              <a:solidFill>
                <a:srgbClr val="FF8200"/>
              </a:solidFill>
              <a:round/>
              <a:headEnd/>
              <a:tailEnd/>
            </a:ln>
          </p:spPr>
          <p:txBody>
            <a:bodyPr wrap="none" anchor="ctr"/>
            <a:lstStyle/>
            <a:p>
              <a:endParaRPr lang="en-US"/>
            </a:p>
          </p:txBody>
        </p:sp>
        <p:sp>
          <p:nvSpPr>
            <p:cNvPr id="20527" name="Line 58"/>
            <p:cNvSpPr>
              <a:spLocks noChangeShapeType="1"/>
            </p:cNvSpPr>
            <p:nvPr/>
          </p:nvSpPr>
          <p:spPr bwMode="auto">
            <a:xfrm>
              <a:off x="2040" y="1758"/>
              <a:ext cx="50" cy="0"/>
            </a:xfrm>
            <a:prstGeom prst="line">
              <a:avLst/>
            </a:prstGeom>
            <a:noFill/>
            <a:ln w="38100">
              <a:solidFill>
                <a:srgbClr val="FF8200"/>
              </a:solidFill>
              <a:round/>
              <a:headEnd/>
              <a:tailEnd/>
            </a:ln>
          </p:spPr>
          <p:txBody>
            <a:bodyPr wrap="none" anchor="ctr"/>
            <a:lstStyle/>
            <a:p>
              <a:endParaRPr lang="en-US"/>
            </a:p>
          </p:txBody>
        </p:sp>
        <p:sp>
          <p:nvSpPr>
            <p:cNvPr id="20528" name="Line 59"/>
            <p:cNvSpPr>
              <a:spLocks noChangeShapeType="1"/>
            </p:cNvSpPr>
            <p:nvPr/>
          </p:nvSpPr>
          <p:spPr bwMode="auto">
            <a:xfrm>
              <a:off x="2579" y="2112"/>
              <a:ext cx="50" cy="0"/>
            </a:xfrm>
            <a:prstGeom prst="line">
              <a:avLst/>
            </a:prstGeom>
            <a:noFill/>
            <a:ln w="38100">
              <a:solidFill>
                <a:srgbClr val="FF8200"/>
              </a:solidFill>
              <a:round/>
              <a:headEnd/>
              <a:tailEnd/>
            </a:ln>
          </p:spPr>
          <p:txBody>
            <a:bodyPr wrap="none" anchor="ctr"/>
            <a:lstStyle/>
            <a:p>
              <a:endParaRPr lang="en-US"/>
            </a:p>
          </p:txBody>
        </p:sp>
        <p:sp>
          <p:nvSpPr>
            <p:cNvPr id="20529" name="Line 119"/>
            <p:cNvSpPr>
              <a:spLocks noChangeShapeType="1"/>
            </p:cNvSpPr>
            <p:nvPr/>
          </p:nvSpPr>
          <p:spPr bwMode="auto">
            <a:xfrm rot="-5400000">
              <a:off x="3144" y="2029"/>
              <a:ext cx="166" cy="0"/>
            </a:xfrm>
            <a:prstGeom prst="line">
              <a:avLst/>
            </a:prstGeom>
            <a:noFill/>
            <a:ln w="38100">
              <a:solidFill>
                <a:srgbClr val="FF8200"/>
              </a:solidFill>
              <a:round/>
              <a:headEnd/>
              <a:tailEnd/>
            </a:ln>
          </p:spPr>
          <p:txBody>
            <a:bodyPr wrap="none" anchor="ctr"/>
            <a:lstStyle/>
            <a:p>
              <a:endParaRPr lang="en-US"/>
            </a:p>
          </p:txBody>
        </p:sp>
      </p:grpSp>
      <p:grpSp>
        <p:nvGrpSpPr>
          <p:cNvPr id="3" name="Group 125"/>
          <p:cNvGrpSpPr>
            <a:grpSpLocks/>
          </p:cNvGrpSpPr>
          <p:nvPr/>
        </p:nvGrpSpPr>
        <p:grpSpPr bwMode="auto">
          <a:xfrm>
            <a:off x="3238500" y="4033838"/>
            <a:ext cx="3390900" cy="1462087"/>
            <a:chOff x="2040" y="2541"/>
            <a:chExt cx="2136" cy="921"/>
          </a:xfrm>
        </p:grpSpPr>
        <p:sp>
          <p:nvSpPr>
            <p:cNvPr id="20490" name="Rectangle 91"/>
            <p:cNvSpPr>
              <a:spLocks noChangeArrowheads="1"/>
            </p:cNvSpPr>
            <p:nvPr/>
          </p:nvSpPr>
          <p:spPr bwMode="auto">
            <a:xfrm>
              <a:off x="2415" y="2896"/>
              <a:ext cx="212"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P</a:t>
              </a:r>
            </a:p>
          </p:txBody>
        </p:sp>
        <p:sp>
          <p:nvSpPr>
            <p:cNvPr id="20491" name="Rectangle 92"/>
            <p:cNvSpPr>
              <a:spLocks noChangeArrowheads="1"/>
            </p:cNvSpPr>
            <p:nvPr/>
          </p:nvSpPr>
          <p:spPr bwMode="auto">
            <a:xfrm>
              <a:off x="2407" y="2557"/>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492" name="Rectangle 93"/>
            <p:cNvSpPr>
              <a:spLocks noChangeArrowheads="1"/>
            </p:cNvSpPr>
            <p:nvPr/>
          </p:nvSpPr>
          <p:spPr bwMode="auto">
            <a:xfrm>
              <a:off x="2069" y="2896"/>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493" name="Rectangle 94"/>
            <p:cNvSpPr>
              <a:spLocks noChangeArrowheads="1"/>
            </p:cNvSpPr>
            <p:nvPr/>
          </p:nvSpPr>
          <p:spPr bwMode="auto">
            <a:xfrm>
              <a:off x="2399" y="3231"/>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494" name="Line 96"/>
            <p:cNvSpPr>
              <a:spLocks noChangeShapeType="1"/>
            </p:cNvSpPr>
            <p:nvPr/>
          </p:nvSpPr>
          <p:spPr bwMode="auto">
            <a:xfrm>
              <a:off x="2263" y="3011"/>
              <a:ext cx="187" cy="0"/>
            </a:xfrm>
            <a:prstGeom prst="line">
              <a:avLst/>
            </a:prstGeom>
            <a:noFill/>
            <a:ln w="38100">
              <a:solidFill>
                <a:srgbClr val="FF8200"/>
              </a:solidFill>
              <a:round/>
              <a:headEnd/>
              <a:tailEnd/>
            </a:ln>
          </p:spPr>
          <p:txBody>
            <a:bodyPr wrap="none" anchor="ctr"/>
            <a:lstStyle/>
            <a:p>
              <a:endParaRPr lang="en-US"/>
            </a:p>
          </p:txBody>
        </p:sp>
        <p:sp>
          <p:nvSpPr>
            <p:cNvPr id="20495" name="Line 97"/>
            <p:cNvSpPr>
              <a:spLocks noChangeShapeType="1"/>
            </p:cNvSpPr>
            <p:nvPr/>
          </p:nvSpPr>
          <p:spPr bwMode="auto">
            <a:xfrm>
              <a:off x="2580" y="3011"/>
              <a:ext cx="187" cy="0"/>
            </a:xfrm>
            <a:prstGeom prst="line">
              <a:avLst/>
            </a:prstGeom>
            <a:noFill/>
            <a:ln w="38100">
              <a:solidFill>
                <a:srgbClr val="FF8200"/>
              </a:solidFill>
              <a:round/>
              <a:headEnd/>
              <a:tailEnd/>
            </a:ln>
          </p:spPr>
          <p:txBody>
            <a:bodyPr wrap="none" anchor="ctr"/>
            <a:lstStyle/>
            <a:p>
              <a:endParaRPr lang="en-US"/>
            </a:p>
          </p:txBody>
        </p:sp>
        <p:sp>
          <p:nvSpPr>
            <p:cNvPr id="20496" name="Line 98"/>
            <p:cNvSpPr>
              <a:spLocks noChangeShapeType="1"/>
            </p:cNvSpPr>
            <p:nvPr/>
          </p:nvSpPr>
          <p:spPr bwMode="auto">
            <a:xfrm rot="-5400000">
              <a:off x="2432" y="3165"/>
              <a:ext cx="166" cy="0"/>
            </a:xfrm>
            <a:prstGeom prst="line">
              <a:avLst/>
            </a:prstGeom>
            <a:noFill/>
            <a:ln w="38100">
              <a:solidFill>
                <a:srgbClr val="FF8200"/>
              </a:solidFill>
              <a:round/>
              <a:headEnd/>
              <a:tailEnd/>
            </a:ln>
          </p:spPr>
          <p:txBody>
            <a:bodyPr wrap="none" anchor="ctr"/>
            <a:lstStyle/>
            <a:p>
              <a:endParaRPr lang="en-US"/>
            </a:p>
          </p:txBody>
        </p:sp>
        <p:sp>
          <p:nvSpPr>
            <p:cNvPr id="20497" name="Line 99"/>
            <p:cNvSpPr>
              <a:spLocks noChangeShapeType="1"/>
            </p:cNvSpPr>
            <p:nvPr/>
          </p:nvSpPr>
          <p:spPr bwMode="auto">
            <a:xfrm rot="-5400000">
              <a:off x="2402" y="2837"/>
              <a:ext cx="167" cy="0"/>
            </a:xfrm>
            <a:prstGeom prst="line">
              <a:avLst/>
            </a:prstGeom>
            <a:noFill/>
            <a:ln w="38100">
              <a:solidFill>
                <a:srgbClr val="FF8200"/>
              </a:solidFill>
              <a:round/>
              <a:headEnd/>
              <a:tailEnd/>
            </a:ln>
          </p:spPr>
          <p:txBody>
            <a:bodyPr wrap="none" anchor="ctr"/>
            <a:lstStyle/>
            <a:p>
              <a:endParaRPr lang="en-US"/>
            </a:p>
          </p:txBody>
        </p:sp>
        <p:sp>
          <p:nvSpPr>
            <p:cNvPr id="20498" name="Line 102"/>
            <p:cNvSpPr>
              <a:spLocks noChangeShapeType="1"/>
            </p:cNvSpPr>
            <p:nvPr/>
          </p:nvSpPr>
          <p:spPr bwMode="auto">
            <a:xfrm rot="-5400000">
              <a:off x="2453" y="2837"/>
              <a:ext cx="167" cy="0"/>
            </a:xfrm>
            <a:prstGeom prst="line">
              <a:avLst/>
            </a:prstGeom>
            <a:noFill/>
            <a:ln w="38100">
              <a:solidFill>
                <a:srgbClr val="FF8200"/>
              </a:solidFill>
              <a:round/>
              <a:headEnd/>
              <a:tailEnd/>
            </a:ln>
          </p:spPr>
          <p:txBody>
            <a:bodyPr wrap="none" anchor="ctr"/>
            <a:lstStyle/>
            <a:p>
              <a:endParaRPr lang="en-US"/>
            </a:p>
          </p:txBody>
        </p:sp>
        <p:sp>
          <p:nvSpPr>
            <p:cNvPr id="20499" name="Line 103"/>
            <p:cNvSpPr>
              <a:spLocks noChangeShapeType="1"/>
            </p:cNvSpPr>
            <p:nvPr/>
          </p:nvSpPr>
          <p:spPr bwMode="auto">
            <a:xfrm>
              <a:off x="2040" y="2934"/>
              <a:ext cx="50" cy="0"/>
            </a:xfrm>
            <a:prstGeom prst="line">
              <a:avLst/>
            </a:prstGeom>
            <a:noFill/>
            <a:ln w="38100">
              <a:solidFill>
                <a:srgbClr val="FF8200"/>
              </a:solidFill>
              <a:round/>
              <a:headEnd/>
              <a:tailEnd/>
            </a:ln>
          </p:spPr>
          <p:txBody>
            <a:bodyPr wrap="none" anchor="ctr"/>
            <a:lstStyle/>
            <a:p>
              <a:endParaRPr lang="en-US"/>
            </a:p>
          </p:txBody>
        </p:sp>
        <p:sp>
          <p:nvSpPr>
            <p:cNvPr id="20500" name="Line 104"/>
            <p:cNvSpPr>
              <a:spLocks noChangeShapeType="1"/>
            </p:cNvSpPr>
            <p:nvPr/>
          </p:nvSpPr>
          <p:spPr bwMode="auto">
            <a:xfrm>
              <a:off x="2579" y="3288"/>
              <a:ext cx="50" cy="0"/>
            </a:xfrm>
            <a:prstGeom prst="line">
              <a:avLst/>
            </a:prstGeom>
            <a:noFill/>
            <a:ln w="38100">
              <a:solidFill>
                <a:srgbClr val="FF8200"/>
              </a:solidFill>
              <a:round/>
              <a:headEnd/>
              <a:tailEnd/>
            </a:ln>
          </p:spPr>
          <p:txBody>
            <a:bodyPr wrap="none" anchor="ctr"/>
            <a:lstStyle/>
            <a:p>
              <a:endParaRPr lang="en-US"/>
            </a:p>
          </p:txBody>
        </p:sp>
        <p:sp>
          <p:nvSpPr>
            <p:cNvPr id="20501" name="Rectangle 105"/>
            <p:cNvSpPr>
              <a:spLocks noChangeArrowheads="1"/>
            </p:cNvSpPr>
            <p:nvPr/>
          </p:nvSpPr>
          <p:spPr bwMode="auto">
            <a:xfrm>
              <a:off x="3087" y="2896"/>
              <a:ext cx="212"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P</a:t>
              </a:r>
            </a:p>
          </p:txBody>
        </p:sp>
        <p:sp>
          <p:nvSpPr>
            <p:cNvPr id="20502" name="Rectangle 106"/>
            <p:cNvSpPr>
              <a:spLocks noChangeArrowheads="1"/>
            </p:cNvSpPr>
            <p:nvPr/>
          </p:nvSpPr>
          <p:spPr bwMode="auto">
            <a:xfrm>
              <a:off x="3079" y="2541"/>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03" name="Rectangle 107"/>
            <p:cNvSpPr>
              <a:spLocks noChangeArrowheads="1"/>
            </p:cNvSpPr>
            <p:nvPr/>
          </p:nvSpPr>
          <p:spPr bwMode="auto">
            <a:xfrm>
              <a:off x="2741" y="2896"/>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04" name="Rectangle 108"/>
            <p:cNvSpPr>
              <a:spLocks noChangeArrowheads="1"/>
            </p:cNvSpPr>
            <p:nvPr/>
          </p:nvSpPr>
          <p:spPr bwMode="auto">
            <a:xfrm>
              <a:off x="3071" y="3215"/>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05" name="Rectangle 109"/>
            <p:cNvSpPr>
              <a:spLocks noChangeArrowheads="1"/>
            </p:cNvSpPr>
            <p:nvPr/>
          </p:nvSpPr>
          <p:spPr bwMode="auto">
            <a:xfrm>
              <a:off x="3410" y="2896"/>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0506" name="Line 110"/>
            <p:cNvSpPr>
              <a:spLocks noChangeShapeType="1"/>
            </p:cNvSpPr>
            <p:nvPr/>
          </p:nvSpPr>
          <p:spPr bwMode="auto">
            <a:xfrm>
              <a:off x="2935" y="3011"/>
              <a:ext cx="187" cy="0"/>
            </a:xfrm>
            <a:prstGeom prst="line">
              <a:avLst/>
            </a:prstGeom>
            <a:noFill/>
            <a:ln w="38100">
              <a:solidFill>
                <a:srgbClr val="FF8200"/>
              </a:solidFill>
              <a:round/>
              <a:headEnd/>
              <a:tailEnd/>
            </a:ln>
          </p:spPr>
          <p:txBody>
            <a:bodyPr wrap="none" anchor="ctr"/>
            <a:lstStyle/>
            <a:p>
              <a:endParaRPr lang="en-US"/>
            </a:p>
          </p:txBody>
        </p:sp>
        <p:sp>
          <p:nvSpPr>
            <p:cNvPr id="20507" name="Line 111"/>
            <p:cNvSpPr>
              <a:spLocks noChangeShapeType="1"/>
            </p:cNvSpPr>
            <p:nvPr/>
          </p:nvSpPr>
          <p:spPr bwMode="auto">
            <a:xfrm>
              <a:off x="3252" y="3011"/>
              <a:ext cx="187" cy="0"/>
            </a:xfrm>
            <a:prstGeom prst="line">
              <a:avLst/>
            </a:prstGeom>
            <a:noFill/>
            <a:ln w="38100">
              <a:solidFill>
                <a:srgbClr val="FF8200"/>
              </a:solidFill>
              <a:round/>
              <a:headEnd/>
              <a:tailEnd/>
            </a:ln>
          </p:spPr>
          <p:txBody>
            <a:bodyPr wrap="none" anchor="ctr"/>
            <a:lstStyle/>
            <a:p>
              <a:endParaRPr lang="en-US"/>
            </a:p>
          </p:txBody>
        </p:sp>
        <p:sp>
          <p:nvSpPr>
            <p:cNvPr id="20508" name="Line 112"/>
            <p:cNvSpPr>
              <a:spLocks noChangeShapeType="1"/>
            </p:cNvSpPr>
            <p:nvPr/>
          </p:nvSpPr>
          <p:spPr bwMode="auto">
            <a:xfrm rot="-5400000">
              <a:off x="3104" y="3149"/>
              <a:ext cx="166" cy="0"/>
            </a:xfrm>
            <a:prstGeom prst="line">
              <a:avLst/>
            </a:prstGeom>
            <a:noFill/>
            <a:ln w="38100">
              <a:solidFill>
                <a:srgbClr val="FF8200"/>
              </a:solidFill>
              <a:round/>
              <a:headEnd/>
              <a:tailEnd/>
            </a:ln>
          </p:spPr>
          <p:txBody>
            <a:bodyPr wrap="none" anchor="ctr"/>
            <a:lstStyle/>
            <a:p>
              <a:endParaRPr lang="en-US"/>
            </a:p>
          </p:txBody>
        </p:sp>
        <p:sp>
          <p:nvSpPr>
            <p:cNvPr id="20509" name="Line 113"/>
            <p:cNvSpPr>
              <a:spLocks noChangeShapeType="1"/>
            </p:cNvSpPr>
            <p:nvPr/>
          </p:nvSpPr>
          <p:spPr bwMode="auto">
            <a:xfrm rot="-5400000">
              <a:off x="3074" y="2821"/>
              <a:ext cx="167" cy="0"/>
            </a:xfrm>
            <a:prstGeom prst="line">
              <a:avLst/>
            </a:prstGeom>
            <a:noFill/>
            <a:ln w="38100">
              <a:solidFill>
                <a:srgbClr val="FF8200"/>
              </a:solidFill>
              <a:round/>
              <a:headEnd/>
              <a:tailEnd/>
            </a:ln>
          </p:spPr>
          <p:txBody>
            <a:bodyPr wrap="none" anchor="ctr"/>
            <a:lstStyle/>
            <a:p>
              <a:endParaRPr lang="en-US"/>
            </a:p>
          </p:txBody>
        </p:sp>
        <p:sp>
          <p:nvSpPr>
            <p:cNvPr id="20510" name="Line 114"/>
            <p:cNvSpPr>
              <a:spLocks noChangeShapeType="1"/>
            </p:cNvSpPr>
            <p:nvPr/>
          </p:nvSpPr>
          <p:spPr bwMode="auto">
            <a:xfrm>
              <a:off x="3612" y="3011"/>
              <a:ext cx="187" cy="0"/>
            </a:xfrm>
            <a:prstGeom prst="line">
              <a:avLst/>
            </a:prstGeom>
            <a:noFill/>
            <a:ln w="38100">
              <a:solidFill>
                <a:srgbClr val="FF8200"/>
              </a:solidFill>
              <a:round/>
              <a:headEnd/>
              <a:tailEnd/>
            </a:ln>
          </p:spPr>
          <p:txBody>
            <a:bodyPr wrap="none" anchor="ctr"/>
            <a:lstStyle/>
            <a:p>
              <a:endParaRPr lang="en-US"/>
            </a:p>
          </p:txBody>
        </p:sp>
        <p:sp>
          <p:nvSpPr>
            <p:cNvPr id="20511" name="Line 116"/>
            <p:cNvSpPr>
              <a:spLocks noChangeShapeType="1"/>
            </p:cNvSpPr>
            <p:nvPr/>
          </p:nvSpPr>
          <p:spPr bwMode="auto">
            <a:xfrm rot="-5400000">
              <a:off x="3125" y="2821"/>
              <a:ext cx="167" cy="0"/>
            </a:xfrm>
            <a:prstGeom prst="line">
              <a:avLst/>
            </a:prstGeom>
            <a:noFill/>
            <a:ln w="38100">
              <a:solidFill>
                <a:srgbClr val="FF8200"/>
              </a:solidFill>
              <a:round/>
              <a:headEnd/>
              <a:tailEnd/>
            </a:ln>
          </p:spPr>
          <p:txBody>
            <a:bodyPr wrap="none" anchor="ctr"/>
            <a:lstStyle/>
            <a:p>
              <a:endParaRPr lang="en-US"/>
            </a:p>
          </p:txBody>
        </p:sp>
        <p:sp>
          <p:nvSpPr>
            <p:cNvPr id="20512" name="Line 118"/>
            <p:cNvSpPr>
              <a:spLocks noChangeShapeType="1"/>
            </p:cNvSpPr>
            <p:nvPr/>
          </p:nvSpPr>
          <p:spPr bwMode="auto">
            <a:xfrm>
              <a:off x="3251" y="3272"/>
              <a:ext cx="50" cy="0"/>
            </a:xfrm>
            <a:prstGeom prst="line">
              <a:avLst/>
            </a:prstGeom>
            <a:noFill/>
            <a:ln w="38100">
              <a:solidFill>
                <a:srgbClr val="FF8200"/>
              </a:solidFill>
              <a:round/>
              <a:headEnd/>
              <a:tailEnd/>
            </a:ln>
          </p:spPr>
          <p:txBody>
            <a:bodyPr wrap="none" anchor="ctr"/>
            <a:lstStyle/>
            <a:p>
              <a:endParaRPr lang="en-US"/>
            </a:p>
          </p:txBody>
        </p:sp>
        <p:sp>
          <p:nvSpPr>
            <p:cNvPr id="20513" name="Rectangle 120"/>
            <p:cNvSpPr>
              <a:spLocks noChangeArrowheads="1"/>
            </p:cNvSpPr>
            <p:nvPr/>
          </p:nvSpPr>
          <p:spPr bwMode="auto">
            <a:xfrm>
              <a:off x="3799" y="2888"/>
              <a:ext cx="377"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CH</a:t>
              </a:r>
              <a:r>
                <a:rPr lang="en-US" b="1" baseline="-25000">
                  <a:solidFill>
                    <a:srgbClr val="000000"/>
                  </a:solidFill>
                  <a:latin typeface="Arial" charset="0"/>
                </a:rPr>
                <a:t>2</a:t>
              </a:r>
              <a:endParaRPr lang="en-US" b="1">
                <a:solidFill>
                  <a:srgbClr val="000000"/>
                </a:solidFill>
                <a:latin typeface="Arial" charset="0"/>
              </a:endParaRPr>
            </a:p>
          </p:txBody>
        </p:sp>
        <p:sp>
          <p:nvSpPr>
            <p:cNvPr id="20514" name="Line 121"/>
            <p:cNvSpPr>
              <a:spLocks noChangeShapeType="1"/>
            </p:cNvSpPr>
            <p:nvPr/>
          </p:nvSpPr>
          <p:spPr bwMode="auto">
            <a:xfrm rot="-5400000">
              <a:off x="3816" y="3189"/>
              <a:ext cx="166" cy="0"/>
            </a:xfrm>
            <a:prstGeom prst="line">
              <a:avLst/>
            </a:prstGeom>
            <a:noFill/>
            <a:ln w="38100">
              <a:solidFill>
                <a:srgbClr val="FF8200"/>
              </a:solidFill>
              <a:round/>
              <a:headEnd/>
              <a:tailEnd/>
            </a:ln>
          </p:spPr>
          <p:txBody>
            <a:bodyPr wrap="none" anchor="ctr"/>
            <a:lstStyle/>
            <a:p>
              <a:endParaRPr lang="en-US"/>
            </a:p>
          </p:txBody>
        </p:sp>
      </p:grpSp>
      <p:sp>
        <p:nvSpPr>
          <p:cNvPr id="12410" name="Rectangle 122"/>
          <p:cNvSpPr>
            <a:spLocks noChangeArrowheads="1"/>
          </p:cNvSpPr>
          <p:nvPr/>
        </p:nvSpPr>
        <p:spPr bwMode="auto">
          <a:xfrm>
            <a:off x="266700" y="2116138"/>
            <a:ext cx="2260600" cy="701675"/>
          </a:xfrm>
          <a:prstGeom prst="rect">
            <a:avLst/>
          </a:prstGeom>
          <a:noFill/>
          <a:ln w="9525">
            <a:noFill/>
            <a:miter lim="800000"/>
            <a:headEnd/>
            <a:tailEnd/>
          </a:ln>
        </p:spPr>
        <p:txBody>
          <a:bodyPr>
            <a:spAutoFit/>
          </a:bodyPr>
          <a:lstStyle/>
          <a:p>
            <a:pPr algn="just" rtl="0" eaLnBrk="0" hangingPunct="0"/>
            <a:r>
              <a:rPr lang="en-US" sz="2000">
                <a:solidFill>
                  <a:srgbClr val="000000"/>
                </a:solidFill>
                <a:latin typeface="Arial" charset="0"/>
              </a:rPr>
              <a:t>Monophosphate</a:t>
            </a:r>
          </a:p>
          <a:p>
            <a:pPr algn="just" rtl="0" eaLnBrk="0" hangingPunct="0"/>
            <a:r>
              <a:rPr lang="en-US" sz="2000">
                <a:solidFill>
                  <a:srgbClr val="000000"/>
                </a:solidFill>
                <a:latin typeface="Arial" charset="0"/>
              </a:rPr>
              <a:t>e.g. AMP</a:t>
            </a:r>
          </a:p>
        </p:txBody>
      </p:sp>
      <p:sp>
        <p:nvSpPr>
          <p:cNvPr id="12411" name="Rectangle 123"/>
          <p:cNvSpPr>
            <a:spLocks noChangeArrowheads="1"/>
          </p:cNvSpPr>
          <p:nvPr/>
        </p:nvSpPr>
        <p:spPr bwMode="auto">
          <a:xfrm>
            <a:off x="266700" y="4084638"/>
            <a:ext cx="2260600" cy="625475"/>
          </a:xfrm>
          <a:prstGeom prst="rect">
            <a:avLst/>
          </a:prstGeom>
          <a:noFill/>
          <a:ln w="9525">
            <a:noFill/>
            <a:miter lim="800000"/>
            <a:headEnd/>
            <a:tailEnd/>
          </a:ln>
        </p:spPr>
        <p:txBody>
          <a:bodyPr>
            <a:spAutoFit/>
          </a:bodyPr>
          <a:lstStyle/>
          <a:p>
            <a:pPr algn="just" rtl="0" eaLnBrk="0" hangingPunct="0"/>
            <a:r>
              <a:rPr lang="en-US" sz="2000">
                <a:solidFill>
                  <a:srgbClr val="000000"/>
                </a:solidFill>
                <a:latin typeface="Arial" charset="0"/>
              </a:rPr>
              <a:t>Diphosphate</a:t>
            </a:r>
          </a:p>
          <a:p>
            <a:pPr algn="just" rtl="0" eaLnBrk="0" hangingPunct="0">
              <a:lnSpc>
                <a:spcPct val="75000"/>
              </a:lnSpc>
            </a:pPr>
            <a:r>
              <a:rPr lang="en-US" sz="2000">
                <a:solidFill>
                  <a:srgbClr val="000000"/>
                </a:solidFill>
                <a:latin typeface="Arial" charset="0"/>
              </a:rPr>
              <a:t>e.g. ADP</a:t>
            </a:r>
          </a:p>
        </p:txBody>
      </p:sp>
      <p:sp>
        <p:nvSpPr>
          <p:cNvPr id="12414" name="Rectangle 126"/>
          <p:cNvSpPr>
            <a:spLocks noChangeArrowheads="1"/>
          </p:cNvSpPr>
          <p:nvPr/>
        </p:nvSpPr>
        <p:spPr bwMode="auto">
          <a:xfrm>
            <a:off x="266700" y="2928938"/>
            <a:ext cx="2425700" cy="701675"/>
          </a:xfrm>
          <a:prstGeom prst="rect">
            <a:avLst/>
          </a:prstGeom>
          <a:noFill/>
          <a:ln w="9525">
            <a:noFill/>
            <a:miter lim="800000"/>
            <a:headEnd/>
            <a:tailEnd/>
          </a:ln>
        </p:spPr>
        <p:txBody>
          <a:bodyPr>
            <a:spAutoFit/>
          </a:bodyPr>
          <a:lstStyle/>
          <a:p>
            <a:pPr algn="l" rtl="0" eaLnBrk="0" hangingPunct="0"/>
            <a:r>
              <a:rPr lang="en-US" sz="2000">
                <a:solidFill>
                  <a:srgbClr val="000000"/>
                </a:solidFill>
                <a:latin typeface="Arial" charset="0"/>
              </a:rPr>
              <a:t>Free = inorganic phosphate (Pi)</a:t>
            </a:r>
          </a:p>
        </p:txBody>
      </p:sp>
      <p:sp>
        <p:nvSpPr>
          <p:cNvPr id="12415" name="Rectangle 127"/>
          <p:cNvSpPr>
            <a:spLocks noChangeArrowheads="1"/>
          </p:cNvSpPr>
          <p:nvPr/>
        </p:nvSpPr>
        <p:spPr bwMode="auto">
          <a:xfrm>
            <a:off x="266700" y="4935538"/>
            <a:ext cx="2322513" cy="701675"/>
          </a:xfrm>
          <a:prstGeom prst="rect">
            <a:avLst/>
          </a:prstGeom>
          <a:noFill/>
          <a:ln w="9525">
            <a:noFill/>
            <a:miter lim="800000"/>
            <a:headEnd/>
            <a:tailEnd/>
          </a:ln>
        </p:spPr>
        <p:txBody>
          <a:bodyPr>
            <a:spAutoFit/>
          </a:bodyPr>
          <a:lstStyle/>
          <a:p>
            <a:pPr algn="l" rtl="0" eaLnBrk="0" hangingPunct="0"/>
            <a:r>
              <a:rPr lang="en-US" sz="2000">
                <a:solidFill>
                  <a:srgbClr val="000000"/>
                </a:solidFill>
                <a:latin typeface="Arial" charset="0"/>
              </a:rPr>
              <a:t>Free = Pyro- phosphate (PPi)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2330"/>
                                        </p:tgtEl>
                                        <p:attrNameLst>
                                          <p:attrName>style.visibility</p:attrName>
                                        </p:attrNameLst>
                                      </p:cBhvr>
                                      <p:to>
                                        <p:strVal val="visible"/>
                                      </p:to>
                                    </p:set>
                                    <p:anim calcmode="lin" valueType="num">
                                      <p:cBhvr>
                                        <p:cTn id="7" dur="500" fill="hold"/>
                                        <p:tgtEl>
                                          <p:spTgt spid="12330"/>
                                        </p:tgtEl>
                                        <p:attrNameLst>
                                          <p:attrName>ppt_w</p:attrName>
                                        </p:attrNameLst>
                                      </p:cBhvr>
                                      <p:tavLst>
                                        <p:tav tm="0">
                                          <p:val>
                                            <p:fltVal val="0"/>
                                          </p:val>
                                        </p:tav>
                                        <p:tav tm="100000">
                                          <p:val>
                                            <p:strVal val="#ppt_w"/>
                                          </p:val>
                                        </p:tav>
                                      </p:tavLst>
                                    </p:anim>
                                    <p:anim calcmode="lin" valueType="num">
                                      <p:cBhvr>
                                        <p:cTn id="8" dur="500" fill="hold"/>
                                        <p:tgtEl>
                                          <p:spTgt spid="12330"/>
                                        </p:tgtEl>
                                        <p:attrNameLst>
                                          <p:attrName>ppt_h</p:attrName>
                                        </p:attrNameLst>
                                      </p:cBhvr>
                                      <p:tavLst>
                                        <p:tav tm="0">
                                          <p:val>
                                            <p:fltVal val="0"/>
                                          </p:val>
                                        </p:tav>
                                        <p:tav tm="100000">
                                          <p:val>
                                            <p:strVal val="#ppt_h"/>
                                          </p:val>
                                        </p:tav>
                                      </p:tavLst>
                                    </p:anim>
                                    <p:anim calcmode="lin" valueType="num">
                                      <p:cBhvr>
                                        <p:cTn id="9" dur="500" fill="hold"/>
                                        <p:tgtEl>
                                          <p:spTgt spid="12330"/>
                                        </p:tgtEl>
                                        <p:attrNameLst>
                                          <p:attrName>ppt_x</p:attrName>
                                        </p:attrNameLst>
                                      </p:cBhvr>
                                      <p:tavLst>
                                        <p:tav tm="0">
                                          <p:val>
                                            <p:fltVal val="0.5"/>
                                          </p:val>
                                        </p:tav>
                                        <p:tav tm="100000">
                                          <p:val>
                                            <p:strVal val="#ppt_x"/>
                                          </p:val>
                                        </p:tav>
                                      </p:tavLst>
                                    </p:anim>
                                    <p:anim calcmode="lin" valueType="num">
                                      <p:cBhvr>
                                        <p:cTn id="10" dur="500" fill="hold"/>
                                        <p:tgtEl>
                                          <p:spTgt spid="12330"/>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12410"/>
                                        </p:tgtEl>
                                        <p:attrNameLst>
                                          <p:attrName>style.visibility</p:attrName>
                                        </p:attrNameLst>
                                      </p:cBhvr>
                                      <p:to>
                                        <p:strVal val="visible"/>
                                      </p:to>
                                    </p:set>
                                    <p:anim calcmode="lin" valueType="num">
                                      <p:cBhvr>
                                        <p:cTn id="15" dur="500" fill="hold"/>
                                        <p:tgtEl>
                                          <p:spTgt spid="12410"/>
                                        </p:tgtEl>
                                        <p:attrNameLst>
                                          <p:attrName>ppt_w</p:attrName>
                                        </p:attrNameLst>
                                      </p:cBhvr>
                                      <p:tavLst>
                                        <p:tav tm="0">
                                          <p:val>
                                            <p:fltVal val="0"/>
                                          </p:val>
                                        </p:tav>
                                        <p:tav tm="100000">
                                          <p:val>
                                            <p:strVal val="#ppt_w"/>
                                          </p:val>
                                        </p:tav>
                                      </p:tavLst>
                                    </p:anim>
                                    <p:anim calcmode="lin" valueType="num">
                                      <p:cBhvr>
                                        <p:cTn id="16" dur="500" fill="hold"/>
                                        <p:tgtEl>
                                          <p:spTgt spid="12410"/>
                                        </p:tgtEl>
                                        <p:attrNameLst>
                                          <p:attrName>ppt_h</p:attrName>
                                        </p:attrNameLst>
                                      </p:cBhvr>
                                      <p:tavLst>
                                        <p:tav tm="0">
                                          <p:val>
                                            <p:fltVal val="0"/>
                                          </p:val>
                                        </p:tav>
                                        <p:tav tm="100000">
                                          <p:val>
                                            <p:strVal val="#ppt_h"/>
                                          </p:val>
                                        </p:tav>
                                      </p:tavLst>
                                    </p:anim>
                                    <p:anim calcmode="lin" valueType="num">
                                      <p:cBhvr>
                                        <p:cTn id="17" dur="500" fill="hold"/>
                                        <p:tgtEl>
                                          <p:spTgt spid="12410"/>
                                        </p:tgtEl>
                                        <p:attrNameLst>
                                          <p:attrName>ppt_x</p:attrName>
                                        </p:attrNameLst>
                                      </p:cBhvr>
                                      <p:tavLst>
                                        <p:tav tm="0">
                                          <p:val>
                                            <p:fltVal val="0.5"/>
                                          </p:val>
                                        </p:tav>
                                        <p:tav tm="100000">
                                          <p:val>
                                            <p:strVal val="#ppt_x"/>
                                          </p:val>
                                        </p:tav>
                                      </p:tavLst>
                                    </p:anim>
                                    <p:anim calcmode="lin" valueType="num">
                                      <p:cBhvr>
                                        <p:cTn id="18" dur="500" fill="hold"/>
                                        <p:tgtEl>
                                          <p:spTgt spid="12410"/>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528" fill="hold" grpId="0" nodeType="clickEffect">
                                  <p:stCondLst>
                                    <p:cond delay="0"/>
                                  </p:stCondLst>
                                  <p:childTnLst>
                                    <p:set>
                                      <p:cBhvr>
                                        <p:cTn id="27" dur="1" fill="hold">
                                          <p:stCondLst>
                                            <p:cond delay="0"/>
                                          </p:stCondLst>
                                        </p:cTn>
                                        <p:tgtEl>
                                          <p:spTgt spid="12414"/>
                                        </p:tgtEl>
                                        <p:attrNameLst>
                                          <p:attrName>style.visibility</p:attrName>
                                        </p:attrNameLst>
                                      </p:cBhvr>
                                      <p:to>
                                        <p:strVal val="visible"/>
                                      </p:to>
                                    </p:set>
                                    <p:anim calcmode="lin" valueType="num">
                                      <p:cBhvr>
                                        <p:cTn id="28" dur="500" fill="hold"/>
                                        <p:tgtEl>
                                          <p:spTgt spid="12414"/>
                                        </p:tgtEl>
                                        <p:attrNameLst>
                                          <p:attrName>ppt_w</p:attrName>
                                        </p:attrNameLst>
                                      </p:cBhvr>
                                      <p:tavLst>
                                        <p:tav tm="0">
                                          <p:val>
                                            <p:fltVal val="0"/>
                                          </p:val>
                                        </p:tav>
                                        <p:tav tm="100000">
                                          <p:val>
                                            <p:strVal val="#ppt_w"/>
                                          </p:val>
                                        </p:tav>
                                      </p:tavLst>
                                    </p:anim>
                                    <p:anim calcmode="lin" valueType="num">
                                      <p:cBhvr>
                                        <p:cTn id="29" dur="500" fill="hold"/>
                                        <p:tgtEl>
                                          <p:spTgt spid="12414"/>
                                        </p:tgtEl>
                                        <p:attrNameLst>
                                          <p:attrName>ppt_h</p:attrName>
                                        </p:attrNameLst>
                                      </p:cBhvr>
                                      <p:tavLst>
                                        <p:tav tm="0">
                                          <p:val>
                                            <p:fltVal val="0"/>
                                          </p:val>
                                        </p:tav>
                                        <p:tav tm="100000">
                                          <p:val>
                                            <p:strVal val="#ppt_h"/>
                                          </p:val>
                                        </p:tav>
                                      </p:tavLst>
                                    </p:anim>
                                    <p:anim calcmode="lin" valueType="num">
                                      <p:cBhvr>
                                        <p:cTn id="30" dur="500" fill="hold"/>
                                        <p:tgtEl>
                                          <p:spTgt spid="12414"/>
                                        </p:tgtEl>
                                        <p:attrNameLst>
                                          <p:attrName>ppt_x</p:attrName>
                                        </p:attrNameLst>
                                      </p:cBhvr>
                                      <p:tavLst>
                                        <p:tav tm="0">
                                          <p:val>
                                            <p:fltVal val="0.5"/>
                                          </p:val>
                                        </p:tav>
                                        <p:tav tm="100000">
                                          <p:val>
                                            <p:strVal val="#ppt_x"/>
                                          </p:val>
                                        </p:tav>
                                      </p:tavLst>
                                    </p:anim>
                                    <p:anim calcmode="lin" valueType="num">
                                      <p:cBhvr>
                                        <p:cTn id="31" dur="500" fill="hold"/>
                                        <p:tgtEl>
                                          <p:spTgt spid="12414"/>
                                        </p:tgtEl>
                                        <p:attrNameLst>
                                          <p:attrName>ppt_y</p:attrName>
                                        </p:attrNameLst>
                                      </p:cBhvr>
                                      <p:tavLst>
                                        <p:tav tm="0">
                                          <p:val>
                                            <p:fltVal val="0.5"/>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528" fill="hold" grpId="0" nodeType="clickEffect">
                                  <p:stCondLst>
                                    <p:cond delay="0"/>
                                  </p:stCondLst>
                                  <p:childTnLst>
                                    <p:set>
                                      <p:cBhvr>
                                        <p:cTn id="35" dur="1" fill="hold">
                                          <p:stCondLst>
                                            <p:cond delay="0"/>
                                          </p:stCondLst>
                                        </p:cTn>
                                        <p:tgtEl>
                                          <p:spTgt spid="12411"/>
                                        </p:tgtEl>
                                        <p:attrNameLst>
                                          <p:attrName>style.visibility</p:attrName>
                                        </p:attrNameLst>
                                      </p:cBhvr>
                                      <p:to>
                                        <p:strVal val="visible"/>
                                      </p:to>
                                    </p:set>
                                    <p:anim calcmode="lin" valueType="num">
                                      <p:cBhvr>
                                        <p:cTn id="36" dur="500" fill="hold"/>
                                        <p:tgtEl>
                                          <p:spTgt spid="12411"/>
                                        </p:tgtEl>
                                        <p:attrNameLst>
                                          <p:attrName>ppt_w</p:attrName>
                                        </p:attrNameLst>
                                      </p:cBhvr>
                                      <p:tavLst>
                                        <p:tav tm="0">
                                          <p:val>
                                            <p:fltVal val="0"/>
                                          </p:val>
                                        </p:tav>
                                        <p:tav tm="100000">
                                          <p:val>
                                            <p:strVal val="#ppt_w"/>
                                          </p:val>
                                        </p:tav>
                                      </p:tavLst>
                                    </p:anim>
                                    <p:anim calcmode="lin" valueType="num">
                                      <p:cBhvr>
                                        <p:cTn id="37" dur="500" fill="hold"/>
                                        <p:tgtEl>
                                          <p:spTgt spid="12411"/>
                                        </p:tgtEl>
                                        <p:attrNameLst>
                                          <p:attrName>ppt_h</p:attrName>
                                        </p:attrNameLst>
                                      </p:cBhvr>
                                      <p:tavLst>
                                        <p:tav tm="0">
                                          <p:val>
                                            <p:fltVal val="0"/>
                                          </p:val>
                                        </p:tav>
                                        <p:tav tm="100000">
                                          <p:val>
                                            <p:strVal val="#ppt_h"/>
                                          </p:val>
                                        </p:tav>
                                      </p:tavLst>
                                    </p:anim>
                                    <p:anim calcmode="lin" valueType="num">
                                      <p:cBhvr>
                                        <p:cTn id="38" dur="500" fill="hold"/>
                                        <p:tgtEl>
                                          <p:spTgt spid="12411"/>
                                        </p:tgtEl>
                                        <p:attrNameLst>
                                          <p:attrName>ppt_x</p:attrName>
                                        </p:attrNameLst>
                                      </p:cBhvr>
                                      <p:tavLst>
                                        <p:tav tm="0">
                                          <p:val>
                                            <p:fltVal val="0.5"/>
                                          </p:val>
                                        </p:tav>
                                        <p:tav tm="100000">
                                          <p:val>
                                            <p:strVal val="#ppt_x"/>
                                          </p:val>
                                        </p:tav>
                                      </p:tavLst>
                                    </p:anim>
                                    <p:anim calcmode="lin" valueType="num">
                                      <p:cBhvr>
                                        <p:cTn id="39" dur="500" fill="hold"/>
                                        <p:tgtEl>
                                          <p:spTgt spid="12411"/>
                                        </p:tgtEl>
                                        <p:attrNameLst>
                                          <p:attrName>ppt_y</p:attrName>
                                        </p:attrNameLst>
                                      </p:cBhvr>
                                      <p:tavLst>
                                        <p:tav tm="0">
                                          <p:val>
                                            <p:fltVal val="0.5"/>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23" presetClass="entr" presetSubtype="528" fill="hold" grpId="0" nodeType="clickEffect">
                                  <p:stCondLst>
                                    <p:cond delay="0"/>
                                  </p:stCondLst>
                                  <p:childTnLst>
                                    <p:set>
                                      <p:cBhvr>
                                        <p:cTn id="48" dur="1" fill="hold">
                                          <p:stCondLst>
                                            <p:cond delay="0"/>
                                          </p:stCondLst>
                                        </p:cTn>
                                        <p:tgtEl>
                                          <p:spTgt spid="12415"/>
                                        </p:tgtEl>
                                        <p:attrNameLst>
                                          <p:attrName>style.visibility</p:attrName>
                                        </p:attrNameLst>
                                      </p:cBhvr>
                                      <p:to>
                                        <p:strVal val="visible"/>
                                      </p:to>
                                    </p:set>
                                    <p:anim calcmode="lin" valueType="num">
                                      <p:cBhvr>
                                        <p:cTn id="49" dur="500" fill="hold"/>
                                        <p:tgtEl>
                                          <p:spTgt spid="12415"/>
                                        </p:tgtEl>
                                        <p:attrNameLst>
                                          <p:attrName>ppt_w</p:attrName>
                                        </p:attrNameLst>
                                      </p:cBhvr>
                                      <p:tavLst>
                                        <p:tav tm="0">
                                          <p:val>
                                            <p:fltVal val="0"/>
                                          </p:val>
                                        </p:tav>
                                        <p:tav tm="100000">
                                          <p:val>
                                            <p:strVal val="#ppt_w"/>
                                          </p:val>
                                        </p:tav>
                                      </p:tavLst>
                                    </p:anim>
                                    <p:anim calcmode="lin" valueType="num">
                                      <p:cBhvr>
                                        <p:cTn id="50" dur="500" fill="hold"/>
                                        <p:tgtEl>
                                          <p:spTgt spid="12415"/>
                                        </p:tgtEl>
                                        <p:attrNameLst>
                                          <p:attrName>ppt_h</p:attrName>
                                        </p:attrNameLst>
                                      </p:cBhvr>
                                      <p:tavLst>
                                        <p:tav tm="0">
                                          <p:val>
                                            <p:fltVal val="0"/>
                                          </p:val>
                                        </p:tav>
                                        <p:tav tm="100000">
                                          <p:val>
                                            <p:strVal val="#ppt_h"/>
                                          </p:val>
                                        </p:tav>
                                      </p:tavLst>
                                    </p:anim>
                                    <p:anim calcmode="lin" valueType="num">
                                      <p:cBhvr>
                                        <p:cTn id="51" dur="500" fill="hold"/>
                                        <p:tgtEl>
                                          <p:spTgt spid="12415"/>
                                        </p:tgtEl>
                                        <p:attrNameLst>
                                          <p:attrName>ppt_x</p:attrName>
                                        </p:attrNameLst>
                                      </p:cBhvr>
                                      <p:tavLst>
                                        <p:tav tm="0">
                                          <p:val>
                                            <p:fltVal val="0.5"/>
                                          </p:val>
                                        </p:tav>
                                        <p:tav tm="100000">
                                          <p:val>
                                            <p:strVal val="#ppt_x"/>
                                          </p:val>
                                        </p:tav>
                                      </p:tavLst>
                                    </p:anim>
                                    <p:anim calcmode="lin" valueType="num">
                                      <p:cBhvr>
                                        <p:cTn id="52" dur="500" fill="hold"/>
                                        <p:tgtEl>
                                          <p:spTgt spid="124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30" grpId="0" autoUpdateAnimBg="0"/>
      <p:bldP spid="12410" grpId="0" autoUpdateAnimBg="0"/>
      <p:bldP spid="12411" grpId="0" autoUpdateAnimBg="0"/>
      <p:bldP spid="12414" grpId="0" autoUpdateAnimBg="0"/>
      <p:bldP spid="1241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5" name="Rectangle 43"/>
          <p:cNvSpPr>
            <a:spLocks noChangeArrowheads="1"/>
          </p:cNvSpPr>
          <p:nvPr/>
        </p:nvSpPr>
        <p:spPr bwMode="auto">
          <a:xfrm>
            <a:off x="279400" y="2801938"/>
            <a:ext cx="1866900" cy="701675"/>
          </a:xfrm>
          <a:prstGeom prst="rect">
            <a:avLst/>
          </a:prstGeom>
          <a:noFill/>
          <a:ln w="9525">
            <a:noFill/>
            <a:miter lim="800000"/>
            <a:headEnd/>
            <a:tailEnd/>
          </a:ln>
        </p:spPr>
        <p:txBody>
          <a:bodyPr>
            <a:spAutoFit/>
          </a:bodyPr>
          <a:lstStyle/>
          <a:p>
            <a:pPr algn="just" rtl="0" eaLnBrk="0" hangingPunct="0"/>
            <a:r>
              <a:rPr lang="en-US" sz="2000">
                <a:solidFill>
                  <a:srgbClr val="000000"/>
                </a:solidFill>
                <a:latin typeface="Arial" charset="0"/>
              </a:rPr>
              <a:t>Triphosphate</a:t>
            </a:r>
          </a:p>
          <a:p>
            <a:pPr algn="just" rtl="0" eaLnBrk="0" hangingPunct="0"/>
            <a:r>
              <a:rPr lang="en-US" sz="2000">
                <a:solidFill>
                  <a:srgbClr val="000000"/>
                </a:solidFill>
                <a:latin typeface="Arial" charset="0"/>
              </a:rPr>
              <a:t>e.g. ATP</a:t>
            </a:r>
          </a:p>
        </p:txBody>
      </p:sp>
      <p:grpSp>
        <p:nvGrpSpPr>
          <p:cNvPr id="2" name="Group 58"/>
          <p:cNvGrpSpPr>
            <a:grpSpLocks/>
          </p:cNvGrpSpPr>
          <p:nvPr/>
        </p:nvGrpSpPr>
        <p:grpSpPr bwMode="auto">
          <a:xfrm>
            <a:off x="3581400" y="2916238"/>
            <a:ext cx="4470400" cy="1462087"/>
            <a:chOff x="1488" y="1853"/>
            <a:chExt cx="2816" cy="921"/>
          </a:xfrm>
        </p:grpSpPr>
        <p:sp>
          <p:nvSpPr>
            <p:cNvPr id="21510" name="Rectangle 18"/>
            <p:cNvSpPr>
              <a:spLocks noChangeArrowheads="1"/>
            </p:cNvSpPr>
            <p:nvPr/>
          </p:nvSpPr>
          <p:spPr bwMode="auto">
            <a:xfrm>
              <a:off x="1863" y="2208"/>
              <a:ext cx="212"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P</a:t>
              </a:r>
            </a:p>
          </p:txBody>
        </p:sp>
        <p:sp>
          <p:nvSpPr>
            <p:cNvPr id="21511" name="Rectangle 19"/>
            <p:cNvSpPr>
              <a:spLocks noChangeArrowheads="1"/>
            </p:cNvSpPr>
            <p:nvPr/>
          </p:nvSpPr>
          <p:spPr bwMode="auto">
            <a:xfrm>
              <a:off x="1855" y="1869"/>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12" name="Rectangle 20"/>
            <p:cNvSpPr>
              <a:spLocks noChangeArrowheads="1"/>
            </p:cNvSpPr>
            <p:nvPr/>
          </p:nvSpPr>
          <p:spPr bwMode="auto">
            <a:xfrm>
              <a:off x="1517" y="2208"/>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13" name="Rectangle 21"/>
            <p:cNvSpPr>
              <a:spLocks noChangeArrowheads="1"/>
            </p:cNvSpPr>
            <p:nvPr/>
          </p:nvSpPr>
          <p:spPr bwMode="auto">
            <a:xfrm>
              <a:off x="1847" y="2543"/>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14" name="Line 22"/>
            <p:cNvSpPr>
              <a:spLocks noChangeShapeType="1"/>
            </p:cNvSpPr>
            <p:nvPr/>
          </p:nvSpPr>
          <p:spPr bwMode="auto">
            <a:xfrm>
              <a:off x="1711" y="2323"/>
              <a:ext cx="187" cy="0"/>
            </a:xfrm>
            <a:prstGeom prst="line">
              <a:avLst/>
            </a:prstGeom>
            <a:noFill/>
            <a:ln w="38100">
              <a:solidFill>
                <a:srgbClr val="FF8200"/>
              </a:solidFill>
              <a:round/>
              <a:headEnd/>
              <a:tailEnd/>
            </a:ln>
          </p:spPr>
          <p:txBody>
            <a:bodyPr wrap="none" anchor="ctr"/>
            <a:lstStyle/>
            <a:p>
              <a:endParaRPr lang="en-US"/>
            </a:p>
          </p:txBody>
        </p:sp>
        <p:sp>
          <p:nvSpPr>
            <p:cNvPr id="21515" name="Line 23"/>
            <p:cNvSpPr>
              <a:spLocks noChangeShapeType="1"/>
            </p:cNvSpPr>
            <p:nvPr/>
          </p:nvSpPr>
          <p:spPr bwMode="auto">
            <a:xfrm>
              <a:off x="2028" y="2323"/>
              <a:ext cx="187" cy="0"/>
            </a:xfrm>
            <a:prstGeom prst="line">
              <a:avLst/>
            </a:prstGeom>
            <a:noFill/>
            <a:ln w="38100">
              <a:solidFill>
                <a:srgbClr val="FF8200"/>
              </a:solidFill>
              <a:round/>
              <a:headEnd/>
              <a:tailEnd/>
            </a:ln>
          </p:spPr>
          <p:txBody>
            <a:bodyPr wrap="none" anchor="ctr"/>
            <a:lstStyle/>
            <a:p>
              <a:endParaRPr lang="en-US"/>
            </a:p>
          </p:txBody>
        </p:sp>
        <p:sp>
          <p:nvSpPr>
            <p:cNvPr id="21516" name="Line 24"/>
            <p:cNvSpPr>
              <a:spLocks noChangeShapeType="1"/>
            </p:cNvSpPr>
            <p:nvPr/>
          </p:nvSpPr>
          <p:spPr bwMode="auto">
            <a:xfrm rot="-5400000">
              <a:off x="1880" y="2477"/>
              <a:ext cx="166" cy="0"/>
            </a:xfrm>
            <a:prstGeom prst="line">
              <a:avLst/>
            </a:prstGeom>
            <a:noFill/>
            <a:ln w="38100">
              <a:solidFill>
                <a:srgbClr val="FF8200"/>
              </a:solidFill>
              <a:round/>
              <a:headEnd/>
              <a:tailEnd/>
            </a:ln>
          </p:spPr>
          <p:txBody>
            <a:bodyPr wrap="none" anchor="ctr"/>
            <a:lstStyle/>
            <a:p>
              <a:endParaRPr lang="en-US"/>
            </a:p>
          </p:txBody>
        </p:sp>
        <p:sp>
          <p:nvSpPr>
            <p:cNvPr id="21517" name="Line 25"/>
            <p:cNvSpPr>
              <a:spLocks noChangeShapeType="1"/>
            </p:cNvSpPr>
            <p:nvPr/>
          </p:nvSpPr>
          <p:spPr bwMode="auto">
            <a:xfrm rot="-5400000">
              <a:off x="1850" y="2149"/>
              <a:ext cx="167" cy="0"/>
            </a:xfrm>
            <a:prstGeom prst="line">
              <a:avLst/>
            </a:prstGeom>
            <a:noFill/>
            <a:ln w="38100">
              <a:solidFill>
                <a:srgbClr val="FF8200"/>
              </a:solidFill>
              <a:round/>
              <a:headEnd/>
              <a:tailEnd/>
            </a:ln>
          </p:spPr>
          <p:txBody>
            <a:bodyPr wrap="none" anchor="ctr"/>
            <a:lstStyle/>
            <a:p>
              <a:endParaRPr lang="en-US"/>
            </a:p>
          </p:txBody>
        </p:sp>
        <p:sp>
          <p:nvSpPr>
            <p:cNvPr id="21518" name="Line 26"/>
            <p:cNvSpPr>
              <a:spLocks noChangeShapeType="1"/>
            </p:cNvSpPr>
            <p:nvPr/>
          </p:nvSpPr>
          <p:spPr bwMode="auto">
            <a:xfrm rot="-5400000">
              <a:off x="1901" y="2149"/>
              <a:ext cx="167" cy="0"/>
            </a:xfrm>
            <a:prstGeom prst="line">
              <a:avLst/>
            </a:prstGeom>
            <a:noFill/>
            <a:ln w="38100">
              <a:solidFill>
                <a:srgbClr val="FF8200"/>
              </a:solidFill>
              <a:round/>
              <a:headEnd/>
              <a:tailEnd/>
            </a:ln>
          </p:spPr>
          <p:txBody>
            <a:bodyPr wrap="none" anchor="ctr"/>
            <a:lstStyle/>
            <a:p>
              <a:endParaRPr lang="en-US"/>
            </a:p>
          </p:txBody>
        </p:sp>
        <p:sp>
          <p:nvSpPr>
            <p:cNvPr id="21519" name="Line 27"/>
            <p:cNvSpPr>
              <a:spLocks noChangeShapeType="1"/>
            </p:cNvSpPr>
            <p:nvPr/>
          </p:nvSpPr>
          <p:spPr bwMode="auto">
            <a:xfrm>
              <a:off x="1488" y="2246"/>
              <a:ext cx="50" cy="0"/>
            </a:xfrm>
            <a:prstGeom prst="line">
              <a:avLst/>
            </a:prstGeom>
            <a:noFill/>
            <a:ln w="38100">
              <a:solidFill>
                <a:srgbClr val="FF8200"/>
              </a:solidFill>
              <a:round/>
              <a:headEnd/>
              <a:tailEnd/>
            </a:ln>
          </p:spPr>
          <p:txBody>
            <a:bodyPr wrap="none" anchor="ctr"/>
            <a:lstStyle/>
            <a:p>
              <a:endParaRPr lang="en-US"/>
            </a:p>
          </p:txBody>
        </p:sp>
        <p:sp>
          <p:nvSpPr>
            <p:cNvPr id="21520" name="Line 28"/>
            <p:cNvSpPr>
              <a:spLocks noChangeShapeType="1"/>
            </p:cNvSpPr>
            <p:nvPr/>
          </p:nvSpPr>
          <p:spPr bwMode="auto">
            <a:xfrm>
              <a:off x="2027" y="2600"/>
              <a:ext cx="50" cy="0"/>
            </a:xfrm>
            <a:prstGeom prst="line">
              <a:avLst/>
            </a:prstGeom>
            <a:noFill/>
            <a:ln w="38100">
              <a:solidFill>
                <a:srgbClr val="FF8200"/>
              </a:solidFill>
              <a:round/>
              <a:headEnd/>
              <a:tailEnd/>
            </a:ln>
          </p:spPr>
          <p:txBody>
            <a:bodyPr wrap="none" anchor="ctr"/>
            <a:lstStyle/>
            <a:p>
              <a:endParaRPr lang="en-US"/>
            </a:p>
          </p:txBody>
        </p:sp>
        <p:sp>
          <p:nvSpPr>
            <p:cNvPr id="21521" name="Rectangle 29"/>
            <p:cNvSpPr>
              <a:spLocks noChangeArrowheads="1"/>
            </p:cNvSpPr>
            <p:nvPr/>
          </p:nvSpPr>
          <p:spPr bwMode="auto">
            <a:xfrm>
              <a:off x="2535" y="2208"/>
              <a:ext cx="212"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P</a:t>
              </a:r>
            </a:p>
          </p:txBody>
        </p:sp>
        <p:sp>
          <p:nvSpPr>
            <p:cNvPr id="21522" name="Rectangle 30"/>
            <p:cNvSpPr>
              <a:spLocks noChangeArrowheads="1"/>
            </p:cNvSpPr>
            <p:nvPr/>
          </p:nvSpPr>
          <p:spPr bwMode="auto">
            <a:xfrm>
              <a:off x="2527" y="1853"/>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23" name="Rectangle 31"/>
            <p:cNvSpPr>
              <a:spLocks noChangeArrowheads="1"/>
            </p:cNvSpPr>
            <p:nvPr/>
          </p:nvSpPr>
          <p:spPr bwMode="auto">
            <a:xfrm>
              <a:off x="2189" y="2208"/>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24" name="Rectangle 32"/>
            <p:cNvSpPr>
              <a:spLocks noChangeArrowheads="1"/>
            </p:cNvSpPr>
            <p:nvPr/>
          </p:nvSpPr>
          <p:spPr bwMode="auto">
            <a:xfrm>
              <a:off x="2519" y="2527"/>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25" name="Rectangle 33"/>
            <p:cNvSpPr>
              <a:spLocks noChangeArrowheads="1"/>
            </p:cNvSpPr>
            <p:nvPr/>
          </p:nvSpPr>
          <p:spPr bwMode="auto">
            <a:xfrm>
              <a:off x="2858" y="2208"/>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26" name="Line 34"/>
            <p:cNvSpPr>
              <a:spLocks noChangeShapeType="1"/>
            </p:cNvSpPr>
            <p:nvPr/>
          </p:nvSpPr>
          <p:spPr bwMode="auto">
            <a:xfrm>
              <a:off x="2383" y="2323"/>
              <a:ext cx="187" cy="0"/>
            </a:xfrm>
            <a:prstGeom prst="line">
              <a:avLst/>
            </a:prstGeom>
            <a:noFill/>
            <a:ln w="38100">
              <a:solidFill>
                <a:srgbClr val="FF8200"/>
              </a:solidFill>
              <a:round/>
              <a:headEnd/>
              <a:tailEnd/>
            </a:ln>
          </p:spPr>
          <p:txBody>
            <a:bodyPr wrap="none" anchor="ctr"/>
            <a:lstStyle/>
            <a:p>
              <a:endParaRPr lang="en-US"/>
            </a:p>
          </p:txBody>
        </p:sp>
        <p:sp>
          <p:nvSpPr>
            <p:cNvPr id="21527" name="Line 35"/>
            <p:cNvSpPr>
              <a:spLocks noChangeShapeType="1"/>
            </p:cNvSpPr>
            <p:nvPr/>
          </p:nvSpPr>
          <p:spPr bwMode="auto">
            <a:xfrm>
              <a:off x="2700" y="2323"/>
              <a:ext cx="187" cy="0"/>
            </a:xfrm>
            <a:prstGeom prst="line">
              <a:avLst/>
            </a:prstGeom>
            <a:noFill/>
            <a:ln w="38100">
              <a:solidFill>
                <a:srgbClr val="FF8200"/>
              </a:solidFill>
              <a:round/>
              <a:headEnd/>
              <a:tailEnd/>
            </a:ln>
          </p:spPr>
          <p:txBody>
            <a:bodyPr wrap="none" anchor="ctr"/>
            <a:lstStyle/>
            <a:p>
              <a:endParaRPr lang="en-US"/>
            </a:p>
          </p:txBody>
        </p:sp>
        <p:sp>
          <p:nvSpPr>
            <p:cNvPr id="21528" name="Line 36"/>
            <p:cNvSpPr>
              <a:spLocks noChangeShapeType="1"/>
            </p:cNvSpPr>
            <p:nvPr/>
          </p:nvSpPr>
          <p:spPr bwMode="auto">
            <a:xfrm rot="-5400000">
              <a:off x="2552" y="2461"/>
              <a:ext cx="166" cy="0"/>
            </a:xfrm>
            <a:prstGeom prst="line">
              <a:avLst/>
            </a:prstGeom>
            <a:noFill/>
            <a:ln w="38100">
              <a:solidFill>
                <a:srgbClr val="FF8200"/>
              </a:solidFill>
              <a:round/>
              <a:headEnd/>
              <a:tailEnd/>
            </a:ln>
          </p:spPr>
          <p:txBody>
            <a:bodyPr wrap="none" anchor="ctr"/>
            <a:lstStyle/>
            <a:p>
              <a:endParaRPr lang="en-US"/>
            </a:p>
          </p:txBody>
        </p:sp>
        <p:sp>
          <p:nvSpPr>
            <p:cNvPr id="21529" name="Line 37"/>
            <p:cNvSpPr>
              <a:spLocks noChangeShapeType="1"/>
            </p:cNvSpPr>
            <p:nvPr/>
          </p:nvSpPr>
          <p:spPr bwMode="auto">
            <a:xfrm rot="-5400000">
              <a:off x="2522" y="2133"/>
              <a:ext cx="167" cy="0"/>
            </a:xfrm>
            <a:prstGeom prst="line">
              <a:avLst/>
            </a:prstGeom>
            <a:noFill/>
            <a:ln w="38100">
              <a:solidFill>
                <a:srgbClr val="FF8200"/>
              </a:solidFill>
              <a:round/>
              <a:headEnd/>
              <a:tailEnd/>
            </a:ln>
          </p:spPr>
          <p:txBody>
            <a:bodyPr wrap="none" anchor="ctr"/>
            <a:lstStyle/>
            <a:p>
              <a:endParaRPr lang="en-US"/>
            </a:p>
          </p:txBody>
        </p:sp>
        <p:sp>
          <p:nvSpPr>
            <p:cNvPr id="21530" name="Line 39"/>
            <p:cNvSpPr>
              <a:spLocks noChangeShapeType="1"/>
            </p:cNvSpPr>
            <p:nvPr/>
          </p:nvSpPr>
          <p:spPr bwMode="auto">
            <a:xfrm rot="-5400000">
              <a:off x="2573" y="2133"/>
              <a:ext cx="167" cy="0"/>
            </a:xfrm>
            <a:prstGeom prst="line">
              <a:avLst/>
            </a:prstGeom>
            <a:noFill/>
            <a:ln w="38100">
              <a:solidFill>
                <a:srgbClr val="FF8200"/>
              </a:solidFill>
              <a:round/>
              <a:headEnd/>
              <a:tailEnd/>
            </a:ln>
          </p:spPr>
          <p:txBody>
            <a:bodyPr wrap="none" anchor="ctr"/>
            <a:lstStyle/>
            <a:p>
              <a:endParaRPr lang="en-US"/>
            </a:p>
          </p:txBody>
        </p:sp>
        <p:sp>
          <p:nvSpPr>
            <p:cNvPr id="21531" name="Line 40"/>
            <p:cNvSpPr>
              <a:spLocks noChangeShapeType="1"/>
            </p:cNvSpPr>
            <p:nvPr/>
          </p:nvSpPr>
          <p:spPr bwMode="auto">
            <a:xfrm>
              <a:off x="2699" y="2584"/>
              <a:ext cx="50" cy="0"/>
            </a:xfrm>
            <a:prstGeom prst="line">
              <a:avLst/>
            </a:prstGeom>
            <a:noFill/>
            <a:ln w="38100">
              <a:solidFill>
                <a:srgbClr val="FF8200"/>
              </a:solidFill>
              <a:round/>
              <a:headEnd/>
              <a:tailEnd/>
            </a:ln>
          </p:spPr>
          <p:txBody>
            <a:bodyPr wrap="none" anchor="ctr"/>
            <a:lstStyle/>
            <a:p>
              <a:endParaRPr lang="en-US"/>
            </a:p>
          </p:txBody>
        </p:sp>
        <p:sp>
          <p:nvSpPr>
            <p:cNvPr id="21532" name="Rectangle 44"/>
            <p:cNvSpPr>
              <a:spLocks noChangeArrowheads="1"/>
            </p:cNvSpPr>
            <p:nvPr/>
          </p:nvSpPr>
          <p:spPr bwMode="auto">
            <a:xfrm>
              <a:off x="3215" y="2208"/>
              <a:ext cx="212"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P</a:t>
              </a:r>
            </a:p>
          </p:txBody>
        </p:sp>
        <p:sp>
          <p:nvSpPr>
            <p:cNvPr id="21533" name="Rectangle 45"/>
            <p:cNvSpPr>
              <a:spLocks noChangeArrowheads="1"/>
            </p:cNvSpPr>
            <p:nvPr/>
          </p:nvSpPr>
          <p:spPr bwMode="auto">
            <a:xfrm>
              <a:off x="3207" y="1853"/>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34" name="Rectangle 46"/>
            <p:cNvSpPr>
              <a:spLocks noChangeArrowheads="1"/>
            </p:cNvSpPr>
            <p:nvPr/>
          </p:nvSpPr>
          <p:spPr bwMode="auto">
            <a:xfrm>
              <a:off x="3199" y="2527"/>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35" name="Rectangle 47"/>
            <p:cNvSpPr>
              <a:spLocks noChangeArrowheads="1"/>
            </p:cNvSpPr>
            <p:nvPr/>
          </p:nvSpPr>
          <p:spPr bwMode="auto">
            <a:xfrm>
              <a:off x="3538" y="2208"/>
              <a:ext cx="228"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O</a:t>
              </a:r>
            </a:p>
          </p:txBody>
        </p:sp>
        <p:sp>
          <p:nvSpPr>
            <p:cNvPr id="21536" name="Line 48"/>
            <p:cNvSpPr>
              <a:spLocks noChangeShapeType="1"/>
            </p:cNvSpPr>
            <p:nvPr/>
          </p:nvSpPr>
          <p:spPr bwMode="auto">
            <a:xfrm>
              <a:off x="3063" y="2323"/>
              <a:ext cx="187" cy="0"/>
            </a:xfrm>
            <a:prstGeom prst="line">
              <a:avLst/>
            </a:prstGeom>
            <a:noFill/>
            <a:ln w="38100">
              <a:solidFill>
                <a:srgbClr val="FF8200"/>
              </a:solidFill>
              <a:round/>
              <a:headEnd/>
              <a:tailEnd/>
            </a:ln>
          </p:spPr>
          <p:txBody>
            <a:bodyPr wrap="none" anchor="ctr"/>
            <a:lstStyle/>
            <a:p>
              <a:endParaRPr lang="en-US"/>
            </a:p>
          </p:txBody>
        </p:sp>
        <p:sp>
          <p:nvSpPr>
            <p:cNvPr id="21537" name="Line 49"/>
            <p:cNvSpPr>
              <a:spLocks noChangeShapeType="1"/>
            </p:cNvSpPr>
            <p:nvPr/>
          </p:nvSpPr>
          <p:spPr bwMode="auto">
            <a:xfrm>
              <a:off x="3380" y="2323"/>
              <a:ext cx="187" cy="0"/>
            </a:xfrm>
            <a:prstGeom prst="line">
              <a:avLst/>
            </a:prstGeom>
            <a:noFill/>
            <a:ln w="38100">
              <a:solidFill>
                <a:srgbClr val="FF8200"/>
              </a:solidFill>
              <a:round/>
              <a:headEnd/>
              <a:tailEnd/>
            </a:ln>
          </p:spPr>
          <p:txBody>
            <a:bodyPr wrap="none" anchor="ctr"/>
            <a:lstStyle/>
            <a:p>
              <a:endParaRPr lang="en-US"/>
            </a:p>
          </p:txBody>
        </p:sp>
        <p:sp>
          <p:nvSpPr>
            <p:cNvPr id="21538" name="Line 50"/>
            <p:cNvSpPr>
              <a:spLocks noChangeShapeType="1"/>
            </p:cNvSpPr>
            <p:nvPr/>
          </p:nvSpPr>
          <p:spPr bwMode="auto">
            <a:xfrm rot="-5400000">
              <a:off x="3232" y="2461"/>
              <a:ext cx="166" cy="0"/>
            </a:xfrm>
            <a:prstGeom prst="line">
              <a:avLst/>
            </a:prstGeom>
            <a:noFill/>
            <a:ln w="38100">
              <a:solidFill>
                <a:srgbClr val="FF8200"/>
              </a:solidFill>
              <a:round/>
              <a:headEnd/>
              <a:tailEnd/>
            </a:ln>
          </p:spPr>
          <p:txBody>
            <a:bodyPr wrap="none" anchor="ctr"/>
            <a:lstStyle/>
            <a:p>
              <a:endParaRPr lang="en-US"/>
            </a:p>
          </p:txBody>
        </p:sp>
        <p:sp>
          <p:nvSpPr>
            <p:cNvPr id="21539" name="Line 51"/>
            <p:cNvSpPr>
              <a:spLocks noChangeShapeType="1"/>
            </p:cNvSpPr>
            <p:nvPr/>
          </p:nvSpPr>
          <p:spPr bwMode="auto">
            <a:xfrm rot="-5400000">
              <a:off x="3202" y="2133"/>
              <a:ext cx="167" cy="0"/>
            </a:xfrm>
            <a:prstGeom prst="line">
              <a:avLst/>
            </a:prstGeom>
            <a:noFill/>
            <a:ln w="38100">
              <a:solidFill>
                <a:srgbClr val="FF8200"/>
              </a:solidFill>
              <a:round/>
              <a:headEnd/>
              <a:tailEnd/>
            </a:ln>
          </p:spPr>
          <p:txBody>
            <a:bodyPr wrap="none" anchor="ctr"/>
            <a:lstStyle/>
            <a:p>
              <a:endParaRPr lang="en-US"/>
            </a:p>
          </p:txBody>
        </p:sp>
        <p:sp>
          <p:nvSpPr>
            <p:cNvPr id="21540" name="Line 52"/>
            <p:cNvSpPr>
              <a:spLocks noChangeShapeType="1"/>
            </p:cNvSpPr>
            <p:nvPr/>
          </p:nvSpPr>
          <p:spPr bwMode="auto">
            <a:xfrm>
              <a:off x="3740" y="2323"/>
              <a:ext cx="187" cy="0"/>
            </a:xfrm>
            <a:prstGeom prst="line">
              <a:avLst/>
            </a:prstGeom>
            <a:noFill/>
            <a:ln w="38100">
              <a:solidFill>
                <a:srgbClr val="FF8200"/>
              </a:solidFill>
              <a:round/>
              <a:headEnd/>
              <a:tailEnd/>
            </a:ln>
          </p:spPr>
          <p:txBody>
            <a:bodyPr wrap="none" anchor="ctr"/>
            <a:lstStyle/>
            <a:p>
              <a:endParaRPr lang="en-US"/>
            </a:p>
          </p:txBody>
        </p:sp>
        <p:sp>
          <p:nvSpPr>
            <p:cNvPr id="21541" name="Line 53"/>
            <p:cNvSpPr>
              <a:spLocks noChangeShapeType="1"/>
            </p:cNvSpPr>
            <p:nvPr/>
          </p:nvSpPr>
          <p:spPr bwMode="auto">
            <a:xfrm rot="-5400000">
              <a:off x="3253" y="2133"/>
              <a:ext cx="167" cy="0"/>
            </a:xfrm>
            <a:prstGeom prst="line">
              <a:avLst/>
            </a:prstGeom>
            <a:noFill/>
            <a:ln w="38100">
              <a:solidFill>
                <a:srgbClr val="FF8200"/>
              </a:solidFill>
              <a:round/>
              <a:headEnd/>
              <a:tailEnd/>
            </a:ln>
          </p:spPr>
          <p:txBody>
            <a:bodyPr wrap="none" anchor="ctr"/>
            <a:lstStyle/>
            <a:p>
              <a:endParaRPr lang="en-US"/>
            </a:p>
          </p:txBody>
        </p:sp>
        <p:sp>
          <p:nvSpPr>
            <p:cNvPr id="21542" name="Line 54"/>
            <p:cNvSpPr>
              <a:spLocks noChangeShapeType="1"/>
            </p:cNvSpPr>
            <p:nvPr/>
          </p:nvSpPr>
          <p:spPr bwMode="auto">
            <a:xfrm>
              <a:off x="3379" y="2584"/>
              <a:ext cx="50" cy="0"/>
            </a:xfrm>
            <a:prstGeom prst="line">
              <a:avLst/>
            </a:prstGeom>
            <a:noFill/>
            <a:ln w="38100">
              <a:solidFill>
                <a:srgbClr val="FF8200"/>
              </a:solidFill>
              <a:round/>
              <a:headEnd/>
              <a:tailEnd/>
            </a:ln>
          </p:spPr>
          <p:txBody>
            <a:bodyPr wrap="none" anchor="ctr"/>
            <a:lstStyle/>
            <a:p>
              <a:endParaRPr lang="en-US"/>
            </a:p>
          </p:txBody>
        </p:sp>
        <p:sp>
          <p:nvSpPr>
            <p:cNvPr id="21543" name="Rectangle 55"/>
            <p:cNvSpPr>
              <a:spLocks noChangeArrowheads="1"/>
            </p:cNvSpPr>
            <p:nvPr/>
          </p:nvSpPr>
          <p:spPr bwMode="auto">
            <a:xfrm>
              <a:off x="3927" y="2200"/>
              <a:ext cx="377" cy="231"/>
            </a:xfrm>
            <a:prstGeom prst="rect">
              <a:avLst/>
            </a:prstGeom>
            <a:noFill/>
            <a:ln w="9525">
              <a:noFill/>
              <a:miter lim="800000"/>
              <a:headEnd/>
              <a:tailEnd/>
            </a:ln>
          </p:spPr>
          <p:txBody>
            <a:bodyPr wrap="none">
              <a:spAutoFit/>
            </a:bodyPr>
            <a:lstStyle/>
            <a:p>
              <a:pPr algn="l" rtl="0" eaLnBrk="0" hangingPunct="0">
                <a:spcBef>
                  <a:spcPct val="50000"/>
                </a:spcBef>
              </a:pPr>
              <a:r>
                <a:rPr lang="en-US" b="1">
                  <a:solidFill>
                    <a:srgbClr val="000000"/>
                  </a:solidFill>
                  <a:latin typeface="Arial" charset="0"/>
                </a:rPr>
                <a:t>CH</a:t>
              </a:r>
              <a:r>
                <a:rPr lang="en-US" b="1" baseline="-25000">
                  <a:solidFill>
                    <a:srgbClr val="000000"/>
                  </a:solidFill>
                  <a:latin typeface="Arial" charset="0"/>
                </a:rPr>
                <a:t>2</a:t>
              </a:r>
              <a:endParaRPr lang="en-US" b="1">
                <a:solidFill>
                  <a:srgbClr val="000000"/>
                </a:solidFill>
                <a:latin typeface="Arial" charset="0"/>
              </a:endParaRPr>
            </a:p>
          </p:txBody>
        </p:sp>
        <p:sp>
          <p:nvSpPr>
            <p:cNvPr id="21544" name="Line 56"/>
            <p:cNvSpPr>
              <a:spLocks noChangeShapeType="1"/>
            </p:cNvSpPr>
            <p:nvPr/>
          </p:nvSpPr>
          <p:spPr bwMode="auto">
            <a:xfrm rot="-5400000">
              <a:off x="3944" y="2501"/>
              <a:ext cx="166" cy="0"/>
            </a:xfrm>
            <a:prstGeom prst="line">
              <a:avLst/>
            </a:prstGeom>
            <a:noFill/>
            <a:ln w="38100">
              <a:solidFill>
                <a:srgbClr val="FF8200"/>
              </a:solidFill>
              <a:round/>
              <a:headEnd/>
              <a:tailEnd/>
            </a:ln>
          </p:spPr>
          <p:txBody>
            <a:bodyPr wrap="none" anchor="ctr"/>
            <a:lstStyle/>
            <a:p>
              <a:endParaRPr lang="en-US"/>
            </a:p>
          </p:txBody>
        </p:sp>
      </p:grpSp>
      <p:sp>
        <p:nvSpPr>
          <p:cNvPr id="21508" name="Text Box 59"/>
          <p:cNvSpPr txBox="1">
            <a:spLocks noChangeArrowheads="1"/>
          </p:cNvSpPr>
          <p:nvPr/>
        </p:nvSpPr>
        <p:spPr bwMode="auto">
          <a:xfrm>
            <a:off x="1931988" y="238125"/>
            <a:ext cx="5341937" cy="1128713"/>
          </a:xfrm>
          <a:prstGeom prst="rect">
            <a:avLst/>
          </a:prstGeom>
          <a:noFill/>
          <a:ln w="9525">
            <a:noFill/>
            <a:miter lim="800000"/>
            <a:headEnd/>
            <a:tailEnd/>
          </a:ln>
        </p:spPr>
        <p:txBody>
          <a:bodyPr wrap="none">
            <a:spAutoFit/>
          </a:bodyPr>
          <a:lstStyle/>
          <a:p>
            <a:pPr algn="ctr" rtl="0" eaLnBrk="0" hangingPunct="0"/>
            <a:r>
              <a:rPr lang="en-US" sz="3600" b="1">
                <a:solidFill>
                  <a:srgbClr val="000000"/>
                </a:solidFill>
                <a:latin typeface="Arial" charset="0"/>
              </a:rPr>
              <a:t>Nucleotide Structure - 4</a:t>
            </a:r>
          </a:p>
          <a:p>
            <a:pPr algn="ctr" rtl="0" eaLnBrk="0" hangingPunct="0"/>
            <a:r>
              <a:rPr lang="en-US" sz="3200" b="1">
                <a:solidFill>
                  <a:srgbClr val="000000"/>
                </a:solidFill>
                <a:latin typeface="Arial" charset="0"/>
              </a:rPr>
              <a:t>Phosphate Groups</a:t>
            </a:r>
            <a:endParaRPr lang="en-US" sz="3600" b="1">
              <a:solidFill>
                <a:srgbClr val="000000"/>
              </a:solidFill>
              <a:latin typeface="Arial" charset="0"/>
            </a:endParaRPr>
          </a:p>
        </p:txBody>
      </p:sp>
      <p:sp>
        <p:nvSpPr>
          <p:cNvPr id="13372" name="Rectangle 60"/>
          <p:cNvSpPr>
            <a:spLocks noChangeArrowheads="1"/>
          </p:cNvSpPr>
          <p:nvPr/>
        </p:nvSpPr>
        <p:spPr bwMode="auto">
          <a:xfrm>
            <a:off x="279400" y="3856038"/>
            <a:ext cx="2411413" cy="396875"/>
          </a:xfrm>
          <a:prstGeom prst="rect">
            <a:avLst/>
          </a:prstGeom>
          <a:noFill/>
          <a:ln w="9525">
            <a:noFill/>
            <a:miter lim="800000"/>
            <a:headEnd/>
            <a:tailEnd/>
          </a:ln>
        </p:spPr>
        <p:txBody>
          <a:bodyPr wrap="none">
            <a:spAutoFit/>
          </a:bodyPr>
          <a:lstStyle/>
          <a:p>
            <a:pPr algn="l" rtl="0" eaLnBrk="0" hangingPunct="0"/>
            <a:r>
              <a:rPr lang="en-US" sz="2000" b="1">
                <a:solidFill>
                  <a:srgbClr val="000000"/>
                </a:solidFill>
                <a:latin typeface="Arial" charset="0"/>
              </a:rPr>
              <a:t>No </a:t>
            </a:r>
            <a:r>
              <a:rPr lang="en-US" sz="2000">
                <a:solidFill>
                  <a:srgbClr val="000000"/>
                </a:solidFill>
                <a:latin typeface="Arial" charset="0"/>
              </a:rPr>
              <a:t>Free form exists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13355"/>
                                        </p:tgtEl>
                                        <p:attrNameLst>
                                          <p:attrName>style.visibility</p:attrName>
                                        </p:attrNameLst>
                                      </p:cBhvr>
                                      <p:to>
                                        <p:strVal val="visible"/>
                                      </p:to>
                                    </p:set>
                                    <p:anim calcmode="lin" valueType="num">
                                      <p:cBhvr>
                                        <p:cTn id="7" dur="500" fill="hold"/>
                                        <p:tgtEl>
                                          <p:spTgt spid="13355"/>
                                        </p:tgtEl>
                                        <p:attrNameLst>
                                          <p:attrName>ppt_w</p:attrName>
                                        </p:attrNameLst>
                                      </p:cBhvr>
                                      <p:tavLst>
                                        <p:tav tm="0">
                                          <p:val>
                                            <p:fltVal val="0"/>
                                          </p:val>
                                        </p:tav>
                                        <p:tav tm="100000">
                                          <p:val>
                                            <p:strVal val="#ppt_w"/>
                                          </p:val>
                                        </p:tav>
                                      </p:tavLst>
                                    </p:anim>
                                    <p:anim calcmode="lin" valueType="num">
                                      <p:cBhvr>
                                        <p:cTn id="8" dur="500" fill="hold"/>
                                        <p:tgtEl>
                                          <p:spTgt spid="13355"/>
                                        </p:tgtEl>
                                        <p:attrNameLst>
                                          <p:attrName>ppt_h</p:attrName>
                                        </p:attrNameLst>
                                      </p:cBhvr>
                                      <p:tavLst>
                                        <p:tav tm="0">
                                          <p:val>
                                            <p:fltVal val="0"/>
                                          </p:val>
                                        </p:tav>
                                        <p:tav tm="100000">
                                          <p:val>
                                            <p:strVal val="#ppt_h"/>
                                          </p:val>
                                        </p:tav>
                                      </p:tavLst>
                                    </p:anim>
                                    <p:anim calcmode="lin" valueType="num">
                                      <p:cBhvr>
                                        <p:cTn id="9" dur="500" fill="hold"/>
                                        <p:tgtEl>
                                          <p:spTgt spid="13355"/>
                                        </p:tgtEl>
                                        <p:attrNameLst>
                                          <p:attrName>ppt_x</p:attrName>
                                        </p:attrNameLst>
                                      </p:cBhvr>
                                      <p:tavLst>
                                        <p:tav tm="0">
                                          <p:val>
                                            <p:fltVal val="0.5"/>
                                          </p:val>
                                        </p:tav>
                                        <p:tav tm="100000">
                                          <p:val>
                                            <p:strVal val="#ppt_x"/>
                                          </p:val>
                                        </p:tav>
                                      </p:tavLst>
                                    </p:anim>
                                    <p:anim calcmode="lin" valueType="num">
                                      <p:cBhvr>
                                        <p:cTn id="10" dur="500" fill="hold"/>
                                        <p:tgtEl>
                                          <p:spTgt spid="13355"/>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528" fill="hold" grpId="0" nodeType="clickEffect">
                                  <p:stCondLst>
                                    <p:cond delay="0"/>
                                  </p:stCondLst>
                                  <p:childTnLst>
                                    <p:set>
                                      <p:cBhvr>
                                        <p:cTn id="22" dur="1" fill="hold">
                                          <p:stCondLst>
                                            <p:cond delay="0"/>
                                          </p:stCondLst>
                                        </p:cTn>
                                        <p:tgtEl>
                                          <p:spTgt spid="13372"/>
                                        </p:tgtEl>
                                        <p:attrNameLst>
                                          <p:attrName>style.visibility</p:attrName>
                                        </p:attrNameLst>
                                      </p:cBhvr>
                                      <p:to>
                                        <p:strVal val="visible"/>
                                      </p:to>
                                    </p:set>
                                    <p:anim calcmode="lin" valueType="num">
                                      <p:cBhvr>
                                        <p:cTn id="23" dur="500" fill="hold"/>
                                        <p:tgtEl>
                                          <p:spTgt spid="13372"/>
                                        </p:tgtEl>
                                        <p:attrNameLst>
                                          <p:attrName>ppt_w</p:attrName>
                                        </p:attrNameLst>
                                      </p:cBhvr>
                                      <p:tavLst>
                                        <p:tav tm="0">
                                          <p:val>
                                            <p:fltVal val="0"/>
                                          </p:val>
                                        </p:tav>
                                        <p:tav tm="100000">
                                          <p:val>
                                            <p:strVal val="#ppt_w"/>
                                          </p:val>
                                        </p:tav>
                                      </p:tavLst>
                                    </p:anim>
                                    <p:anim calcmode="lin" valueType="num">
                                      <p:cBhvr>
                                        <p:cTn id="24" dur="500" fill="hold"/>
                                        <p:tgtEl>
                                          <p:spTgt spid="13372"/>
                                        </p:tgtEl>
                                        <p:attrNameLst>
                                          <p:attrName>ppt_h</p:attrName>
                                        </p:attrNameLst>
                                      </p:cBhvr>
                                      <p:tavLst>
                                        <p:tav tm="0">
                                          <p:val>
                                            <p:fltVal val="0"/>
                                          </p:val>
                                        </p:tav>
                                        <p:tav tm="100000">
                                          <p:val>
                                            <p:strVal val="#ppt_h"/>
                                          </p:val>
                                        </p:tav>
                                      </p:tavLst>
                                    </p:anim>
                                    <p:anim calcmode="lin" valueType="num">
                                      <p:cBhvr>
                                        <p:cTn id="25" dur="500" fill="hold"/>
                                        <p:tgtEl>
                                          <p:spTgt spid="13372"/>
                                        </p:tgtEl>
                                        <p:attrNameLst>
                                          <p:attrName>ppt_x</p:attrName>
                                        </p:attrNameLst>
                                      </p:cBhvr>
                                      <p:tavLst>
                                        <p:tav tm="0">
                                          <p:val>
                                            <p:fltVal val="0.5"/>
                                          </p:val>
                                        </p:tav>
                                        <p:tav tm="100000">
                                          <p:val>
                                            <p:strVal val="#ppt_x"/>
                                          </p:val>
                                        </p:tav>
                                      </p:tavLst>
                                    </p:anim>
                                    <p:anim calcmode="lin" valueType="num">
                                      <p:cBhvr>
                                        <p:cTn id="26" dur="500" fill="hold"/>
                                        <p:tgtEl>
                                          <p:spTgt spid="1337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55" grpId="0" autoUpdateAnimBg="0"/>
      <p:bldP spid="1337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76200"/>
            <a:ext cx="7772400" cy="381000"/>
          </a:xfrm>
        </p:spPr>
        <p:txBody>
          <a:bodyPr>
            <a:normAutofit fontScale="90000"/>
          </a:bodyPr>
          <a:lstStyle/>
          <a:p>
            <a:pPr eaLnBrk="1" hangingPunct="1"/>
            <a:r>
              <a:rPr lang="en-US" sz="2800" smtClean="0"/>
              <a:t>Nucleosides and Nucleotides</a:t>
            </a:r>
          </a:p>
        </p:txBody>
      </p:sp>
      <p:sp>
        <p:nvSpPr>
          <p:cNvPr id="5123" name="Rectangle 3"/>
          <p:cNvSpPr>
            <a:spLocks noGrp="1" noChangeArrowheads="1"/>
          </p:cNvSpPr>
          <p:nvPr>
            <p:ph idx="1"/>
          </p:nvPr>
        </p:nvSpPr>
        <p:spPr>
          <a:xfrm>
            <a:off x="381000" y="457200"/>
            <a:ext cx="8382000" cy="3429000"/>
          </a:xfrm>
        </p:spPr>
        <p:txBody>
          <a:bodyPr/>
          <a:lstStyle/>
          <a:p>
            <a:pPr eaLnBrk="1" hangingPunct="1">
              <a:spcBef>
                <a:spcPct val="5000"/>
              </a:spcBef>
            </a:pPr>
            <a:r>
              <a:rPr lang="en-US" sz="2400" smtClean="0"/>
              <a:t>A nucleoside consists of a nitrogen base linked by a glycosidic bond to C1’ of a ribose or deoxyribose</a:t>
            </a:r>
          </a:p>
          <a:p>
            <a:pPr eaLnBrk="1" hangingPunct="1">
              <a:spcBef>
                <a:spcPct val="5000"/>
              </a:spcBef>
            </a:pPr>
            <a:r>
              <a:rPr lang="en-US" sz="2400" smtClean="0"/>
              <a:t>Nucleosides are named by changing the the nitrogen base ending to </a:t>
            </a:r>
            <a:r>
              <a:rPr lang="en-US" sz="2400" i="1" smtClean="0"/>
              <a:t>-osine</a:t>
            </a:r>
            <a:r>
              <a:rPr lang="en-US" sz="2400" smtClean="0"/>
              <a:t> for purines and </a:t>
            </a:r>
            <a:r>
              <a:rPr lang="en-US" sz="2400" i="1" smtClean="0"/>
              <a:t>–idine</a:t>
            </a:r>
            <a:r>
              <a:rPr lang="en-US" sz="2400" smtClean="0"/>
              <a:t> for pyrimidines</a:t>
            </a:r>
          </a:p>
          <a:p>
            <a:pPr eaLnBrk="1" hangingPunct="1">
              <a:spcBef>
                <a:spcPct val="5000"/>
              </a:spcBef>
            </a:pPr>
            <a:r>
              <a:rPr lang="en-US" sz="2400" smtClean="0"/>
              <a:t>A nucleotide is a nucleoside that forms a phosphate ester with the C5’ OH group of ribose or deoxyribose</a:t>
            </a:r>
          </a:p>
          <a:p>
            <a:pPr eaLnBrk="1" hangingPunct="1">
              <a:spcBef>
                <a:spcPct val="5000"/>
              </a:spcBef>
            </a:pPr>
            <a:r>
              <a:rPr lang="en-US" sz="2400" smtClean="0"/>
              <a:t>Nucleotides are named using the name of the nucleoside followed by </a:t>
            </a:r>
            <a:r>
              <a:rPr lang="en-US" sz="2400" i="1" smtClean="0"/>
              <a:t>5’-monophosphate</a:t>
            </a:r>
          </a:p>
        </p:txBody>
      </p:sp>
      <p:pic>
        <p:nvPicPr>
          <p:cNvPr id="7172" name="Picture 7" descr="2204.jpg                                                       0001C664Macintosh HD                   BA03BFAA:"/>
          <p:cNvPicPr preferRelativeResize="0">
            <a:picLocks noChangeAspect="1" noChangeArrowheads="1"/>
          </p:cNvPicPr>
          <p:nvPr/>
        </p:nvPicPr>
        <p:blipFill>
          <a:blip r:embed="rId2" r:link="rId3" cstate="print"/>
          <a:srcRect r="66110" b="77904"/>
          <a:stretch>
            <a:fillRect/>
          </a:stretch>
        </p:blipFill>
        <p:spPr bwMode="auto">
          <a:xfrm>
            <a:off x="5257800" y="3124200"/>
            <a:ext cx="3886200" cy="2108200"/>
          </a:xfrm>
          <a:prstGeom prst="rect">
            <a:avLst/>
          </a:prstGeom>
          <a:noFill/>
          <a:ln w="9525">
            <a:noFill/>
            <a:miter lim="800000"/>
            <a:headEnd/>
            <a:tailEnd/>
          </a:ln>
        </p:spPr>
      </p:pic>
      <p:pic>
        <p:nvPicPr>
          <p:cNvPr id="7173" name="Picture 8" descr="2204.jpg                                                       0001C664Macintosh HD                   BA03BFAA:"/>
          <p:cNvPicPr preferRelativeResize="0">
            <a:picLocks noChangeAspect="1" noChangeArrowheads="1"/>
          </p:cNvPicPr>
          <p:nvPr/>
        </p:nvPicPr>
        <p:blipFill>
          <a:blip r:embed="rId2" r:link="rId3" cstate="print"/>
          <a:srcRect l="36060" r="1202" b="77904"/>
          <a:stretch>
            <a:fillRect/>
          </a:stretch>
        </p:blipFill>
        <p:spPr bwMode="auto">
          <a:xfrm>
            <a:off x="1" y="4952999"/>
            <a:ext cx="5791199" cy="190500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dissolv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dissolve">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dissolve">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dissolve">
                                      <p:cBhvr>
                                        <p:cTn id="22"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7772400" cy="457200"/>
          </a:xfrm>
        </p:spPr>
        <p:txBody>
          <a:bodyPr>
            <a:normAutofit fontScale="90000"/>
          </a:bodyPr>
          <a:lstStyle/>
          <a:p>
            <a:pPr eaLnBrk="1" hangingPunct="1"/>
            <a:r>
              <a:rPr lang="en-US" sz="2800" u="sng" smtClean="0"/>
              <a:t>Names of Nucleosides and Nucleotides</a:t>
            </a:r>
            <a:endParaRPr lang="en-US" sz="2800" smtClean="0"/>
          </a:p>
        </p:txBody>
      </p:sp>
      <p:pic>
        <p:nvPicPr>
          <p:cNvPr id="8195" name="Picture 5"/>
          <p:cNvPicPr>
            <a:picLocks noChangeAspect="1" noChangeArrowheads="1"/>
          </p:cNvPicPr>
          <p:nvPr/>
        </p:nvPicPr>
        <p:blipFill>
          <a:blip r:embed="rId2" cstate="print"/>
          <a:srcRect t="11481" b="8200"/>
          <a:stretch>
            <a:fillRect/>
          </a:stretch>
        </p:blipFill>
        <p:spPr bwMode="auto">
          <a:xfrm>
            <a:off x="131763" y="685800"/>
            <a:ext cx="8878887" cy="5562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52400"/>
            <a:ext cx="7772400" cy="381000"/>
          </a:xfrm>
        </p:spPr>
        <p:txBody>
          <a:bodyPr>
            <a:normAutofit fontScale="90000"/>
          </a:bodyPr>
          <a:lstStyle/>
          <a:p>
            <a:pPr eaLnBrk="1" hangingPunct="1"/>
            <a:r>
              <a:rPr lang="en-US" sz="2800" smtClean="0"/>
              <a:t>AMP, ADP and ATP</a:t>
            </a:r>
          </a:p>
        </p:txBody>
      </p:sp>
      <p:sp>
        <p:nvSpPr>
          <p:cNvPr id="7171" name="Rectangle 3"/>
          <p:cNvSpPr>
            <a:spLocks noGrp="1" noChangeArrowheads="1"/>
          </p:cNvSpPr>
          <p:nvPr>
            <p:ph idx="1"/>
          </p:nvPr>
        </p:nvSpPr>
        <p:spPr>
          <a:xfrm>
            <a:off x="381000" y="533400"/>
            <a:ext cx="8305800" cy="1219200"/>
          </a:xfrm>
        </p:spPr>
        <p:txBody>
          <a:bodyPr>
            <a:normAutofit/>
          </a:bodyPr>
          <a:lstStyle/>
          <a:p>
            <a:pPr eaLnBrk="1" hangingPunct="1">
              <a:lnSpc>
                <a:spcPct val="90000"/>
              </a:lnSpc>
            </a:pPr>
            <a:r>
              <a:rPr lang="en-US" sz="2400" dirty="0" smtClean="0"/>
              <a:t>Additional phosphate groups can be added to the nucleoside 5’-monophosphates to form </a:t>
            </a:r>
            <a:r>
              <a:rPr lang="en-US" sz="2400" b="1" dirty="0" err="1" smtClean="0"/>
              <a:t>diphosphates</a:t>
            </a:r>
            <a:r>
              <a:rPr lang="en-US" sz="2400" dirty="0" smtClean="0"/>
              <a:t> and </a:t>
            </a:r>
            <a:r>
              <a:rPr lang="en-US" sz="2400" b="1" dirty="0" err="1" smtClean="0"/>
              <a:t>triphosphates</a:t>
            </a:r>
            <a:endParaRPr lang="en-US" sz="2400" dirty="0" smtClean="0"/>
          </a:p>
          <a:p>
            <a:pPr eaLnBrk="1" hangingPunct="1">
              <a:lnSpc>
                <a:spcPct val="90000"/>
              </a:lnSpc>
            </a:pPr>
            <a:r>
              <a:rPr lang="en-US" sz="2400" b="1" dirty="0" smtClean="0"/>
              <a:t>ATP</a:t>
            </a:r>
            <a:r>
              <a:rPr lang="en-US" sz="2400" dirty="0" smtClean="0"/>
              <a:t> is the major energy source for cellular activity</a:t>
            </a:r>
          </a:p>
        </p:txBody>
      </p:sp>
      <p:pic>
        <p:nvPicPr>
          <p:cNvPr id="9220" name="Picture 4"/>
          <p:cNvPicPr>
            <a:picLocks noChangeAspect="1" noChangeArrowheads="1"/>
          </p:cNvPicPr>
          <p:nvPr/>
        </p:nvPicPr>
        <p:blipFill>
          <a:blip r:embed="rId3" cstate="print"/>
          <a:srcRect b="4921"/>
          <a:stretch>
            <a:fillRect/>
          </a:stretch>
        </p:blipFill>
        <p:spPr bwMode="auto">
          <a:xfrm>
            <a:off x="533400" y="1699104"/>
            <a:ext cx="8281987" cy="51588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 calcmode="lin" valueType="num">
                                      <p:cBhvr additive="base">
                                        <p:cTn id="13" dur="500" fill="hold"/>
                                        <p:tgtEl>
                                          <p:spTgt spid="71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Resource_x0020_Type xmlns="3dad766c-9e36-455d-8d7c-234eca89fec7">
      <Value>Academic</Value>
      <Value>Student Resource</Value>
    </Resource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F1096CC707031408CD9FF9F286BB83A" ma:contentTypeVersion="1" ma:contentTypeDescription="Create a new document." ma:contentTypeScope="" ma:versionID="86c8869a9d9a84e7005a5d293027d473">
  <xsd:schema xmlns:xsd="http://www.w3.org/2001/XMLSchema" xmlns:p="http://schemas.microsoft.com/office/2006/metadata/properties" xmlns:ns2="3dad766c-9e36-455d-8d7c-234eca89fec7" targetNamespace="http://schemas.microsoft.com/office/2006/metadata/properties" ma:root="true" ma:fieldsID="111b1d09fd174d8180c4ea5adcf5fafb" ns2:_="">
    <xsd:import namespace="3dad766c-9e36-455d-8d7c-234eca89fec7"/>
    <xsd:element name="properties">
      <xsd:complexType>
        <xsd:sequence>
          <xsd:element name="documentManagement">
            <xsd:complexType>
              <xsd:all>
                <xsd:element ref="ns2:Resource_x0020_Type" minOccurs="0"/>
              </xsd:all>
            </xsd:complexType>
          </xsd:element>
        </xsd:sequence>
      </xsd:complexType>
    </xsd:element>
  </xsd:schema>
  <xsd:schema xmlns:xsd="http://www.w3.org/2001/XMLSchema" xmlns:dms="http://schemas.microsoft.com/office/2006/documentManagement/types" targetNamespace="3dad766c-9e36-455d-8d7c-234eca89fec7" elementFormDefault="qualified">
    <xsd:import namespace="http://schemas.microsoft.com/office/2006/documentManagement/types"/>
    <xsd:element name="Resource_x0020_Type" ma:index="8" nillable="true" ma:displayName="Resource Type" ma:default="" ma:internalName="Resource_x0020_Type" ma:requiredMultiChoice="true">
      <xsd:complexType>
        <xsd:complexContent>
          <xsd:extension base="dms:MultiChoiceFillIn">
            <xsd:sequence>
              <xsd:element name="Value" maxOccurs="unbounded" minOccurs="0" nillable="true">
                <xsd:simpleType>
                  <xsd:union memberTypes="dms:Text">
                    <xsd:simpleType>
                      <xsd:restriction base="dms:Choice">
                        <xsd:enumeration value="Academic"/>
                        <xsd:enumeration value="AP"/>
                        <xsd:enumeration value="Pre AP"/>
                        <xsd:enumeration value="Parent Resource"/>
                        <xsd:enumeration value="Student Resource"/>
                        <xsd:enumeration value="Publications"/>
                        <xsd:enumeration value="Homework"/>
                        <xsd:enumeration value="Other"/>
                      </xsd:restriction>
                    </xsd:simpleType>
                  </xsd:un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E89174B-CD36-4B2E-9966-1B518E5EA0EB}">
  <ds:schemaRefs>
    <ds:schemaRef ds:uri="http://schemas.microsoft.com/office/2006/documentManagement/types"/>
    <ds:schemaRef ds:uri="http://schemas.openxmlformats.org/package/2006/metadata/core-properties"/>
    <ds:schemaRef ds:uri="3dad766c-9e36-455d-8d7c-234eca89fec7"/>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2.xml><?xml version="1.0" encoding="utf-8"?>
<ds:datastoreItem xmlns:ds="http://schemas.openxmlformats.org/officeDocument/2006/customXml" ds:itemID="{241DECB7-7BA5-4DE9-8BC1-B2D4941ABE32}">
  <ds:schemaRefs>
    <ds:schemaRef ds:uri="http://schemas.microsoft.com/sharepoint/v3/contenttype/forms"/>
  </ds:schemaRefs>
</ds:datastoreItem>
</file>

<file path=customXml/itemProps3.xml><?xml version="1.0" encoding="utf-8"?>
<ds:datastoreItem xmlns:ds="http://schemas.openxmlformats.org/officeDocument/2006/customXml" ds:itemID="{48C9D148-A506-4F10-A663-4F2B49F074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d766c-9e36-455d-8d7c-234eca89fec7"/>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737</TotalTime>
  <Words>819</Words>
  <Application>Microsoft Office PowerPoint</Application>
  <PresentationFormat>On-screen Show (4:3)</PresentationFormat>
  <Paragraphs>251</Paragraphs>
  <Slides>26</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宋体</vt:lpstr>
      <vt:lpstr>Arial</vt:lpstr>
      <vt:lpstr>Calibri</vt:lpstr>
      <vt:lpstr>Calibri Light</vt:lpstr>
      <vt:lpstr>Comic Sans MS</vt:lpstr>
      <vt:lpstr>Times</vt:lpstr>
      <vt:lpstr>Times New Roman</vt:lpstr>
      <vt:lpstr>ヒラギノ角ゴ Pro W3</vt:lpstr>
      <vt:lpstr>Office Theme</vt:lpstr>
      <vt:lpstr>Nucleic Acids</vt:lpstr>
      <vt:lpstr>Nucleic Acids</vt:lpstr>
      <vt:lpstr>Nucleic Acids</vt:lpstr>
      <vt:lpstr>Chemical Structure of DNA vs RNA</vt:lpstr>
      <vt:lpstr>Pentose Sugars</vt:lpstr>
      <vt:lpstr>PowerPoint Presentation</vt:lpstr>
      <vt:lpstr>PowerPoint Presentation</vt:lpstr>
      <vt:lpstr>Sanger dideoxy sequencing incorporates dideoxy nucleotides, preventing further synthesis of the DNA strand</vt:lpstr>
      <vt:lpstr>PowerPoint Presentation</vt:lpstr>
      <vt:lpstr>PowerPoint Presentation</vt:lpstr>
      <vt:lpstr>PowerPoint Presentation</vt:lpstr>
      <vt:lpstr>Purine and Pyrimidine</vt:lpstr>
      <vt:lpstr>PowerPoint Presentation</vt:lpstr>
      <vt:lpstr>PowerPoint Presentation</vt:lpstr>
      <vt:lpstr>PowerPoint Presentation</vt:lpstr>
      <vt:lpstr>PowerPoint Presentation</vt:lpstr>
      <vt:lpstr>PowerPoint Presentation</vt:lpstr>
      <vt:lpstr>Nitrogen Bases</vt:lpstr>
      <vt:lpstr>PowerPoint Presentation</vt:lpstr>
      <vt:lpstr>PowerPoint Presentation</vt:lpstr>
      <vt:lpstr>PowerPoint Presentation</vt:lpstr>
      <vt:lpstr>PowerPoint Presentation</vt:lpstr>
      <vt:lpstr>PowerPoint Presentation</vt:lpstr>
      <vt:lpstr>Nucleosides and Nucleotides</vt:lpstr>
      <vt:lpstr>Names of Nucleosides and Nucleotides</vt:lpstr>
      <vt:lpstr>AMP, ADP and ATP</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Nucleic Acids Powerpoint</dc:title>
  <dc:creator>Amy</dc:creator>
  <cp:lastModifiedBy>f</cp:lastModifiedBy>
  <cp:revision>43</cp:revision>
  <dcterms:created xsi:type="dcterms:W3CDTF">2009-10-20T02:30:51Z</dcterms:created>
  <dcterms:modified xsi:type="dcterms:W3CDTF">2026-10-12T08:23:05Z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0x010100AF1096CC707031408CD9FF9F286BB83A</vt:lpwstr>
  </property>
</Properties>
</file>