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4"/>
  </p:sldMasterIdLst>
  <p:notesMasterIdLst>
    <p:notesMasterId r:id="rId26"/>
  </p:notesMasterIdLst>
  <p:handoutMasterIdLst>
    <p:handoutMasterId r:id="rId27"/>
  </p:handoutMasterIdLst>
  <p:sldIdLst>
    <p:sldId id="289" r:id="rId5"/>
    <p:sldId id="310" r:id="rId6"/>
    <p:sldId id="276" r:id="rId7"/>
    <p:sldId id="300" r:id="rId8"/>
    <p:sldId id="293" r:id="rId9"/>
    <p:sldId id="263" r:id="rId10"/>
    <p:sldId id="268" r:id="rId11"/>
    <p:sldId id="302" r:id="rId12"/>
    <p:sldId id="304" r:id="rId13"/>
    <p:sldId id="311" r:id="rId14"/>
    <p:sldId id="312" r:id="rId15"/>
    <p:sldId id="292" r:id="rId16"/>
    <p:sldId id="306" r:id="rId17"/>
    <p:sldId id="307" r:id="rId18"/>
    <p:sldId id="305" r:id="rId19"/>
    <p:sldId id="298" r:id="rId20"/>
    <p:sldId id="308" r:id="rId21"/>
    <p:sldId id="309" r:id="rId22"/>
    <p:sldId id="288" r:id="rId23"/>
    <p:sldId id="299" r:id="rId24"/>
    <p:sldId id="26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26" autoAdjust="0"/>
    <p:restoredTop sz="94694" autoAdjust="0"/>
  </p:normalViewPr>
  <p:slideViewPr>
    <p:cSldViewPr snapToGrid="0">
      <p:cViewPr varScale="1">
        <p:scale>
          <a:sx n="71" d="100"/>
          <a:sy n="71" d="100"/>
        </p:scale>
        <p:origin x="702"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757"/>
    </p:cViewPr>
  </p:sorterViewPr>
  <p:notesViewPr>
    <p:cSldViewPr snapToGrid="0">
      <p:cViewPr>
        <p:scale>
          <a:sx n="1" d="2"/>
          <a:sy n="1" d="2"/>
        </p:scale>
        <p:origin x="3480" y="55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6AB79-C677-3DB7-78CF-9305D58614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13AB137-CEA6-0244-F12B-1ECC21172D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C994AA-C437-4EF4-8BEF-0B832D7FA420}" type="datetimeFigureOut">
              <a:rPr lang="en-US" smtClean="0"/>
              <a:t>8/13/2025</a:t>
            </a:fld>
            <a:endParaRPr lang="en-US"/>
          </a:p>
        </p:txBody>
      </p:sp>
      <p:sp>
        <p:nvSpPr>
          <p:cNvPr id="4" name="Footer Placeholder 3">
            <a:extLst>
              <a:ext uri="{FF2B5EF4-FFF2-40B4-BE49-F238E27FC236}">
                <a16:creationId xmlns:a16="http://schemas.microsoft.com/office/drawing/2014/main" id="{0868EC96-C6CC-F2AF-D90F-143F4D20A0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472027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B16356-3B28-4AAF-8099-7941810E2475}" type="datetimeFigureOut">
              <a:rPr lang="en-US" smtClean="0"/>
              <a:t>8/13/2025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5DA344-5FA2-43F7-9D95-CA56C82B080A}" type="slidenum">
              <a:rPr lang="en-US" smtClean="0"/>
              <a:t>‹#›</a:t>
            </a:fld>
            <a:endParaRPr lang="en-US"/>
          </a:p>
        </p:txBody>
      </p:sp>
    </p:spTree>
    <p:extLst>
      <p:ext uri="{BB962C8B-B14F-4D97-AF65-F5344CB8AC3E}">
        <p14:creationId xmlns:p14="http://schemas.microsoft.com/office/powerpoint/2010/main" val="1255762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a:t>
            </a:fld>
            <a:endParaRPr lang="en-US"/>
          </a:p>
        </p:txBody>
      </p:sp>
    </p:spTree>
    <p:extLst>
      <p:ext uri="{BB962C8B-B14F-4D97-AF65-F5344CB8AC3E}">
        <p14:creationId xmlns:p14="http://schemas.microsoft.com/office/powerpoint/2010/main" val="695444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3</a:t>
            </a:fld>
            <a:endParaRPr lang="en-US"/>
          </a:p>
        </p:txBody>
      </p:sp>
    </p:spTree>
    <p:extLst>
      <p:ext uri="{BB962C8B-B14F-4D97-AF65-F5344CB8AC3E}">
        <p14:creationId xmlns:p14="http://schemas.microsoft.com/office/powerpoint/2010/main" val="12330452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6</a:t>
            </a:fld>
            <a:endParaRPr lang="en-US"/>
          </a:p>
        </p:txBody>
      </p:sp>
    </p:spTree>
    <p:extLst>
      <p:ext uri="{BB962C8B-B14F-4D97-AF65-F5344CB8AC3E}">
        <p14:creationId xmlns:p14="http://schemas.microsoft.com/office/powerpoint/2010/main" val="206508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7</a:t>
            </a:fld>
            <a:endParaRPr lang="en-US"/>
          </a:p>
        </p:txBody>
      </p:sp>
    </p:spTree>
    <p:extLst>
      <p:ext uri="{BB962C8B-B14F-4D97-AF65-F5344CB8AC3E}">
        <p14:creationId xmlns:p14="http://schemas.microsoft.com/office/powerpoint/2010/main" val="711298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19</a:t>
            </a:fld>
            <a:endParaRPr lang="en-US"/>
          </a:p>
        </p:txBody>
      </p:sp>
    </p:spTree>
    <p:extLst>
      <p:ext uri="{BB962C8B-B14F-4D97-AF65-F5344CB8AC3E}">
        <p14:creationId xmlns:p14="http://schemas.microsoft.com/office/powerpoint/2010/main" val="3727634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21</a:t>
            </a:fld>
            <a:endParaRPr lang="en-US"/>
          </a:p>
        </p:txBody>
      </p:sp>
    </p:spTree>
    <p:extLst>
      <p:ext uri="{BB962C8B-B14F-4D97-AF65-F5344CB8AC3E}">
        <p14:creationId xmlns:p14="http://schemas.microsoft.com/office/powerpoint/2010/main" val="2974415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D6D8061D-18C3-4F4F-85EF-561633F58754}" type="datetimeFigureOut">
              <a:rPr lang="en-US" smtClean="0"/>
              <a:t>8/13/2025</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411565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D6D8061D-18C3-4F4F-85EF-561633F58754}" type="datetimeFigureOut">
              <a:rPr lang="en-US" smtClean="0"/>
              <a:t>8/13/2025</a:t>
            </a:fld>
            <a:endParaRPr lang="en-US"/>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667895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D6D8061D-18C3-4F4F-85EF-561633F58754}" type="datetimeFigureOut">
              <a:rPr lang="en-US" smtClean="0"/>
              <a:t>8/13/2025</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535638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D6D8061D-18C3-4F4F-85EF-561633F58754}" type="datetimeFigureOut">
              <a:rPr lang="en-US" smtClean="0"/>
              <a:t>8/13/2025</a:t>
            </a:fld>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08121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D6D8061D-18C3-4F4F-85EF-561633F58754}" type="datetimeFigureOut">
              <a:rPr lang="en-US" smtClean="0"/>
              <a:t>8/13/2025</a:t>
            </a:fld>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87720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D6D8061D-18C3-4F4F-85EF-561633F58754}" type="datetimeFigureOut">
              <a:rPr lang="en-US" smtClean="0"/>
              <a:t>8/13/2025</a:t>
            </a:fld>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049826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D6D8061D-18C3-4F4F-85EF-561633F58754}" type="datetimeFigureOut">
              <a:rPr lang="en-US" smtClean="0"/>
              <a:t>8/13/2025</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762831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D6D8061D-18C3-4F4F-85EF-561633F58754}" type="datetimeFigureOut">
              <a:rPr lang="en-US" smtClean="0"/>
              <a:t>8/13/2025</a:t>
            </a:fld>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719983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D6D8061D-18C3-4F4F-85EF-561633F58754}" type="datetimeFigureOut">
              <a:rPr lang="en-US" smtClean="0"/>
              <a:t>8/13/2025</a:t>
            </a:fld>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979663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D6D8061D-18C3-4F4F-85EF-561633F58754}" type="datetimeFigureOut">
              <a:rPr lang="en-US" smtClean="0"/>
              <a:t>8/13/2025</a:t>
            </a:fld>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61895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D6D8061D-18C3-4F4F-85EF-561633F58754}" type="datetimeFigureOut">
              <a:rPr lang="en-US" smtClean="0"/>
              <a:t>8/13/2025</a:t>
            </a:fld>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722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accent3">
            <a:lumMod val="20000"/>
            <a:lumOff val="80000"/>
          </a:schemeClr>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4AAEB19-4B49-2801-9B15-7682CDF04C04}"/>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D23C3EC-28B3-4644-8BE5-3288734B463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857468" y="486137"/>
            <a:ext cx="5427584" cy="3599727"/>
          </a:xfrm>
        </p:spPr>
        <p:txBody>
          <a:bodyPr anchor="b" anchorCtr="0">
            <a:noAutofit/>
          </a:bodyPr>
          <a:lstStyle>
            <a:lvl1pPr algn="l">
              <a:defRPr sz="4400" cap="all" baseline="0">
                <a:solidFill>
                  <a:schemeClr val="accent1"/>
                </a:solidFill>
              </a:defRPr>
            </a:lvl1pPr>
          </a:lstStyle>
          <a:p>
            <a:r>
              <a:rPr lang="en-US" dirty="0"/>
              <a:t>Click to add title</a:t>
            </a:r>
          </a:p>
        </p:txBody>
      </p:sp>
      <p:sp>
        <p:nvSpPr>
          <p:cNvPr id="13" name="Picture Placeholder 12">
            <a:extLst>
              <a:ext uri="{FF2B5EF4-FFF2-40B4-BE49-F238E27FC236}">
                <a16:creationId xmlns:a16="http://schemas.microsoft.com/office/drawing/2014/main" id="{B64FCBF4-90E6-FFAA-143D-3A01CE52569B}"/>
              </a:ext>
            </a:extLst>
          </p:cNvPr>
          <p:cNvSpPr>
            <a:spLocks noGrp="1"/>
          </p:cNvSpPr>
          <p:nvPr>
            <p:ph type="pic" sz="quarter" idx="10"/>
          </p:nvPr>
        </p:nvSpPr>
        <p:spPr>
          <a:xfrm>
            <a:off x="5624774" y="-6713"/>
            <a:ext cx="6578801" cy="6894576"/>
          </a:xfrm>
          <a:custGeom>
            <a:avLst/>
            <a:gdLst>
              <a:gd name="connsiteX0" fmla="*/ 0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0 w 6613525"/>
              <a:gd name="connsiteY4" fmla="*/ 0 h 6858000"/>
              <a:gd name="connsiteX0" fmla="*/ 1875099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1875099 w 6613525"/>
              <a:gd name="connsiteY4" fmla="*/ 0 h 6858000"/>
              <a:gd name="connsiteX0" fmla="*/ 1840375 w 6578801"/>
              <a:gd name="connsiteY0" fmla="*/ 0 h 6869575"/>
              <a:gd name="connsiteX1" fmla="*/ 6578801 w 6578801"/>
              <a:gd name="connsiteY1" fmla="*/ 0 h 6869575"/>
              <a:gd name="connsiteX2" fmla="*/ 6578801 w 6578801"/>
              <a:gd name="connsiteY2" fmla="*/ 6858000 h 6869575"/>
              <a:gd name="connsiteX3" fmla="*/ 0 w 6578801"/>
              <a:gd name="connsiteY3" fmla="*/ 6869575 h 6869575"/>
              <a:gd name="connsiteX4" fmla="*/ 1840375 w 6578801"/>
              <a:gd name="connsiteY4" fmla="*/ 0 h 6869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801" h="6869575">
                <a:moveTo>
                  <a:pt x="1840375" y="0"/>
                </a:moveTo>
                <a:lnTo>
                  <a:pt x="6578801" y="0"/>
                </a:lnTo>
                <a:lnTo>
                  <a:pt x="6578801" y="6858000"/>
                </a:lnTo>
                <a:lnTo>
                  <a:pt x="0" y="6869575"/>
                </a:lnTo>
                <a:lnTo>
                  <a:pt x="1840375" y="0"/>
                </a:lnTo>
                <a:close/>
              </a:path>
            </a:pathLst>
          </a:custGeom>
        </p:spPr>
        <p:txBody>
          <a:bodyPr tIns="274320" rIns="274320">
            <a:normAutofit/>
          </a:bodyPr>
          <a:lstStyle>
            <a:lvl1pPr marL="0" indent="0" algn="r">
              <a:buNone/>
              <a:defRPr sz="2000"/>
            </a:lvl1pPr>
          </a:lstStyle>
          <a:p>
            <a:r>
              <a:rPr lang="en-US"/>
              <a:t>Click icon to add picture</a:t>
            </a:r>
            <a:endParaRPr lang="en-US" dirty="0"/>
          </a:p>
        </p:txBody>
      </p:sp>
    </p:spTree>
    <p:extLst>
      <p:ext uri="{BB962C8B-B14F-4D97-AF65-F5344CB8AC3E}">
        <p14:creationId xmlns:p14="http://schemas.microsoft.com/office/powerpoint/2010/main" val="1007240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2">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E1BBEEFE-AE8A-8083-54B6-DBE9BC0E9F10}"/>
              </a:ext>
              <a:ext uri="{C183D7F6-B498-43B3-948B-1728B52AA6E4}">
                <adec:decorative xmlns:adec="http://schemas.microsoft.com/office/drawing/2017/decorative" val="1"/>
              </a:ext>
            </a:extLst>
          </p:cNvPr>
          <p:cNvSpPr/>
          <p:nvPr userDrawn="1"/>
        </p:nvSpPr>
        <p:spPr>
          <a:xfrm>
            <a:off x="-42863" y="0"/>
            <a:ext cx="4658392" cy="6858000"/>
          </a:xfrm>
          <a:custGeom>
            <a:avLst/>
            <a:gdLst>
              <a:gd name="connsiteX0" fmla="*/ 0 w 4658392"/>
              <a:gd name="connsiteY0" fmla="*/ 0 h 6858000"/>
              <a:gd name="connsiteX1" fmla="*/ 4658392 w 4658392"/>
              <a:gd name="connsiteY1" fmla="*/ 0 h 6858000"/>
              <a:gd name="connsiteX2" fmla="*/ 2820797 w 4658392"/>
              <a:gd name="connsiteY2" fmla="*/ 6858000 h 6858000"/>
              <a:gd name="connsiteX3" fmla="*/ 0 w 4658392"/>
              <a:gd name="connsiteY3" fmla="*/ 6858000 h 6858000"/>
              <a:gd name="connsiteX4" fmla="*/ 0 w 46583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8392" h="6858000">
                <a:moveTo>
                  <a:pt x="0" y="0"/>
                </a:moveTo>
                <a:lnTo>
                  <a:pt x="4658392" y="0"/>
                </a:lnTo>
                <a:lnTo>
                  <a:pt x="2820797" y="6858000"/>
                </a:lnTo>
                <a:lnTo>
                  <a:pt x="0" y="6858000"/>
                </a:lnTo>
                <a:lnTo>
                  <a:pt x="0" y="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8" name="Straight Connector 7">
            <a:extLst>
              <a:ext uri="{FF2B5EF4-FFF2-40B4-BE49-F238E27FC236}">
                <a16:creationId xmlns:a16="http://schemas.microsoft.com/office/drawing/2014/main" id="{E64FF31D-04D7-B1F4-53B1-AA4170602E03}"/>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9F040EF-92FF-AEA1-BBA6-A4B739E11945}"/>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CA59A84-C321-FDF9-555F-1FB322EBBC7B}"/>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838200" y="509286"/>
            <a:ext cx="3200400" cy="5617193"/>
          </a:xfrm>
        </p:spPr>
        <p:txBody>
          <a:bodyPr>
            <a:noAutofit/>
          </a:bodyPr>
          <a:lstStyle/>
          <a:p>
            <a:r>
              <a:rPr lang="en-US" dirty="0"/>
              <a:t>Click to add title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5023412" y="509286"/>
            <a:ext cx="4328932" cy="5617194"/>
          </a:xfrm>
        </p:spPr>
        <p:txBody>
          <a:bodyPr anchor="ctr" anchorCtr="0">
            <a:normAutofit/>
          </a:bodyPr>
          <a:lstStyle>
            <a:lvl1pPr marL="0" indent="0">
              <a:lnSpc>
                <a:spcPct val="150000"/>
              </a:lnSpc>
              <a:spcBef>
                <a:spcPts val="1000"/>
              </a:spcBef>
              <a:buNone/>
              <a:defRPr sz="1800"/>
            </a:lvl1pPr>
            <a:lvl2pPr marL="457200" indent="0">
              <a:lnSpc>
                <a:spcPct val="150000"/>
              </a:lnSpc>
              <a:spcBef>
                <a:spcPts val="1000"/>
              </a:spcBef>
              <a:buNone/>
              <a:defRPr sz="1600"/>
            </a:lvl2pPr>
            <a:lvl3pPr marL="914400" indent="0">
              <a:lnSpc>
                <a:spcPct val="150000"/>
              </a:lnSpc>
              <a:spcBef>
                <a:spcPts val="1000"/>
              </a:spcBef>
              <a:buNone/>
              <a:defRPr sz="1400"/>
            </a:lvl3pPr>
            <a:lvl4pPr marL="1371600" indent="0">
              <a:lnSpc>
                <a:spcPct val="150000"/>
              </a:lnSpc>
              <a:spcBef>
                <a:spcPts val="1000"/>
              </a:spcBef>
              <a:buNone/>
              <a:defRPr sz="1200"/>
            </a:lvl4pPr>
            <a:lvl5pPr marL="1828800" indent="0">
              <a:lnSpc>
                <a:spcPct val="150000"/>
              </a:lnSpc>
              <a:spcBef>
                <a:spcPts val="1000"/>
              </a:spcBef>
              <a:buNone/>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760CD5A6-A0E4-A658-65B1-0D6C0533166A}"/>
              </a:ext>
            </a:extLst>
          </p:cNvPr>
          <p:cNvSpPr>
            <a:spLocks noGrp="1"/>
          </p:cNvSpPr>
          <p:nvPr>
            <p:ph type="pic" sz="quarter" idx="13"/>
          </p:nvPr>
        </p:nvSpPr>
        <p:spPr>
          <a:xfrm>
            <a:off x="9548813" y="-22860"/>
            <a:ext cx="2651760" cy="6903720"/>
          </a:xfrm>
        </p:spPr>
        <p:txBody>
          <a:bodyPr lIns="182880" tIns="274320" rIns="182880">
            <a:normAutofit/>
          </a:bodyPr>
          <a:lstStyle>
            <a:lvl1pPr marL="0" indent="0" algn="ctr">
              <a:buNone/>
              <a:defRPr sz="2000"/>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fld id="{D6D8061D-18C3-4F4F-85EF-561633F58754}" type="datetimeFigureOut">
              <a:rPr lang="en-US" smtClean="0"/>
              <a:t>8/13/2025</a:t>
            </a:fld>
            <a:endParaRPr lang="en-US"/>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25005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6EC6AF9-CC07-5258-9160-8C6391530C61}"/>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BC6DCCE-3025-75FB-9405-8D51DCD63D67}"/>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516CCC3-736F-49AC-F079-9A090DAA816E}"/>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3BF578A-ADDB-6713-E5AD-0FF27EDC2E5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076C4EAC-BBDE-1963-BD72-3BD2A47DC59C}"/>
              </a:ext>
            </a:extLst>
          </p:cNvPr>
          <p:cNvSpPr>
            <a:spLocks noGrp="1"/>
          </p:cNvSpPr>
          <p:nvPr>
            <p:ph type="ctrTitle" hasCustomPrompt="1"/>
          </p:nvPr>
        </p:nvSpPr>
        <p:spPr>
          <a:xfrm>
            <a:off x="1524000" y="743671"/>
            <a:ext cx="9144000" cy="3361254"/>
          </a:xfrm>
        </p:spPr>
        <p:txBody>
          <a:bodyPr anchor="b">
            <a:noAutofit/>
          </a:bodyPr>
          <a:lstStyle>
            <a:lvl1pPr algn="ctr">
              <a:defRPr sz="4400"/>
            </a:lvl1pPr>
          </a:lstStyle>
          <a:p>
            <a:r>
              <a:rPr lang="en-US" dirty="0"/>
              <a:t>Click to add title</a:t>
            </a:r>
          </a:p>
        </p:txBody>
      </p:sp>
      <p:sp>
        <p:nvSpPr>
          <p:cNvPr id="8" name="Picture Placeholder 7">
            <a:extLst>
              <a:ext uri="{FF2B5EF4-FFF2-40B4-BE49-F238E27FC236}">
                <a16:creationId xmlns:a16="http://schemas.microsoft.com/office/drawing/2014/main" id="{E592AF4F-2F83-7005-B3AC-6FCC7FB19140}"/>
              </a:ext>
            </a:extLst>
          </p:cNvPr>
          <p:cNvSpPr>
            <a:spLocks noGrp="1"/>
          </p:cNvSpPr>
          <p:nvPr>
            <p:ph type="pic" sz="quarter" idx="13"/>
          </p:nvPr>
        </p:nvSpPr>
        <p:spPr>
          <a:xfrm>
            <a:off x="-7620" y="4766434"/>
            <a:ext cx="12207240" cy="2121408"/>
          </a:xfrm>
        </p:spPr>
        <p:txBody>
          <a:bodyPr>
            <a:noAutofit/>
          </a:bodyPr>
          <a:lstStyle>
            <a:lvl1pPr marL="0" indent="0" algn="ctr">
              <a:buNone/>
              <a:defRPr sz="2000"/>
            </a:lvl1pPr>
          </a:lstStyle>
          <a:p>
            <a:r>
              <a:rPr lang="en-US"/>
              <a:t>Click icon to add picture</a:t>
            </a:r>
            <a:endParaRPr lang="en-US" dirty="0"/>
          </a:p>
        </p:txBody>
      </p:sp>
    </p:spTree>
    <p:extLst>
      <p:ext uri="{BB962C8B-B14F-4D97-AF65-F5344CB8AC3E}">
        <p14:creationId xmlns:p14="http://schemas.microsoft.com/office/powerpoint/2010/main" val="4056528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 picture ">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00B3A65-BB60-F2B4-4CF4-19A7C53F188A}"/>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F1DB8D5-B954-BFC9-C8D8-F0491CCBE29B}"/>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507D69F-27D7-2C68-A17D-3F1399C8BE71}"/>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199" y="365125"/>
            <a:ext cx="6645965" cy="1325563"/>
          </a:xfrm>
        </p:spPr>
        <p:txBody>
          <a:bodyPr anchor="b" anchorCtr="0">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hasCustomPrompt="1"/>
          </p:nvPr>
        </p:nvSpPr>
        <p:spPr>
          <a:xfrm>
            <a:off x="838201" y="2055813"/>
            <a:ext cx="5781261" cy="4067492"/>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BC013AD6-0EF3-2B25-DDBD-2DF706123AEE}"/>
              </a:ext>
            </a:extLst>
          </p:cNvPr>
          <p:cNvSpPr>
            <a:spLocks noGrp="1"/>
          </p:cNvSpPr>
          <p:nvPr>
            <p:ph type="pic" sz="quarter" idx="13"/>
          </p:nvPr>
        </p:nvSpPr>
        <p:spPr>
          <a:xfrm>
            <a:off x="7566991" y="-22860"/>
            <a:ext cx="4625008" cy="6903720"/>
          </a:xfrm>
        </p:spPr>
        <p:txBody>
          <a:bodyPr tIns="274320">
            <a:normAutofit/>
          </a:bodyPr>
          <a:lstStyle>
            <a:lvl1pPr marL="0" indent="0" algn="ctr">
              <a:buNone/>
              <a:defRPr sz="2000"/>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8/13/2025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65686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 tabl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C45A11E-9896-BD8B-8CC6-A79C124D89BC}"/>
              </a:ext>
              <a:ext uri="{C183D7F6-B498-43B3-948B-1728B52AA6E4}">
                <adec:decorative xmlns:adec="http://schemas.microsoft.com/office/drawing/2017/decorative" val="1"/>
              </a:ext>
            </a:extLst>
          </p:cNvPr>
          <p:cNvCxnSpPr>
            <a:cxnSpLocks/>
          </p:cNvCxnSpPr>
          <p:nvPr userDrawn="1"/>
        </p:nvCxnSpPr>
        <p:spPr>
          <a:xfrm flipH="1">
            <a:off x="0" y="11575"/>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386022B-53D6-6CE0-2093-873FC64A5D34}"/>
              </a:ext>
              <a:ext uri="{C183D7F6-B498-43B3-948B-1728B52AA6E4}">
                <adec:decorative xmlns:adec="http://schemas.microsoft.com/office/drawing/2017/decorative" val="1"/>
              </a:ext>
            </a:extLst>
          </p:cNvPr>
          <p:cNvCxnSpPr>
            <a:cxnSpLocks/>
          </p:cNvCxnSpPr>
          <p:nvPr userDrawn="1"/>
        </p:nvCxnSpPr>
        <p:spPr>
          <a:xfrm flipH="1">
            <a:off x="0" y="11575"/>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BD4BD8F-684C-A145-3376-9E69B0E5BEE5}"/>
              </a:ext>
              <a:ext uri="{C183D7F6-B498-43B3-948B-1728B52AA6E4}">
                <adec:decorative xmlns:adec="http://schemas.microsoft.com/office/drawing/2017/decorative" val="1"/>
              </a:ext>
            </a:extLst>
          </p:cNvPr>
          <p:cNvCxnSpPr>
            <a:cxnSpLocks/>
          </p:cNvCxnSpPr>
          <p:nvPr userDrawn="1"/>
        </p:nvCxnSpPr>
        <p:spPr>
          <a:xfrm flipH="1" flipV="1">
            <a:off x="-42863" y="5802775"/>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7C1DA9-2A25-EE21-085B-8857DC1AD722}"/>
              </a:ext>
              <a:ext uri="{C183D7F6-B498-43B3-948B-1728B52AA6E4}">
                <adec:decorative xmlns:adec="http://schemas.microsoft.com/office/drawing/2017/decorative" val="1"/>
              </a:ext>
            </a:extLst>
          </p:cNvPr>
          <p:cNvCxnSpPr>
            <a:cxnSpLocks/>
          </p:cNvCxnSpPr>
          <p:nvPr userDrawn="1"/>
        </p:nvCxnSpPr>
        <p:spPr>
          <a:xfrm flipH="1">
            <a:off x="8462964" y="5859925"/>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F236BB3-E567-A8A9-5EC2-BCEF79CFCF06}"/>
              </a:ext>
              <a:ext uri="{C183D7F6-B498-43B3-948B-1728B52AA6E4}">
                <adec:decorative xmlns:adec="http://schemas.microsoft.com/office/drawing/2017/decorative" val="1"/>
              </a:ext>
            </a:extLst>
          </p:cNvPr>
          <p:cNvCxnSpPr>
            <a:cxnSpLocks/>
          </p:cNvCxnSpPr>
          <p:nvPr userDrawn="1"/>
        </p:nvCxnSpPr>
        <p:spPr>
          <a:xfrm flipH="1">
            <a:off x="11543158" y="1659400"/>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4A87C9F-C765-C63C-951E-70721DDACDC3}"/>
              </a:ext>
              <a:ext uri="{C183D7F6-B498-43B3-948B-1728B52AA6E4}">
                <adec:decorative xmlns:adec="http://schemas.microsoft.com/office/drawing/2017/decorative" val="1"/>
              </a:ext>
            </a:extLst>
          </p:cNvPr>
          <p:cNvCxnSpPr>
            <a:cxnSpLocks/>
          </p:cNvCxnSpPr>
          <p:nvPr userDrawn="1"/>
        </p:nvCxnSpPr>
        <p:spPr>
          <a:xfrm flipH="1" flipV="1">
            <a:off x="10781554" y="11575"/>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4425665-0C9C-3899-9DB9-ED05D91E26E6}"/>
              </a:ext>
              <a:ext uri="{C183D7F6-B498-43B3-948B-1728B52AA6E4}">
                <adec:decorative xmlns:adec="http://schemas.microsoft.com/office/drawing/2017/decorative" val="1"/>
              </a:ext>
            </a:extLst>
          </p:cNvPr>
          <p:cNvCxnSpPr>
            <a:cxnSpLocks/>
          </p:cNvCxnSpPr>
          <p:nvPr userDrawn="1"/>
        </p:nvCxnSpPr>
        <p:spPr>
          <a:xfrm flipH="1" flipV="1">
            <a:off x="6529388" y="6812"/>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125"/>
            <a:ext cx="10330405" cy="1325563"/>
          </a:xfrm>
        </p:spPr>
        <p:txBody>
          <a:bodyPr anchor="b" anchorCtr="0">
            <a:noAutofit/>
          </a:bodyPr>
          <a:lstStyle>
            <a:lvl1pPr>
              <a:defRPr sz="3600"/>
            </a:lvl1pPr>
          </a:lstStyle>
          <a:p>
            <a:r>
              <a:rPr lang="en-US" dirty="0"/>
              <a:t>Click to add title</a:t>
            </a:r>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hasCustomPrompt="1"/>
          </p:nvPr>
        </p:nvSpPr>
        <p:spPr>
          <a:xfrm>
            <a:off x="838200" y="2137059"/>
            <a:ext cx="2816352" cy="3986246"/>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423FEB60-8FB5-7F10-EDD7-8AB4B3139EF6}"/>
              </a:ext>
            </a:extLst>
          </p:cNvPr>
          <p:cNvSpPr>
            <a:spLocks noGrp="1"/>
          </p:cNvSpPr>
          <p:nvPr>
            <p:ph type="tbl" sz="quarter" idx="13"/>
          </p:nvPr>
        </p:nvSpPr>
        <p:spPr>
          <a:xfrm>
            <a:off x="4109014" y="2137059"/>
            <a:ext cx="7059592" cy="3986245"/>
          </a:xfrm>
        </p:spPr>
        <p:txBody>
          <a:bodyPr>
            <a:normAutofit/>
          </a:bodyPr>
          <a:lstStyle>
            <a:lvl1pPr marL="0" indent="0" algn="ctr">
              <a:buNone/>
              <a:defRPr lang="en-US" sz="2000" dirty="0"/>
            </a:lvl1pPr>
          </a:lstStyle>
          <a:p>
            <a:r>
              <a:rPr lang="en-US"/>
              <a:t>Click icon to add table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8/13/2025</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774227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3">
    <p:bg>
      <p:bgPr>
        <a:solidFill>
          <a:schemeClr val="accent3">
            <a:lumMod val="20000"/>
            <a:lumOff val="80000"/>
          </a:schemeClr>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1843C0D-8C0B-0B3C-7014-7B7217C008E5}"/>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7B715CF-E60F-DDAE-369E-BCC2CE4FF958}"/>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2BD8F5F-4228-6BB9-5EA6-553590898242}"/>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F721F95-97C0-7151-B9F6-C088CEA1A7F8}"/>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978AD50A-9C6A-454B-0CAD-EAB518440143}"/>
              </a:ext>
            </a:extLst>
          </p:cNvPr>
          <p:cNvSpPr>
            <a:spLocks noGrp="1"/>
          </p:cNvSpPr>
          <p:nvPr>
            <p:ph type="pic" sz="quarter" idx="10"/>
          </p:nvPr>
        </p:nvSpPr>
        <p:spPr>
          <a:xfrm>
            <a:off x="3810" y="0"/>
            <a:ext cx="7816995" cy="6858000"/>
          </a:xfrm>
          <a:custGeom>
            <a:avLst/>
            <a:gdLst>
              <a:gd name="connsiteX0" fmla="*/ 0 w 7813675"/>
              <a:gd name="connsiteY0" fmla="*/ 0 h 6903720"/>
              <a:gd name="connsiteX1" fmla="*/ 7813675 w 7813675"/>
              <a:gd name="connsiteY1" fmla="*/ 0 h 6903720"/>
              <a:gd name="connsiteX2" fmla="*/ 7813675 w 7813675"/>
              <a:gd name="connsiteY2" fmla="*/ 6903720 h 6903720"/>
              <a:gd name="connsiteX3" fmla="*/ 0 w 7813675"/>
              <a:gd name="connsiteY3" fmla="*/ 6903720 h 6903720"/>
              <a:gd name="connsiteX4" fmla="*/ 0 w 7813675"/>
              <a:gd name="connsiteY4" fmla="*/ 0 h 6903720"/>
              <a:gd name="connsiteX0" fmla="*/ 0 w 7813675"/>
              <a:gd name="connsiteY0" fmla="*/ 0 h 6903720"/>
              <a:gd name="connsiteX1" fmla="*/ 7813675 w 7813675"/>
              <a:gd name="connsiteY1" fmla="*/ 0 h 6903720"/>
              <a:gd name="connsiteX2" fmla="*/ 7813675 w 7813675"/>
              <a:gd name="connsiteY2" fmla="*/ 6903720 h 6903720"/>
              <a:gd name="connsiteX3" fmla="*/ 798854 w 7813675"/>
              <a:gd name="connsiteY3" fmla="*/ 6867163 h 6903720"/>
              <a:gd name="connsiteX4" fmla="*/ 0 w 7813675"/>
              <a:gd name="connsiteY4" fmla="*/ 6903720 h 6903720"/>
              <a:gd name="connsiteX5" fmla="*/ 0 w 7813675"/>
              <a:gd name="connsiteY5" fmla="*/ 0 h 6903720"/>
              <a:gd name="connsiteX0" fmla="*/ 0 w 7813675"/>
              <a:gd name="connsiteY0" fmla="*/ 0 h 6907803"/>
              <a:gd name="connsiteX1" fmla="*/ 7813675 w 7813675"/>
              <a:gd name="connsiteY1" fmla="*/ 0 h 6907803"/>
              <a:gd name="connsiteX2" fmla="*/ 7813675 w 7813675"/>
              <a:gd name="connsiteY2" fmla="*/ 6903720 h 6907803"/>
              <a:gd name="connsiteX3" fmla="*/ 809014 w 7813675"/>
              <a:gd name="connsiteY3" fmla="*/ 6907803 h 6907803"/>
              <a:gd name="connsiteX4" fmla="*/ 0 w 7813675"/>
              <a:gd name="connsiteY4" fmla="*/ 6903720 h 6907803"/>
              <a:gd name="connsiteX5" fmla="*/ 0 w 7813675"/>
              <a:gd name="connsiteY5" fmla="*/ 0 h 6907803"/>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8748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8748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9891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740434 w 7813675"/>
              <a:gd name="connsiteY3" fmla="*/ 6898913 h 6903720"/>
              <a:gd name="connsiteX4" fmla="*/ 0 w 7813675"/>
              <a:gd name="connsiteY4" fmla="*/ 6903720 h 6903720"/>
              <a:gd name="connsiteX5" fmla="*/ 0 w 7813675"/>
              <a:gd name="connsiteY5" fmla="*/ 0 h 6903720"/>
              <a:gd name="connsiteX0" fmla="*/ 0 w 7813675"/>
              <a:gd name="connsiteY0" fmla="*/ 0 h 6907385"/>
              <a:gd name="connsiteX1" fmla="*/ 7813675 w 7813675"/>
              <a:gd name="connsiteY1" fmla="*/ 0 h 6907385"/>
              <a:gd name="connsiteX2" fmla="*/ 7813675 w 7813675"/>
              <a:gd name="connsiteY2" fmla="*/ 6903720 h 6907385"/>
              <a:gd name="connsiteX3" fmla="*/ 6359380 w 7813675"/>
              <a:gd name="connsiteY3" fmla="*/ 6907385 h 6907385"/>
              <a:gd name="connsiteX4" fmla="*/ 740434 w 7813675"/>
              <a:gd name="connsiteY4" fmla="*/ 6898913 h 6907385"/>
              <a:gd name="connsiteX5" fmla="*/ 0 w 7813675"/>
              <a:gd name="connsiteY5" fmla="*/ 6903720 h 6907385"/>
              <a:gd name="connsiteX6" fmla="*/ 0 w 7813675"/>
              <a:gd name="connsiteY6"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3320 w 7816995"/>
              <a:gd name="connsiteY5" fmla="*/ 690372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2899555 w 7816995"/>
              <a:gd name="connsiteY2" fmla="*/ 464820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16995" h="6907385">
                <a:moveTo>
                  <a:pt x="3320" y="0"/>
                </a:moveTo>
                <a:lnTo>
                  <a:pt x="7816995" y="0"/>
                </a:lnTo>
                <a:lnTo>
                  <a:pt x="2899555" y="4648200"/>
                </a:lnTo>
                <a:lnTo>
                  <a:pt x="6362700" y="6907385"/>
                </a:lnTo>
                <a:lnTo>
                  <a:pt x="743754" y="6898913"/>
                </a:lnTo>
                <a:lnTo>
                  <a:pt x="2876060" y="4644390"/>
                </a:lnTo>
                <a:cubicBezTo>
                  <a:pt x="1610033" y="3689302"/>
                  <a:pt x="1117437" y="3324763"/>
                  <a:pt x="0" y="2510645"/>
                </a:cubicBezTo>
                <a:cubicBezTo>
                  <a:pt x="1107" y="1673763"/>
                  <a:pt x="2213" y="836882"/>
                  <a:pt x="3320" y="0"/>
                </a:cubicBezTo>
                <a:close/>
              </a:path>
            </a:pathLst>
          </a:custGeom>
          <a:solidFill>
            <a:schemeClr val="tx2"/>
          </a:solidFill>
          <a:ln w="22225">
            <a:noFill/>
          </a:ln>
        </p:spPr>
        <p:txBody>
          <a:bodyPr lIns="274320" tIns="274320">
            <a:normAutofit/>
          </a:bodyPr>
          <a:lstStyle>
            <a:lvl1pPr marL="0" indent="0">
              <a:buNone/>
              <a:defRPr sz="2000"/>
            </a:lvl1pPr>
          </a:lstStyle>
          <a:p>
            <a:r>
              <a:rPr lang="en-US"/>
              <a:t>Click icon to add picture</a:t>
            </a:r>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6080992" y="731562"/>
            <a:ext cx="4902843" cy="3526778"/>
          </a:xfrm>
          <a:noFill/>
        </p:spPr>
        <p:txBody>
          <a:bodyPr anchor="b">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6080992" y="4373217"/>
            <a:ext cx="4902843" cy="1753221"/>
          </a:xfrm>
        </p:spPr>
        <p:txBody>
          <a:bodyPr anchor="t" anchorCtr="0">
            <a:normAutofit/>
          </a:bodyPr>
          <a:lstStyle>
            <a:lvl1pPr marL="0" indent="0">
              <a:spcBef>
                <a:spcPts val="1000"/>
              </a:spcBef>
              <a:buNone/>
              <a:defRPr sz="1800">
                <a:solidFill>
                  <a:schemeClr val="tx1"/>
                </a:solidFill>
              </a:defRPr>
            </a:lvl1pPr>
            <a:lvl2pPr>
              <a:spcBef>
                <a:spcPts val="1000"/>
              </a:spcBef>
              <a:defRPr sz="1600">
                <a:solidFill>
                  <a:schemeClr val="tx1"/>
                </a:solidFill>
              </a:defRPr>
            </a:lvl2pPr>
            <a:lvl3pPr>
              <a:spcBef>
                <a:spcPts val="1000"/>
              </a:spcBef>
              <a:defRPr sz="1400">
                <a:solidFill>
                  <a:schemeClr val="tx1"/>
                </a:solidFill>
              </a:defRPr>
            </a:lvl3pPr>
            <a:lvl4pPr>
              <a:spcBef>
                <a:spcPts val="1000"/>
              </a:spcBef>
              <a:defRPr sz="1200">
                <a:solidFill>
                  <a:schemeClr val="tx1"/>
                </a:solidFill>
              </a:defRPr>
            </a:lvl4pPr>
            <a:lvl5pPr>
              <a:spcBef>
                <a:spcPts val="1000"/>
              </a:spcBef>
              <a:defRPr sz="12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5396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D6D8061D-18C3-4F4F-85EF-561633F58754}" type="datetimeFigureOut">
              <a:rPr lang="en-US" smtClean="0"/>
              <a:t>8/13/2025</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CBD12358-51D2-46B3-9BDE-DF29528B9454}" type="slidenum">
              <a:rPr lang="en-US" smtClean="0"/>
              <a:t>‹#›</a:t>
            </a:fld>
            <a:endParaRPr lang="en-US"/>
          </a:p>
        </p:txBody>
      </p:sp>
    </p:spTree>
    <p:extLst>
      <p:ext uri="{BB962C8B-B14F-4D97-AF65-F5344CB8AC3E}">
        <p14:creationId xmlns:p14="http://schemas.microsoft.com/office/powerpoint/2010/main" val="155606510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7" r:id="rId15"/>
    <p:sldLayoutId id="2147483688" r:id="rId16"/>
    <p:sldLayoutId id="2147483691" r:id="rId17"/>
  </p:sldLayoutIdLst>
  <p:txStyles>
    <p:titleStyle>
      <a:lvl1pPr algn="l" defTabSz="914400" rtl="1"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r" defTabSz="914400" rtl="1"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r" defTabSz="914400" rtl="1"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r" defTabSz="914400" rtl="1"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r" defTabSz="914400" rtl="1"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r" defTabSz="914400" rtl="1"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336">
          <p15:clr>
            <a:srgbClr val="F26B43"/>
          </p15:clr>
        </p15:guide>
        <p15:guide id="4" orient="horz" pos="3984">
          <p15:clr>
            <a:srgbClr val="F26B43"/>
          </p15:clr>
        </p15:guide>
        <p15:guide id="5" pos="336">
          <p15:clr>
            <a:srgbClr val="F26B43"/>
          </p15:clr>
        </p15:guide>
        <p15:guide id="6" pos="7344">
          <p15:clr>
            <a:srgbClr val="F26B43"/>
          </p15:clr>
        </p15:guide>
        <p15:guide id="7" pos="720">
          <p15:clr>
            <a:srgbClr val="F26B43"/>
          </p15:clr>
        </p15:guide>
        <p15:guide id="8" pos="69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174812" y="4074459"/>
            <a:ext cx="11887199" cy="2581834"/>
          </a:xfrm>
        </p:spPr>
        <p:txBody>
          <a:bodyPr/>
          <a:lstStyle/>
          <a:p>
            <a:pPr algn="ctr"/>
            <a:endParaRPr lang="en-US" sz="2800" dirty="0">
              <a:solidFill>
                <a:schemeClr val="tx1"/>
              </a:solidFill>
            </a:endParaRPr>
          </a:p>
        </p:txBody>
      </p:sp>
      <p:sp>
        <p:nvSpPr>
          <p:cNvPr id="2" name="Rectangle 1">
            <a:extLst>
              <a:ext uri="{FF2B5EF4-FFF2-40B4-BE49-F238E27FC236}">
                <a16:creationId xmlns:a16="http://schemas.microsoft.com/office/drawing/2014/main" id="{499C8D76-7EB3-4758-8DCC-C4CC2DD65067}"/>
              </a:ext>
            </a:extLst>
          </p:cNvPr>
          <p:cNvSpPr/>
          <p:nvPr/>
        </p:nvSpPr>
        <p:spPr>
          <a:xfrm>
            <a:off x="3133165" y="5032169"/>
            <a:ext cx="7809933" cy="800219"/>
          </a:xfrm>
          <a:prstGeom prst="rect">
            <a:avLst/>
          </a:prstGeom>
        </p:spPr>
        <p:txBody>
          <a:bodyPr wrap="square">
            <a:spAutoFit/>
          </a:bodyPr>
          <a:lstStyle/>
          <a:p>
            <a:pPr algn="ctr"/>
            <a:br>
              <a:rPr lang="ar-IQ" sz="2800" i="1" cap="all" dirty="0">
                <a:solidFill>
                  <a:srgbClr val="FFFF00"/>
                </a:solidFill>
                <a:latin typeface="Walbaum Display Light"/>
                <a:ea typeface="+mj-ea"/>
                <a:cs typeface="+mj-cs"/>
              </a:rPr>
            </a:br>
            <a:endParaRPr lang="ar-IQ" dirty="0">
              <a:solidFill>
                <a:srgbClr val="FFFF00"/>
              </a:solidFill>
            </a:endParaRPr>
          </a:p>
        </p:txBody>
      </p:sp>
      <p:pic>
        <p:nvPicPr>
          <p:cNvPr id="3" name="Picture 2">
            <a:extLst>
              <a:ext uri="{FF2B5EF4-FFF2-40B4-BE49-F238E27FC236}">
                <a16:creationId xmlns:a16="http://schemas.microsoft.com/office/drawing/2014/main" id="{6A00CDF5-003B-463A-BC15-4755445057C3}"/>
              </a:ext>
            </a:extLst>
          </p:cNvPr>
          <p:cNvPicPr>
            <a:picLocks noChangeAspect="1"/>
          </p:cNvPicPr>
          <p:nvPr/>
        </p:nvPicPr>
        <p:blipFill>
          <a:blip r:embed="rId3"/>
          <a:stretch>
            <a:fillRect/>
          </a:stretch>
        </p:blipFill>
        <p:spPr>
          <a:xfrm>
            <a:off x="0" y="0"/>
            <a:ext cx="12170420" cy="6858000"/>
          </a:xfrm>
          <a:prstGeom prst="rect">
            <a:avLst/>
          </a:prstGeom>
        </p:spPr>
        <p:style>
          <a:lnRef idx="2">
            <a:schemeClr val="accent1"/>
          </a:lnRef>
          <a:fillRef idx="1">
            <a:schemeClr val="lt1"/>
          </a:fillRef>
          <a:effectRef idx="0">
            <a:schemeClr val="accent1"/>
          </a:effectRef>
          <a:fontRef idx="minor">
            <a:schemeClr val="dk1"/>
          </a:fontRef>
        </p:style>
      </p:pic>
      <p:sp>
        <p:nvSpPr>
          <p:cNvPr id="6" name="Rectangle 5">
            <a:extLst>
              <a:ext uri="{FF2B5EF4-FFF2-40B4-BE49-F238E27FC236}">
                <a16:creationId xmlns:a16="http://schemas.microsoft.com/office/drawing/2014/main" id="{B57126DC-AEF6-4FD2-90AD-DDCB3875C525}"/>
              </a:ext>
            </a:extLst>
          </p:cNvPr>
          <p:cNvSpPr/>
          <p:nvPr/>
        </p:nvSpPr>
        <p:spPr>
          <a:xfrm>
            <a:off x="3518647" y="4377020"/>
            <a:ext cx="8498541" cy="2062103"/>
          </a:xfrm>
          <a:prstGeom prst="rect">
            <a:avLst/>
          </a:prstGeom>
        </p:spPr>
        <p:txBody>
          <a:bodyPr wrap="square">
            <a:spAutoFit/>
          </a:bodyPr>
          <a:lstStyle/>
          <a:p>
            <a:pPr algn="ctr"/>
            <a:br>
              <a:rPr lang="ar-IQ" sz="4400" b="1" i="1" cap="all" dirty="0">
                <a:highlight>
                  <a:srgbClr val="008080"/>
                </a:highlight>
                <a:latin typeface="Walbaum Display Light"/>
              </a:rPr>
            </a:br>
            <a:r>
              <a:rPr lang="ar-IQ" sz="2800" b="1" cap="all" dirty="0">
                <a:highlight>
                  <a:srgbClr val="00FFFF"/>
                </a:highlight>
                <a:latin typeface="Walbaum Display Light"/>
              </a:rPr>
              <a:t>أعداد</a:t>
            </a:r>
            <a:br>
              <a:rPr lang="en-US" sz="4400" b="1" i="1" cap="all" dirty="0">
                <a:highlight>
                  <a:srgbClr val="00FFFF"/>
                </a:highlight>
                <a:latin typeface="Walbaum Display Light"/>
              </a:rPr>
            </a:br>
            <a:r>
              <a:rPr lang="ar-IQ" sz="2800" b="1" i="1" cap="all" dirty="0">
                <a:highlight>
                  <a:srgbClr val="00FFFF"/>
                </a:highlight>
                <a:latin typeface="Walbaum Display Light"/>
              </a:rPr>
              <a:t>م.م علياء كريم عبود</a:t>
            </a:r>
            <a:br>
              <a:rPr lang="ar-IQ" sz="2800" b="1" i="1" cap="all">
                <a:highlight>
                  <a:srgbClr val="00FFFF"/>
                </a:highlight>
                <a:latin typeface="Walbaum Display Light"/>
              </a:rPr>
            </a:br>
            <a:r>
              <a:rPr lang="ar-IQ" sz="2800" b="1" i="1" cap="all">
                <a:highlight>
                  <a:srgbClr val="00FFFF"/>
                </a:highlight>
                <a:latin typeface="Walbaum Display Light"/>
              </a:rPr>
              <a:t>قسم </a:t>
            </a:r>
            <a:r>
              <a:rPr lang="ar-IQ" sz="2800" b="1" i="1" cap="all" dirty="0">
                <a:highlight>
                  <a:srgbClr val="00FFFF"/>
                </a:highlight>
                <a:latin typeface="Walbaum Display Light"/>
              </a:rPr>
              <a:t>العلاج التجريبي –المركز العراقي لبحوث السرطان والوراثة الطبية</a:t>
            </a:r>
            <a:endParaRPr lang="ar-IQ" b="1" dirty="0">
              <a:highlight>
                <a:srgbClr val="00FFFF"/>
              </a:highlight>
            </a:endParaRPr>
          </a:p>
        </p:txBody>
      </p:sp>
      <p:sp>
        <p:nvSpPr>
          <p:cNvPr id="7" name="Rectangle 6">
            <a:extLst>
              <a:ext uri="{FF2B5EF4-FFF2-40B4-BE49-F238E27FC236}">
                <a16:creationId xmlns:a16="http://schemas.microsoft.com/office/drawing/2014/main" id="{4082BF44-3101-446B-BBBF-557D9771884E}"/>
              </a:ext>
            </a:extLst>
          </p:cNvPr>
          <p:cNvSpPr/>
          <p:nvPr/>
        </p:nvSpPr>
        <p:spPr>
          <a:xfrm flipH="1">
            <a:off x="0" y="0"/>
            <a:ext cx="7597588" cy="11967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dirty="0">
                <a:solidFill>
                  <a:srgbClr val="FFFF00"/>
                </a:solidFill>
              </a:rPr>
              <a:t>Oncolytic virus and cancer</a:t>
            </a:r>
            <a:endParaRPr lang="ar-IQ" sz="4000" dirty="0">
              <a:solidFill>
                <a:srgbClr val="FFFF00"/>
              </a:solidFill>
            </a:endParaRPr>
          </a:p>
        </p:txBody>
      </p:sp>
    </p:spTree>
    <p:extLst>
      <p:ext uri="{BB962C8B-B14F-4D97-AF65-F5344CB8AC3E}">
        <p14:creationId xmlns:p14="http://schemas.microsoft.com/office/powerpoint/2010/main" val="3078994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A30611-D163-43F8-8CED-9C3B2C14BDF8}"/>
              </a:ext>
            </a:extLst>
          </p:cNvPr>
          <p:cNvPicPr>
            <a:picLocks noChangeAspect="1"/>
          </p:cNvPicPr>
          <p:nvPr/>
        </p:nvPicPr>
        <p:blipFill>
          <a:blip r:embed="rId2"/>
          <a:stretch>
            <a:fillRect/>
          </a:stretch>
        </p:blipFill>
        <p:spPr>
          <a:xfrm>
            <a:off x="0" y="61706"/>
            <a:ext cx="12070976" cy="2047254"/>
          </a:xfrm>
          <a:prstGeom prst="rect">
            <a:avLst/>
          </a:prstGeom>
        </p:spPr>
      </p:pic>
      <p:sp>
        <p:nvSpPr>
          <p:cNvPr id="4" name="Rectangle 3">
            <a:extLst>
              <a:ext uri="{FF2B5EF4-FFF2-40B4-BE49-F238E27FC236}">
                <a16:creationId xmlns:a16="http://schemas.microsoft.com/office/drawing/2014/main" id="{AADFA5DC-A0E9-44C8-A52B-2A6F7FDF2E9B}"/>
              </a:ext>
            </a:extLst>
          </p:cNvPr>
          <p:cNvSpPr/>
          <p:nvPr/>
        </p:nvSpPr>
        <p:spPr>
          <a:xfrm>
            <a:off x="0" y="1844576"/>
            <a:ext cx="7785846" cy="5013424"/>
          </a:xfrm>
          <a:prstGeom prst="rect">
            <a:avLst/>
          </a:prstGeom>
        </p:spPr>
        <p:txBody>
          <a:bodyPr wrap="square">
            <a:spAutoFit/>
          </a:bodyPr>
          <a:lstStyle/>
          <a:p>
            <a:pPr>
              <a:lnSpc>
                <a:spcPct val="150000"/>
              </a:lnSpc>
            </a:pPr>
            <a:r>
              <a:rPr lang="en-US" sz="2400" dirty="0">
                <a:cs typeface="+mj-cs"/>
              </a:rPr>
              <a:t>Oncolytic viruses usually divided into 2 main categories, </a:t>
            </a:r>
            <a:r>
              <a:rPr lang="en-US" sz="2400" b="1" dirty="0">
                <a:cs typeface="+mj-cs"/>
              </a:rPr>
              <a:t>i.e</a:t>
            </a:r>
            <a:r>
              <a:rPr lang="en-US" sz="2400" dirty="0">
                <a:cs typeface="+mj-cs"/>
              </a:rPr>
              <a:t>., </a:t>
            </a:r>
            <a:r>
              <a:rPr lang="en-US" sz="2400" b="1" dirty="0">
                <a:cs typeface="+mj-cs"/>
              </a:rPr>
              <a:t>naturally occurring </a:t>
            </a:r>
            <a:r>
              <a:rPr lang="en-US" sz="2400" dirty="0">
                <a:cs typeface="+mj-cs"/>
              </a:rPr>
              <a:t>and </a:t>
            </a:r>
            <a:r>
              <a:rPr lang="en-US" sz="2400" b="1" dirty="0">
                <a:cs typeface="+mj-cs"/>
              </a:rPr>
              <a:t>genetically modified OVs</a:t>
            </a:r>
            <a:r>
              <a:rPr lang="en-US" sz="2400" dirty="0">
                <a:cs typeface="+mj-cs"/>
              </a:rPr>
              <a:t>. Genetically modified viruses are obtained using genetic engineering technology to engineer common viruses and disable their ability to infect normal cells, which allows the specific lysis of tumor cells. OVs retain the high invasiveness, robust replication in tumors, while in normal cells, viral replication and expansion are hampered since tumor cells have an abnormal metabolism and a differential microenvironment compared to normal cells.</a:t>
            </a:r>
            <a:endParaRPr lang="ar-IQ" sz="2400" dirty="0">
              <a:cs typeface="+mj-cs"/>
            </a:endParaRPr>
          </a:p>
        </p:txBody>
      </p:sp>
      <p:pic>
        <p:nvPicPr>
          <p:cNvPr id="2050" name="Picture 2" descr="Oncolytic Virus Cancer Therapy: A New Era in Cancer Treatment">
            <a:extLst>
              <a:ext uri="{FF2B5EF4-FFF2-40B4-BE49-F238E27FC236}">
                <a16:creationId xmlns:a16="http://schemas.microsoft.com/office/drawing/2014/main" id="{5C5FCCE2-78C2-4CB8-A00F-A64D8DEFC4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7552" y="2186344"/>
            <a:ext cx="4083424" cy="4609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2805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034E89-1952-5288-08A0-70A4A73BE39E}"/>
              </a:ext>
            </a:extLst>
          </p:cNvPr>
          <p:cNvSpPr>
            <a:spLocks noGrp="1"/>
          </p:cNvSpPr>
          <p:nvPr>
            <p:ph type="ctrTitle"/>
          </p:nvPr>
        </p:nvSpPr>
        <p:spPr>
          <a:xfrm>
            <a:off x="793375" y="275104"/>
            <a:ext cx="8821271" cy="1869142"/>
          </a:xfrm>
          <a:noFill/>
        </p:spPr>
        <p:txBody>
          <a:bodyPr anchor="b"/>
          <a:lstStyle/>
          <a:p>
            <a:pPr rtl="0">
              <a:lnSpc>
                <a:spcPct val="150000"/>
              </a:lnSpc>
            </a:pPr>
            <a:br>
              <a:rPr lang="en-US" sz="2400" b="1" dirty="0">
                <a:solidFill>
                  <a:srgbClr val="C00000"/>
                </a:solidFill>
              </a:rPr>
            </a:br>
            <a:br>
              <a:rPr lang="en-US" sz="2400" b="1" dirty="0">
                <a:solidFill>
                  <a:srgbClr val="C00000"/>
                </a:solidFill>
              </a:rPr>
            </a:br>
            <a:br>
              <a:rPr lang="en-US" sz="2400" b="1" dirty="0">
                <a:solidFill>
                  <a:srgbClr val="C00000"/>
                </a:solidFill>
              </a:rPr>
            </a:br>
            <a:r>
              <a:rPr lang="en-US" sz="2400" b="1" dirty="0">
                <a:solidFill>
                  <a:srgbClr val="C00000"/>
                </a:solidFill>
              </a:rPr>
              <a:t>Commonly Used Oncolytic Viruses</a:t>
            </a:r>
            <a:br>
              <a:rPr lang="en-US" sz="2400" dirty="0"/>
            </a:br>
            <a:br>
              <a:rPr lang="en-US" sz="2400" dirty="0"/>
            </a:br>
            <a:endParaRPr lang="en-US" b="1" dirty="0"/>
          </a:p>
        </p:txBody>
      </p:sp>
      <p:pic>
        <p:nvPicPr>
          <p:cNvPr id="8196" name="Picture 4" descr="Classification of families of oncolytic viruses (OVs) according to the... |  Download Scientific Diagram">
            <a:extLst>
              <a:ext uri="{FF2B5EF4-FFF2-40B4-BE49-F238E27FC236}">
                <a16:creationId xmlns:a16="http://schemas.microsoft.com/office/drawing/2014/main" id="{FDB7F674-F84B-4045-B5F0-8F19F6E3E9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819710"/>
            <a:ext cx="12192000" cy="5763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1088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780A24-1FA3-4584-8050-6B45EA97E983}"/>
              </a:ext>
            </a:extLst>
          </p:cNvPr>
          <p:cNvSpPr/>
          <p:nvPr/>
        </p:nvSpPr>
        <p:spPr>
          <a:xfrm>
            <a:off x="0" y="246642"/>
            <a:ext cx="8068235" cy="6001643"/>
          </a:xfrm>
          <a:prstGeom prst="rect">
            <a:avLst/>
          </a:prstGeom>
        </p:spPr>
        <p:txBody>
          <a:bodyPr wrap="square">
            <a:spAutoFit/>
          </a:bodyPr>
          <a:lstStyle/>
          <a:p>
            <a:r>
              <a:rPr lang="en-US" sz="2400" b="1" dirty="0">
                <a:latin typeface="Arial" panose="020B0604020202020204" pitchFamily="34" charset="0"/>
                <a:cs typeface="Arial" panose="020B0604020202020204" pitchFamily="34" charset="0"/>
              </a:rPr>
              <a:t>Mechanisms of Oncolytic Virus (OV) Action :</a:t>
            </a:r>
          </a:p>
          <a:p>
            <a:pPr algn="just"/>
            <a:r>
              <a:rPr lang="en-US" sz="2000" dirty="0">
                <a:latin typeface="Arial" panose="020B0604020202020204" pitchFamily="34" charset="0"/>
                <a:cs typeface="Arial" panose="020B0604020202020204" pitchFamily="34" charset="0"/>
              </a:rPr>
              <a:t>OV therapy is driven by several factors.</a:t>
            </a:r>
          </a:p>
          <a:p>
            <a:pPr algn="just"/>
            <a:r>
              <a:rPr lang="en-US" sz="2000" dirty="0">
                <a:latin typeface="Arial" panose="020B0604020202020204" pitchFamily="34" charset="0"/>
                <a:cs typeface="Arial" panose="020B0604020202020204" pitchFamily="34" charset="0"/>
              </a:rPr>
              <a:t> </a:t>
            </a:r>
          </a:p>
          <a:p>
            <a:pPr algn="just"/>
            <a:r>
              <a:rPr lang="en-US" sz="2000" dirty="0">
                <a:latin typeface="Arial" panose="020B0604020202020204" pitchFamily="34" charset="0"/>
                <a:cs typeface="Arial" panose="020B0604020202020204" pitchFamily="34" charset="0"/>
              </a:rPr>
              <a:t>The first of these is cellular entry via virus-specific receptor. A specific viral entry receptor is often highly expressed on tumor cells.</a:t>
            </a:r>
          </a:p>
          <a:p>
            <a:pPr algn="just"/>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Second, rapid cell division in tumor cells with high metabolic and replicative activity may support increased viral replication compared with normal cells.</a:t>
            </a:r>
          </a:p>
          <a:p>
            <a:pPr algn="just"/>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Third, many tumor cells have deficiencies in antiviral type I interferon signaling, therefore supporting selective virus replication.</a:t>
            </a:r>
          </a:p>
          <a:p>
            <a:pPr algn="just"/>
            <a:endParaRPr lang="en-US" sz="2000" dirty="0">
              <a:latin typeface="Arial" panose="020B0604020202020204" pitchFamily="34" charset="0"/>
              <a:cs typeface="Arial" panose="020B0604020202020204" pitchFamily="34" charset="0"/>
            </a:endParaRPr>
          </a:p>
          <a:p>
            <a:br>
              <a:rPr lang="en-US" sz="2000" dirty="0">
                <a:solidFill>
                  <a:srgbClr val="C00000"/>
                </a:solidFill>
                <a:latin typeface="Arial" panose="020B0604020202020204" pitchFamily="34" charset="0"/>
                <a:ea typeface="Calibri" panose="020F0502020204030204" pitchFamily="34" charset="0"/>
                <a:cs typeface="Arial" panose="020B0604020202020204" pitchFamily="34" charset="0"/>
              </a:rPr>
            </a:br>
            <a:endParaRPr lang="en-US" sz="2000" dirty="0">
              <a:solidFill>
                <a:srgbClr val="C00000"/>
              </a:solidFill>
              <a:latin typeface="Arial" panose="020B0604020202020204" pitchFamily="34" charset="0"/>
              <a:cs typeface="Arial" panose="020B0604020202020204" pitchFamily="34" charset="0"/>
            </a:endParaRPr>
          </a:p>
          <a:p>
            <a:endParaRPr lang="en-US" sz="2000" dirty="0"/>
          </a:p>
          <a:p>
            <a:endParaRPr lang="en-US" sz="2000" dirty="0"/>
          </a:p>
          <a:p>
            <a:endParaRPr lang="en-US" sz="2000" dirty="0"/>
          </a:p>
          <a:p>
            <a:r>
              <a:rPr lang="en-US" sz="2000" dirty="0"/>
              <a:t> </a:t>
            </a:r>
            <a:endParaRPr lang="ar-IQ" sz="2000" dirty="0"/>
          </a:p>
        </p:txBody>
      </p:sp>
      <p:pic>
        <p:nvPicPr>
          <p:cNvPr id="3" name="Picture 2">
            <a:extLst>
              <a:ext uri="{FF2B5EF4-FFF2-40B4-BE49-F238E27FC236}">
                <a16:creationId xmlns:a16="http://schemas.microsoft.com/office/drawing/2014/main" id="{4D3090C4-3653-4EFA-9B5E-52AD3EEE13A9}"/>
              </a:ext>
            </a:extLst>
          </p:cNvPr>
          <p:cNvPicPr>
            <a:picLocks noChangeAspect="1"/>
          </p:cNvPicPr>
          <p:nvPr/>
        </p:nvPicPr>
        <p:blipFill>
          <a:blip r:embed="rId2"/>
          <a:stretch>
            <a:fillRect/>
          </a:stretch>
        </p:blipFill>
        <p:spPr>
          <a:xfrm>
            <a:off x="8243048" y="739588"/>
            <a:ext cx="3760694" cy="5015753"/>
          </a:xfrm>
          <a:prstGeom prst="rect">
            <a:avLst/>
          </a:prstGeom>
        </p:spPr>
      </p:pic>
    </p:spTree>
    <p:extLst>
      <p:ext uri="{BB962C8B-B14F-4D97-AF65-F5344CB8AC3E}">
        <p14:creationId xmlns:p14="http://schemas.microsoft.com/office/powerpoint/2010/main" val="4279876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56E3C2-B64A-40FA-A2CD-A4BEBD981FEB}"/>
              </a:ext>
            </a:extLst>
          </p:cNvPr>
          <p:cNvSpPr/>
          <p:nvPr/>
        </p:nvSpPr>
        <p:spPr>
          <a:xfrm>
            <a:off x="618566" y="863098"/>
            <a:ext cx="10354234" cy="4111831"/>
          </a:xfrm>
          <a:prstGeom prst="rect">
            <a:avLst/>
          </a:prstGeom>
        </p:spPr>
        <p:txBody>
          <a:bodyPr wrap="square">
            <a:spAutoFit/>
          </a:bodyPr>
          <a:lstStyle/>
          <a:p>
            <a:pPr>
              <a:lnSpc>
                <a:spcPct val="107000"/>
              </a:lnSpc>
              <a:spcBef>
                <a:spcPts val="200"/>
              </a:spcBef>
            </a:pPr>
            <a:r>
              <a:rPr lang="en-US" sz="2400" b="1" dirty="0">
                <a:solidFill>
                  <a:srgbClr val="C00000"/>
                </a:solidFill>
                <a:latin typeface="Calibri Light" panose="020F0302020204030204" pitchFamily="34" charset="0"/>
                <a:ea typeface="Times New Roman" panose="02020603050405020304" pitchFamily="18" charset="0"/>
                <a:cs typeface="Times New Roman" panose="02020603050405020304" pitchFamily="18" charset="0"/>
              </a:rPr>
              <a:t>Characteristics of Oncolytic Viruses</a:t>
            </a:r>
          </a:p>
          <a:p>
            <a:r>
              <a:rPr lang="en-US" sz="2000" b="1" dirty="0">
                <a:latin typeface="Times New Roman" panose="02020603050405020304" pitchFamily="18" charset="0"/>
                <a:ea typeface="Times New Roman" panose="02020603050405020304" pitchFamily="18" charset="0"/>
              </a:rPr>
              <a:t>1. Tumor Selectivity</a:t>
            </a:r>
          </a:p>
          <a:p>
            <a:pPr marL="342900" lvl="0" indent="-342900">
              <a:lnSpc>
                <a:spcPct val="107000"/>
              </a:lnSpc>
              <a:spcAft>
                <a:spcPts val="800"/>
              </a:spcAft>
              <a:buSzPts val="1000"/>
              <a:buFont typeface="Symbol" panose="05050102010706020507" pitchFamily="18" charset="2"/>
              <a:buChar char=""/>
              <a:tabLst>
                <a:tab pos="457200" algn="l"/>
              </a:tabLst>
            </a:pPr>
            <a:r>
              <a:rPr lang="en-US" sz="2000" b="1" dirty="0">
                <a:latin typeface="Calibri" panose="020F0502020204030204" pitchFamily="34" charset="0"/>
                <a:ea typeface="Calibri" panose="020F0502020204030204" pitchFamily="34" charset="0"/>
                <a:cs typeface="Arial" panose="020B0604020202020204" pitchFamily="34" charset="0"/>
              </a:rPr>
              <a:t>Replication-specific to cancer cells:</a:t>
            </a:r>
            <a:r>
              <a:rPr lang="en-US" sz="2000" dirty="0">
                <a:latin typeface="Calibri" panose="020F0502020204030204" pitchFamily="34" charset="0"/>
                <a:ea typeface="Calibri" panose="020F0502020204030204" pitchFamily="34" charset="0"/>
                <a:cs typeface="Arial" panose="020B0604020202020204" pitchFamily="34" charset="0"/>
              </a:rPr>
              <a:t> Exploits defects in antiviral signaling pathways (e.g. interferon pathways) normal cells remain largely unaffected.</a:t>
            </a:r>
          </a:p>
          <a:p>
            <a:r>
              <a:rPr lang="en-US" sz="2000" b="1" dirty="0">
                <a:latin typeface="Times New Roman" panose="02020603050405020304" pitchFamily="18" charset="0"/>
                <a:ea typeface="Times New Roman" panose="02020603050405020304" pitchFamily="18" charset="0"/>
              </a:rPr>
              <a:t>2. Direct Cancer Cell Destruction</a:t>
            </a:r>
          </a:p>
          <a:p>
            <a:pPr marL="342900" lvl="0" indent="-342900" algn="ctr">
              <a:lnSpc>
                <a:spcPct val="107000"/>
              </a:lnSpc>
              <a:spcAft>
                <a:spcPts val="800"/>
              </a:spcAft>
              <a:buSzPts val="1000"/>
              <a:buFont typeface="Symbol" panose="05050102010706020507" pitchFamily="18" charset="2"/>
              <a:buChar char=""/>
              <a:tabLst>
                <a:tab pos="457200" algn="l"/>
              </a:tabLst>
            </a:pPr>
            <a:r>
              <a:rPr lang="en-US" sz="2000" b="1" dirty="0">
                <a:latin typeface="Calibri" panose="020F0502020204030204" pitchFamily="34" charset="0"/>
                <a:ea typeface="Calibri" panose="020F0502020204030204" pitchFamily="34" charset="0"/>
                <a:cs typeface="Arial" panose="020B0604020202020204" pitchFamily="34" charset="0"/>
              </a:rPr>
              <a:t>Oncolysis</a:t>
            </a:r>
            <a:r>
              <a:rPr lang="en-US" sz="2000" dirty="0">
                <a:latin typeface="Calibri" panose="020F0502020204030204" pitchFamily="34" charset="0"/>
                <a:ea typeface="Calibri" panose="020F0502020204030204" pitchFamily="34" charset="0"/>
                <a:cs typeface="Arial" panose="020B0604020202020204" pitchFamily="34" charset="0"/>
              </a:rPr>
              <a:t>: Viral replication leads to the rupture of infected cancer cells, releasing viral progeny  to infect neighboring tumor cells.    </a:t>
            </a:r>
          </a:p>
          <a:p>
            <a:r>
              <a:rPr lang="en-US" sz="2000" b="1" dirty="0">
                <a:latin typeface="Times New Roman" panose="02020603050405020304" pitchFamily="18" charset="0"/>
                <a:ea typeface="Times New Roman" panose="02020603050405020304" pitchFamily="18" charset="0"/>
              </a:rPr>
              <a:t>3. Immune System Activation</a:t>
            </a:r>
          </a:p>
          <a:p>
            <a:pPr marL="342900" lvl="0" indent="-342900">
              <a:lnSpc>
                <a:spcPct val="107000"/>
              </a:lnSpc>
              <a:spcAft>
                <a:spcPts val="800"/>
              </a:spcAft>
              <a:buSzPts val="1000"/>
              <a:buFont typeface="Symbol" panose="05050102010706020507" pitchFamily="18" charset="2"/>
              <a:buChar char=""/>
              <a:tabLst>
                <a:tab pos="457200" algn="l"/>
              </a:tabLst>
            </a:pPr>
            <a:r>
              <a:rPr lang="en-US" sz="2000" dirty="0">
                <a:latin typeface="Calibri" panose="020F0502020204030204" pitchFamily="34" charset="0"/>
                <a:ea typeface="Calibri" panose="020F0502020204030204" pitchFamily="34" charset="0"/>
                <a:cs typeface="Arial" panose="020B0604020202020204" pitchFamily="34" charset="0"/>
              </a:rPr>
              <a:t>Release of tumor antigens during oncolysis triggers:</a:t>
            </a:r>
          </a:p>
          <a:p>
            <a:pPr marL="742950" lvl="1" indent="-285750">
              <a:lnSpc>
                <a:spcPct val="107000"/>
              </a:lnSpc>
              <a:spcAft>
                <a:spcPts val="800"/>
              </a:spcAft>
              <a:buSzPts val="1000"/>
              <a:buFont typeface="Courier New" panose="02070309020205020404" pitchFamily="49" charset="0"/>
              <a:buChar char="o"/>
              <a:tabLst>
                <a:tab pos="914400" algn="l"/>
              </a:tabLst>
            </a:pPr>
            <a:r>
              <a:rPr lang="en-US" sz="2000" b="1" dirty="0">
                <a:latin typeface="Calibri" panose="020F0502020204030204" pitchFamily="34" charset="0"/>
                <a:ea typeface="Calibri" panose="020F0502020204030204" pitchFamily="34" charset="0"/>
                <a:cs typeface="Arial" panose="020B0604020202020204" pitchFamily="34" charset="0"/>
              </a:rPr>
              <a:t>Innate immunity</a:t>
            </a:r>
            <a:r>
              <a:rPr lang="en-US" sz="2000" dirty="0">
                <a:latin typeface="Calibri" panose="020F0502020204030204" pitchFamily="34" charset="0"/>
                <a:ea typeface="Calibri" panose="020F0502020204030204" pitchFamily="34" charset="0"/>
                <a:cs typeface="Times New Roman" panose="02020603050405020304" pitchFamily="18" charset="0"/>
              </a:rPr>
              <a:t>: Activation of macrophages, natural killer (NK) cells, and dendritic cells.</a:t>
            </a:r>
          </a:p>
          <a:p>
            <a:pPr marL="742950" lvl="1" indent="-285750">
              <a:lnSpc>
                <a:spcPct val="107000"/>
              </a:lnSpc>
              <a:spcAft>
                <a:spcPts val="800"/>
              </a:spcAft>
              <a:buSzPts val="1000"/>
              <a:buFont typeface="Courier New" panose="02070309020205020404" pitchFamily="49" charset="0"/>
              <a:buChar char="o"/>
              <a:tabLst>
                <a:tab pos="914400" algn="l"/>
              </a:tabLst>
            </a:pPr>
            <a:r>
              <a:rPr lang="en-US" sz="2000" b="1" dirty="0">
                <a:latin typeface="Calibri" panose="020F0502020204030204" pitchFamily="34" charset="0"/>
                <a:ea typeface="Calibri" panose="020F0502020204030204" pitchFamily="34" charset="0"/>
                <a:cs typeface="Arial" panose="020B0604020202020204" pitchFamily="34" charset="0"/>
              </a:rPr>
              <a:t>Adaptive immunity</a:t>
            </a:r>
            <a:r>
              <a:rPr lang="en-US" sz="2000" dirty="0">
                <a:latin typeface="Calibri" panose="020F0502020204030204" pitchFamily="34" charset="0"/>
                <a:ea typeface="Calibri" panose="020F0502020204030204" pitchFamily="34" charset="0"/>
                <a:cs typeface="Times New Roman" panose="02020603050405020304" pitchFamily="18" charset="0"/>
              </a:rPr>
              <a:t>: T-cell-mediated recognition and destruction of tumor cells.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653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816BDCF-CA92-42C0-9F6B-47C3D5C68FA8}"/>
              </a:ext>
            </a:extLst>
          </p:cNvPr>
          <p:cNvPicPr>
            <a:picLocks noChangeAspect="1"/>
          </p:cNvPicPr>
          <p:nvPr/>
        </p:nvPicPr>
        <p:blipFill>
          <a:blip r:embed="rId3"/>
          <a:stretch>
            <a:fillRect/>
          </a:stretch>
        </p:blipFill>
        <p:spPr>
          <a:xfrm>
            <a:off x="0" y="-1"/>
            <a:ext cx="12192000" cy="6858001"/>
          </a:xfrm>
          <a:prstGeom prst="rect">
            <a:avLst/>
          </a:prstGeom>
        </p:spPr>
      </p:pic>
    </p:spTree>
    <p:extLst>
      <p:ext uri="{BB962C8B-B14F-4D97-AF65-F5344CB8AC3E}">
        <p14:creationId xmlns:p14="http://schemas.microsoft.com/office/powerpoint/2010/main" val="2737241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827A6AF-93AC-457E-9320-9868319A1B2B}"/>
              </a:ext>
            </a:extLst>
          </p:cNvPr>
          <p:cNvSpPr/>
          <p:nvPr/>
        </p:nvSpPr>
        <p:spPr>
          <a:xfrm>
            <a:off x="300317" y="143983"/>
            <a:ext cx="10578354" cy="5228354"/>
          </a:xfrm>
          <a:prstGeom prst="rect">
            <a:avLst/>
          </a:prstGeom>
        </p:spPr>
        <p:txBody>
          <a:bodyPr wrap="square">
            <a:spAutoFit/>
          </a:bodyPr>
          <a:lstStyle/>
          <a:p>
            <a:pPr>
              <a:lnSpc>
                <a:spcPct val="107000"/>
              </a:lnSpc>
              <a:spcBef>
                <a:spcPts val="200"/>
              </a:spcBef>
            </a:pPr>
            <a:r>
              <a:rPr lang="en-US" sz="2800" b="1" dirty="0">
                <a:solidFill>
                  <a:srgbClr val="FF0000"/>
                </a:solidFill>
                <a:latin typeface="Calibri Light" panose="020F0302020204030204" pitchFamily="34" charset="0"/>
                <a:ea typeface="Times New Roman" panose="02020603050405020304" pitchFamily="18" charset="0"/>
                <a:cs typeface="Times New Roman" panose="02020603050405020304" pitchFamily="18" charset="0"/>
              </a:rPr>
              <a:t>Combination Therapies of </a:t>
            </a:r>
            <a:r>
              <a:rPr lang="en-US" sz="2800" dirty="0">
                <a:solidFill>
                  <a:srgbClr val="FF0000"/>
                </a:solidFill>
                <a:latin typeface="Calibri" panose="020F0502020204030204" pitchFamily="34" charset="0"/>
                <a:ea typeface="Calibri" panose="020F0502020204030204" pitchFamily="34" charset="0"/>
                <a:cs typeface="Arial" panose="020B0604020202020204" pitchFamily="34" charset="0"/>
              </a:rPr>
              <a:t>Oncolytic viruses with:</a:t>
            </a:r>
          </a:p>
          <a:p>
            <a:pPr marL="457200" lvl="0" indent="-457200">
              <a:lnSpc>
                <a:spcPct val="107000"/>
              </a:lnSpc>
              <a:spcAft>
                <a:spcPts val="800"/>
              </a:spcAft>
              <a:buSzPts val="1000"/>
              <a:buFont typeface="Arial" panose="020B0604020202020204" pitchFamily="34" charset="0"/>
              <a:buChar char="•"/>
              <a:tabLst>
                <a:tab pos="457200" algn="l"/>
              </a:tabLst>
            </a:pPr>
            <a:r>
              <a:rPr lang="en-US" sz="2800" dirty="0">
                <a:latin typeface="Calibri" panose="020F0502020204030204" pitchFamily="34" charset="0"/>
                <a:ea typeface="Calibri" panose="020F0502020204030204" pitchFamily="34" charset="0"/>
                <a:cs typeface="Times New Roman" panose="02020603050405020304" pitchFamily="18" charset="0"/>
              </a:rPr>
              <a:t>Immune checkpoint inhibitors.</a:t>
            </a:r>
          </a:p>
          <a:p>
            <a:pPr marL="457200" lvl="0" indent="-457200">
              <a:lnSpc>
                <a:spcPct val="107000"/>
              </a:lnSpc>
              <a:spcAft>
                <a:spcPts val="800"/>
              </a:spcAft>
              <a:buSzPts val="1000"/>
              <a:buFont typeface="Arial" panose="020B0604020202020204" pitchFamily="34" charset="0"/>
              <a:buChar char="•"/>
              <a:tabLst>
                <a:tab pos="457200" algn="l"/>
              </a:tabLst>
            </a:pPr>
            <a:r>
              <a:rPr lang="en-US" sz="2800" dirty="0">
                <a:latin typeface="Calibri" panose="020F0502020204030204" pitchFamily="34" charset="0"/>
                <a:ea typeface="Calibri" panose="020F0502020204030204" pitchFamily="34" charset="0"/>
                <a:cs typeface="Times New Roman" panose="02020603050405020304" pitchFamily="18" charset="0"/>
              </a:rPr>
              <a:t>Chemotherapy.</a:t>
            </a:r>
          </a:p>
          <a:p>
            <a:pPr marL="457200" lvl="0" indent="-457200">
              <a:lnSpc>
                <a:spcPct val="107000"/>
              </a:lnSpc>
              <a:spcAft>
                <a:spcPts val="800"/>
              </a:spcAft>
              <a:buSzPts val="1000"/>
              <a:buFont typeface="Arial" panose="020B0604020202020204" pitchFamily="34" charset="0"/>
              <a:buChar char="•"/>
              <a:tabLst>
                <a:tab pos="457200" algn="l"/>
              </a:tabLst>
            </a:pPr>
            <a:r>
              <a:rPr lang="en-US" sz="2800" dirty="0">
                <a:latin typeface="Calibri" panose="020F0502020204030204" pitchFamily="34" charset="0"/>
                <a:ea typeface="Calibri" panose="020F0502020204030204" pitchFamily="34" charset="0"/>
                <a:cs typeface="Times New Roman" panose="02020603050405020304" pitchFamily="18" charset="0"/>
              </a:rPr>
              <a:t>Radiotherapy.</a:t>
            </a:r>
          </a:p>
          <a:p>
            <a:pPr>
              <a:lnSpc>
                <a:spcPct val="107000"/>
              </a:lnSpc>
              <a:spcBef>
                <a:spcPts val="200"/>
              </a:spcBef>
            </a:pPr>
            <a:r>
              <a:rPr lang="en-US" sz="2800" b="1" dirty="0">
                <a:solidFill>
                  <a:schemeClr val="accent1">
                    <a:lumMod val="75000"/>
                  </a:schemeClr>
                </a:solidFill>
                <a:effectLst>
                  <a:outerShdw blurRad="38100" dist="38100" dir="2700000" algn="tl">
                    <a:srgbClr val="000000">
                      <a:alpha val="43137"/>
                    </a:srgbClr>
                  </a:outerShdw>
                </a:effectLst>
                <a:latin typeface="Calibri Light" panose="020F0302020204030204" pitchFamily="34" charset="0"/>
                <a:ea typeface="Times New Roman" panose="02020603050405020304" pitchFamily="18" charset="0"/>
                <a:cs typeface="Times New Roman" panose="02020603050405020304" pitchFamily="18" charset="0"/>
              </a:rPr>
              <a:t>Advantages of Oncolytic Viruses</a:t>
            </a:r>
          </a:p>
          <a:p>
            <a:pPr marL="342900" lvl="0" indent="-342900">
              <a:lnSpc>
                <a:spcPct val="107000"/>
              </a:lnSpc>
              <a:spcAft>
                <a:spcPts val="800"/>
              </a:spcAft>
              <a:buSzPts val="1000"/>
              <a:buFont typeface="Symbol" panose="05050102010706020507" pitchFamily="18" charset="2"/>
              <a:buChar char=""/>
              <a:tabLst>
                <a:tab pos="457200" algn="l"/>
              </a:tabLst>
            </a:pPr>
            <a:r>
              <a:rPr lang="en-US" sz="2400" dirty="0">
                <a:latin typeface="Calibri" panose="020F0502020204030204" pitchFamily="34" charset="0"/>
                <a:ea typeface="Calibri" panose="020F0502020204030204" pitchFamily="34" charset="0"/>
                <a:cs typeface="Arial" panose="020B0604020202020204" pitchFamily="34" charset="0"/>
              </a:rPr>
              <a:t>Selectivity for cancer cells.</a:t>
            </a:r>
          </a:p>
          <a:p>
            <a:pPr marL="342900" lvl="0" indent="-342900">
              <a:lnSpc>
                <a:spcPct val="107000"/>
              </a:lnSpc>
              <a:spcAft>
                <a:spcPts val="800"/>
              </a:spcAft>
              <a:buSzPts val="1000"/>
              <a:buFont typeface="Symbol" panose="05050102010706020507" pitchFamily="18" charset="2"/>
              <a:buChar char=""/>
              <a:tabLst>
                <a:tab pos="457200" algn="l"/>
              </a:tabLst>
            </a:pPr>
            <a:r>
              <a:rPr lang="en-US" sz="2400" dirty="0">
                <a:latin typeface="Calibri" panose="020F0502020204030204" pitchFamily="34" charset="0"/>
                <a:ea typeface="Calibri" panose="020F0502020204030204" pitchFamily="34" charset="0"/>
                <a:cs typeface="Arial" panose="020B0604020202020204" pitchFamily="34" charset="0"/>
              </a:rPr>
              <a:t>Immune stimulation.</a:t>
            </a:r>
          </a:p>
          <a:p>
            <a:pPr marL="342900" lvl="0" indent="-342900">
              <a:lnSpc>
                <a:spcPct val="107000"/>
              </a:lnSpc>
              <a:spcAft>
                <a:spcPts val="800"/>
              </a:spcAft>
              <a:buSzPts val="1000"/>
              <a:buFont typeface="Symbol" panose="05050102010706020507" pitchFamily="18" charset="2"/>
              <a:buChar char=""/>
              <a:tabLst>
                <a:tab pos="457200" algn="l"/>
              </a:tabLst>
            </a:pPr>
            <a:r>
              <a:rPr lang="en-US" sz="2400" dirty="0">
                <a:latin typeface="Calibri" panose="020F0502020204030204" pitchFamily="34" charset="0"/>
                <a:ea typeface="Calibri" panose="020F0502020204030204" pitchFamily="34" charset="0"/>
                <a:cs typeface="Arial" panose="020B0604020202020204" pitchFamily="34" charset="0"/>
              </a:rPr>
              <a:t>Synergy with other treatments.</a:t>
            </a:r>
          </a:p>
          <a:p>
            <a:pPr marL="342900" lvl="0" indent="-342900">
              <a:lnSpc>
                <a:spcPct val="107000"/>
              </a:lnSpc>
              <a:spcAft>
                <a:spcPts val="800"/>
              </a:spcAft>
              <a:buSzPts val="1000"/>
              <a:buFont typeface="Symbol" panose="05050102010706020507" pitchFamily="18" charset="2"/>
              <a:buChar char=""/>
              <a:tabLst>
                <a:tab pos="457200" algn="l"/>
              </a:tabLst>
            </a:pPr>
            <a:r>
              <a:rPr lang="en-US" sz="2800" b="1" dirty="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Disadvantage of oncolytic virus therapy:</a:t>
            </a:r>
          </a:p>
          <a:p>
            <a:pPr marL="342900" lvl="0" indent="-342900">
              <a:lnSpc>
                <a:spcPct val="107000"/>
              </a:lnSpc>
              <a:spcAft>
                <a:spcPts val="800"/>
              </a:spcAft>
              <a:buSzPts val="1000"/>
              <a:buFont typeface="Symbol" panose="05050102010706020507" pitchFamily="18" charset="2"/>
              <a:buChar char=""/>
              <a:tabLst>
                <a:tab pos="457200" algn="l"/>
              </a:tabLst>
            </a:pPr>
            <a:r>
              <a:rPr lang="en-US" sz="2800" dirty="0">
                <a:latin typeface="Calibri" panose="020F0502020204030204" pitchFamily="34" charset="0"/>
                <a:ea typeface="Calibri" panose="020F0502020204030204" pitchFamily="34" charset="0"/>
                <a:cs typeface="Times New Roman" panose="02020603050405020304" pitchFamily="18" charset="0"/>
              </a:rPr>
              <a:t>Delivery deep ,resistance mechanism</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99771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79ECA7-B073-4C0D-B693-E2F433352E69}"/>
              </a:ext>
            </a:extLst>
          </p:cNvPr>
          <p:cNvSpPr/>
          <p:nvPr/>
        </p:nvSpPr>
        <p:spPr>
          <a:xfrm>
            <a:off x="0" y="349624"/>
            <a:ext cx="12192000" cy="5724644"/>
          </a:xfrm>
          <a:prstGeom prst="rect">
            <a:avLst/>
          </a:prstGeom>
        </p:spPr>
        <p:txBody>
          <a:bodyPr wrap="square">
            <a:spAutoFit/>
          </a:bodyPr>
          <a:lstStyle/>
          <a:p>
            <a:r>
              <a:rPr lang="en-US" sz="2400" dirty="0">
                <a:solidFill>
                  <a:srgbClr val="0070C0"/>
                </a:solidFill>
                <a:latin typeface="Guardian TextSans Web"/>
              </a:rPr>
              <a:t>A range of viruses has been investigated as potential cancer therapeutics:</a:t>
            </a:r>
          </a:p>
          <a:p>
            <a:pPr>
              <a:lnSpc>
                <a:spcPct val="150000"/>
              </a:lnSpc>
            </a:pPr>
            <a:r>
              <a:rPr lang="en-US" sz="2400" b="1" dirty="0"/>
              <a:t>1-Herpesvirus: </a:t>
            </a:r>
            <a:r>
              <a:rPr lang="en-US" sz="2400" dirty="0"/>
              <a:t>Intertumoral injection of talimogene  led to significant improvement response rate in patients with melanoma (16.3%) compared with controls (2.1%).</a:t>
            </a:r>
          </a:p>
          <a:p>
            <a:pPr>
              <a:lnSpc>
                <a:spcPct val="150000"/>
              </a:lnSpc>
            </a:pPr>
            <a:r>
              <a:rPr lang="en-US" sz="2400" b="1" dirty="0"/>
              <a:t>2-Adenovirus: </a:t>
            </a:r>
            <a:r>
              <a:rPr lang="en-US" sz="2400" dirty="0"/>
              <a:t>approved for treatment of head and neck cancer in China under the name H101</a:t>
            </a:r>
          </a:p>
          <a:p>
            <a:pPr>
              <a:lnSpc>
                <a:spcPct val="150000"/>
              </a:lnSpc>
            </a:pPr>
            <a:r>
              <a:rPr lang="en-US" sz="2400" b="1" dirty="0"/>
              <a:t>3</a:t>
            </a:r>
            <a:r>
              <a:rPr lang="en-US" sz="2400" dirty="0"/>
              <a:t>-</a:t>
            </a:r>
            <a:r>
              <a:rPr lang="en-US" sz="2400" b="1" dirty="0"/>
              <a:t>Vaccinia Virus: </a:t>
            </a:r>
            <a:r>
              <a:rPr lang="en-US" sz="2400" dirty="0"/>
              <a:t>Pexa-Vec is based on the vaccinia vaccine strain engineered to express human tested in more than 300 patients. increased survival in patients with liver cancer after intravenous injection.</a:t>
            </a:r>
          </a:p>
          <a:p>
            <a:pPr>
              <a:lnSpc>
                <a:spcPct val="150000"/>
              </a:lnSpc>
            </a:pPr>
            <a:r>
              <a:rPr lang="en-US" sz="2400" b="1" dirty="0"/>
              <a:t>4-Measles</a:t>
            </a:r>
            <a:r>
              <a:rPr lang="en-US" sz="2400" dirty="0"/>
              <a:t> </a:t>
            </a:r>
            <a:r>
              <a:rPr lang="en-US" sz="2400" b="1" dirty="0"/>
              <a:t>virus</a:t>
            </a:r>
            <a:r>
              <a:rPr lang="en-US" sz="2400" dirty="0"/>
              <a:t> causes syncytia formation and cell death. A measles virus expressing the human is currently in a range of clinical trials have confirmed safety and demonstrated imaging of virus infection and tumor regression .</a:t>
            </a:r>
          </a:p>
          <a:p>
            <a:br>
              <a:rPr lang="en-US" b="1" dirty="0"/>
            </a:br>
            <a:endParaRPr lang="en-US" dirty="0"/>
          </a:p>
          <a:p>
            <a:endParaRPr lang="ar-IQ" dirty="0"/>
          </a:p>
        </p:txBody>
      </p:sp>
    </p:spTree>
    <p:extLst>
      <p:ext uri="{BB962C8B-B14F-4D97-AF65-F5344CB8AC3E}">
        <p14:creationId xmlns:p14="http://schemas.microsoft.com/office/powerpoint/2010/main" val="23621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A6A310-4BEE-4223-802B-CE214C39391E}"/>
              </a:ext>
            </a:extLst>
          </p:cNvPr>
          <p:cNvSpPr/>
          <p:nvPr/>
        </p:nvSpPr>
        <p:spPr>
          <a:xfrm>
            <a:off x="363070" y="644840"/>
            <a:ext cx="11658601" cy="5568319"/>
          </a:xfrm>
          <a:prstGeom prst="rect">
            <a:avLst/>
          </a:prstGeom>
        </p:spPr>
        <p:txBody>
          <a:bodyPr wrap="square">
            <a:spAutoFit/>
          </a:bodyPr>
          <a:lstStyle/>
          <a:p>
            <a:pPr>
              <a:lnSpc>
                <a:spcPct val="150000"/>
              </a:lnSpc>
            </a:pPr>
            <a:r>
              <a:rPr lang="en-US" sz="2400" b="1" dirty="0"/>
              <a:t>5-Coxsackievirus:</a:t>
            </a:r>
            <a:r>
              <a:rPr lang="en-US" sz="2400" dirty="0"/>
              <a:t>Wild-type coxsackievirus A21 is in clinical trials under the name Cavatak leads to a robust immune response in melanoma. </a:t>
            </a:r>
          </a:p>
          <a:p>
            <a:pPr>
              <a:lnSpc>
                <a:spcPct val="150000"/>
              </a:lnSpc>
            </a:pPr>
            <a:r>
              <a:rPr lang="en-US" sz="2400" b="1" dirty="0"/>
              <a:t>6-Polio Virus :</a:t>
            </a:r>
            <a:r>
              <a:rPr lang="en-US" sz="2400" dirty="0"/>
              <a:t>Polio virus has demonstrated oncolytic properties in brain tumors .PVS-RIPO is a cytotoxic and immunostimulatory virus and clinical responses in glioblastoma.</a:t>
            </a:r>
          </a:p>
          <a:p>
            <a:pPr>
              <a:lnSpc>
                <a:spcPct val="150000"/>
              </a:lnSpc>
            </a:pPr>
            <a:r>
              <a:rPr lang="en-US" sz="2400" b="1" dirty="0"/>
              <a:t>7-Reovirus: </a:t>
            </a:r>
            <a:r>
              <a:rPr lang="en-US" sz="2400" dirty="0"/>
              <a:t> usually produces mild symptoms in humans and can readily enter human cells and activate innate and adaptive immune systems. Is marketed as Reolysin and has been examined in clinical trials alone in a range of cancers. Reolysin was given drug status for the treatment of malignant glioma by the FDA in 2015.</a:t>
            </a:r>
          </a:p>
          <a:p>
            <a:pPr>
              <a:lnSpc>
                <a:spcPct val="150000"/>
              </a:lnSpc>
            </a:pPr>
            <a:r>
              <a:rPr lang="en-US" sz="2400" b="1" dirty="0"/>
              <a:t>8-Parvovirus</a:t>
            </a:r>
            <a:r>
              <a:rPr lang="en-US" sz="2400" dirty="0"/>
              <a:t>. A trial of parvovirus H1 (ParvOryx) in recurrent glioblastoma has been completed and this agent is currently in trials for metastatic pancreatic cancer.</a:t>
            </a:r>
          </a:p>
        </p:txBody>
      </p:sp>
    </p:spTree>
    <p:extLst>
      <p:ext uri="{BB962C8B-B14F-4D97-AF65-F5344CB8AC3E}">
        <p14:creationId xmlns:p14="http://schemas.microsoft.com/office/powerpoint/2010/main" val="3278806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700FAC3-971A-49E8-A89C-5A7250623631}"/>
              </a:ext>
            </a:extLst>
          </p:cNvPr>
          <p:cNvSpPr/>
          <p:nvPr/>
        </p:nvSpPr>
        <p:spPr>
          <a:xfrm>
            <a:off x="282388" y="312875"/>
            <a:ext cx="11040036" cy="7617470"/>
          </a:xfrm>
          <a:prstGeom prst="rect">
            <a:avLst/>
          </a:prstGeom>
        </p:spPr>
        <p:txBody>
          <a:bodyPr wrap="square">
            <a:spAutoFit/>
          </a:bodyPr>
          <a:lstStyle/>
          <a:p>
            <a:pPr>
              <a:lnSpc>
                <a:spcPct val="150000"/>
              </a:lnSpc>
            </a:pPr>
            <a:r>
              <a:rPr lang="en-US" sz="2400" b="1" dirty="0">
                <a:solidFill>
                  <a:schemeClr val="tx2">
                    <a:lumMod val="75000"/>
                    <a:lumOff val="25000"/>
                  </a:schemeClr>
                </a:solidFill>
              </a:rPr>
              <a:t>Virus Cultivation </a:t>
            </a:r>
            <a:r>
              <a:rPr lang="en-US" b="1" dirty="0"/>
              <a:t>:</a:t>
            </a:r>
            <a:r>
              <a:rPr lang="en-US" sz="2000" dirty="0"/>
              <a:t>Viruses are obligate intracellular parasites so they depend on host for their survival.</a:t>
            </a:r>
          </a:p>
          <a:p>
            <a:pPr>
              <a:lnSpc>
                <a:spcPct val="150000"/>
              </a:lnSpc>
            </a:pPr>
            <a:r>
              <a:rPr lang="en-US" sz="2000" dirty="0"/>
              <a:t>They cannot be grown in non-living culture media or on agar plates alone, they must require living cells to support their replication.</a:t>
            </a:r>
          </a:p>
          <a:p>
            <a:pPr>
              <a:lnSpc>
                <a:spcPct val="150000"/>
              </a:lnSpc>
            </a:pPr>
            <a:r>
              <a:rPr lang="en-US" sz="2000" dirty="0"/>
              <a:t>Embryonated chick egg was used first for cultivation of viruses by Goodpasture in 1931. The method  developed by Burnet was used for cultivation of viruses in different sites of the embryonated egg. Usually, 8–11 days’ old chick eggs are used for culture of viruses. The viruses are isolated in different sites of the egg, such as yolk sac, amniotic cavity, and allantoic cavity, and chorioallantoic membrane (CAM).</a:t>
            </a:r>
            <a:r>
              <a:rPr lang="en-US" b="1" dirty="0"/>
              <a:t> </a:t>
            </a:r>
          </a:p>
          <a:p>
            <a:pPr>
              <a:lnSpc>
                <a:spcPct val="150000"/>
              </a:lnSpc>
            </a:pPr>
            <a:r>
              <a:rPr lang="en-US" sz="2000" b="1" dirty="0"/>
              <a:t>Yolk sac:</a:t>
            </a:r>
            <a:r>
              <a:rPr lang="en-US" sz="2000" dirty="0"/>
              <a:t> Yolk sac inoculation is used for cultivation of West Nile virus. </a:t>
            </a:r>
          </a:p>
          <a:p>
            <a:pPr>
              <a:lnSpc>
                <a:spcPct val="150000"/>
              </a:lnSpc>
            </a:pPr>
            <a:r>
              <a:rPr lang="en-US" sz="2000" b="1" dirty="0"/>
              <a:t>Amniotic cavity:</a:t>
            </a:r>
            <a:r>
              <a:rPr lang="en-US" sz="2000" dirty="0"/>
              <a:t> Inoculation in the amniotic cavity is used mainly for primary isolation of influenza virus.</a:t>
            </a:r>
          </a:p>
          <a:p>
            <a:pPr>
              <a:lnSpc>
                <a:spcPct val="150000"/>
              </a:lnSpc>
            </a:pPr>
            <a:r>
              <a:rPr lang="en-US" sz="2000" b="1" dirty="0"/>
              <a:t>Allantoic cavity:</a:t>
            </a:r>
            <a:r>
              <a:rPr lang="en-US" sz="2000" dirty="0"/>
              <a:t> Inoculation in the allantoic cavity is used for serial passages and for obtaining large quantities of virus, such as influenza virus, yellow fever virus.</a:t>
            </a:r>
          </a:p>
          <a:p>
            <a:pPr>
              <a:lnSpc>
                <a:spcPct val="150000"/>
              </a:lnSpc>
            </a:pPr>
            <a:r>
              <a:rPr lang="en-US" sz="2000" b="1" dirty="0"/>
              <a:t>Chorioallantoic membrane:</a:t>
            </a:r>
            <a:r>
              <a:rPr lang="en-US" sz="2000" dirty="0"/>
              <a:t> Inoculation of some viruses on CAM </a:t>
            </a:r>
            <a:r>
              <a:rPr lang="en-US" sz="2000" dirty="0" err="1"/>
              <a:t>ex.pox</a:t>
            </a:r>
            <a:r>
              <a:rPr lang="en-US" sz="2000" dirty="0"/>
              <a:t> viruses</a:t>
            </a:r>
            <a:r>
              <a:rPr lang="en-US" dirty="0"/>
              <a:t>,</a:t>
            </a:r>
            <a:endParaRPr lang="en-US" sz="2000" dirty="0"/>
          </a:p>
          <a:p>
            <a:pPr>
              <a:lnSpc>
                <a:spcPct val="150000"/>
              </a:lnSpc>
            </a:pPr>
            <a:endParaRPr lang="en-US" sz="2000" dirty="0"/>
          </a:p>
          <a:p>
            <a:pPr>
              <a:lnSpc>
                <a:spcPct val="150000"/>
              </a:lnSpc>
            </a:pPr>
            <a:endParaRPr lang="en-US" dirty="0"/>
          </a:p>
          <a:p>
            <a:pPr>
              <a:lnSpc>
                <a:spcPct val="150000"/>
              </a:lnSpc>
            </a:pPr>
            <a:endParaRPr lang="en-US" sz="2000" dirty="0"/>
          </a:p>
          <a:p>
            <a:br>
              <a:rPr lang="en-US" dirty="0"/>
            </a:br>
            <a:endParaRPr lang="ar-IQ" b="1" dirty="0"/>
          </a:p>
        </p:txBody>
      </p:sp>
    </p:spTree>
    <p:extLst>
      <p:ext uri="{BB962C8B-B14F-4D97-AF65-F5344CB8AC3E}">
        <p14:creationId xmlns:p14="http://schemas.microsoft.com/office/powerpoint/2010/main" val="1524679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echniques of Virus Cultivation">
            <a:extLst>
              <a:ext uri="{FF2B5EF4-FFF2-40B4-BE49-F238E27FC236}">
                <a16:creationId xmlns:a16="http://schemas.microsoft.com/office/drawing/2014/main" id="{0FD7F7EA-C23A-4266-A933-7965FA182B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82389"/>
            <a:ext cx="5876365" cy="431650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07CF1BE-BF52-4666-A2B7-47893565C4BD}"/>
              </a:ext>
            </a:extLst>
          </p:cNvPr>
          <p:cNvSpPr/>
          <p:nvPr/>
        </p:nvSpPr>
        <p:spPr>
          <a:xfrm>
            <a:off x="0" y="0"/>
            <a:ext cx="5876364" cy="6832640"/>
          </a:xfrm>
          <a:prstGeom prst="rect">
            <a:avLst/>
          </a:prstGeom>
        </p:spPr>
        <p:txBody>
          <a:bodyPr wrap="square">
            <a:spAutoFit/>
          </a:bodyPr>
          <a:lstStyle/>
          <a:p>
            <a:r>
              <a:rPr lang="en-US" sz="2000" b="1" dirty="0">
                <a:solidFill>
                  <a:schemeClr val="tx2">
                    <a:lumMod val="75000"/>
                    <a:lumOff val="25000"/>
                  </a:schemeClr>
                </a:solidFill>
                <a:latin typeface="-apple-system"/>
              </a:rPr>
              <a:t>Tissue Culture   </a:t>
            </a:r>
          </a:p>
          <a:p>
            <a:r>
              <a:rPr lang="en-US" sz="2000" dirty="0"/>
              <a:t>Cell culture is most widely used in diagnostic virology for cultivation and assays of viruses.</a:t>
            </a:r>
          </a:p>
          <a:p>
            <a:r>
              <a:rPr lang="en-US" sz="2000" dirty="0"/>
              <a:t>The tissue culture was first applied in diagnostic virology in 1913.</a:t>
            </a:r>
          </a:p>
          <a:p>
            <a:r>
              <a:rPr lang="en-US" sz="2000" dirty="0"/>
              <a:t>Ex: vaccinia virus by culture in tissues of rabbit cornea.</a:t>
            </a:r>
          </a:p>
          <a:p>
            <a:r>
              <a:rPr lang="en-US" sz="2000" b="1" dirty="0">
                <a:solidFill>
                  <a:schemeClr val="tx2">
                    <a:lumMod val="75000"/>
                    <a:lumOff val="25000"/>
                  </a:schemeClr>
                </a:solidFill>
              </a:rPr>
              <a:t>Organ Culture</a:t>
            </a:r>
            <a:endParaRPr lang="en-US" sz="2000" dirty="0">
              <a:solidFill>
                <a:schemeClr val="tx2">
                  <a:lumMod val="75000"/>
                  <a:lumOff val="25000"/>
                </a:schemeClr>
              </a:solidFill>
            </a:endParaRPr>
          </a:p>
          <a:p>
            <a:r>
              <a:rPr lang="en-US" sz="2000" dirty="0"/>
              <a:t>This was used for the isolation of some viruses, which appear to show affinity for certain tissue organs. For example, coronavirus, a respiratory pathogen, was isolated in the tracheal organ culture.</a:t>
            </a:r>
          </a:p>
          <a:p>
            <a:r>
              <a:rPr lang="en-US" sz="2000" b="1" dirty="0">
                <a:solidFill>
                  <a:schemeClr val="tx2">
                    <a:lumMod val="75000"/>
                    <a:lumOff val="25000"/>
                  </a:schemeClr>
                </a:solidFill>
              </a:rPr>
              <a:t>Cell Culture </a:t>
            </a:r>
            <a:r>
              <a:rPr lang="en-US" sz="2000" b="1" dirty="0"/>
              <a:t>: </a:t>
            </a:r>
            <a:r>
              <a:rPr lang="en-US" sz="2000" dirty="0"/>
              <a:t>is now routinely used for growing viruses.</a:t>
            </a:r>
          </a:p>
          <a:p>
            <a:r>
              <a:rPr lang="en-US" sz="2000" dirty="0"/>
              <a:t>tissues are dissociated into component cells by treatment with proteolytic enzymes (trypsin )the cells are then washed, counted, and suspended in a growth medium containing essential amino acids and vitamins, salts, glucose. This medium is supplemented by up to 5% of fetal calf serum and antibiotics divide to form a confluent monolayer sheet of cells covering the surface within a week. The latter is useful for growth of some fastidious viruses</a:t>
            </a:r>
          </a:p>
          <a:p>
            <a:endParaRPr lang="en-US" sz="2000" dirty="0"/>
          </a:p>
          <a:p>
            <a:endParaRPr lang="en-US" b="0" i="0" dirty="0">
              <a:solidFill>
                <a:srgbClr val="000000"/>
              </a:solidFill>
              <a:effectLst/>
              <a:latin typeface="-apple-system"/>
            </a:endParaRPr>
          </a:p>
        </p:txBody>
      </p:sp>
    </p:spTree>
    <p:extLst>
      <p:ext uri="{BB962C8B-B14F-4D97-AF65-F5344CB8AC3E}">
        <p14:creationId xmlns:p14="http://schemas.microsoft.com/office/powerpoint/2010/main" val="3237090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9038E4-11AD-4328-B2CC-E26FC7418CD5}"/>
              </a:ext>
            </a:extLst>
          </p:cNvPr>
          <p:cNvSpPr/>
          <p:nvPr/>
        </p:nvSpPr>
        <p:spPr>
          <a:xfrm>
            <a:off x="107577" y="186131"/>
            <a:ext cx="6158753" cy="6001643"/>
          </a:xfrm>
          <a:prstGeom prst="rect">
            <a:avLst/>
          </a:prstGeom>
        </p:spPr>
        <p:txBody>
          <a:bodyPr wrap="square">
            <a:spAutoFit/>
          </a:bodyPr>
          <a:lstStyle/>
          <a:p>
            <a:pPr algn="ctr"/>
            <a:r>
              <a:rPr lang="en-US" sz="2400" b="1" dirty="0">
                <a:solidFill>
                  <a:schemeClr val="accent1">
                    <a:lumMod val="60000"/>
                    <a:lumOff val="40000"/>
                  </a:schemeClr>
                </a:solidFill>
                <a:latin typeface="Calibri" panose="020F0502020204030204" pitchFamily="34" charset="0"/>
                <a:ea typeface="Calibri" panose="020F0502020204030204" pitchFamily="34" charset="0"/>
                <a:cs typeface="Arial" panose="020B0604020202020204" pitchFamily="34" charset="0"/>
              </a:rPr>
              <a:t>Newcastle Disease Virus (NDV):</a:t>
            </a:r>
          </a:p>
          <a:p>
            <a:r>
              <a:rPr lang="en-US" sz="2400" dirty="0">
                <a:latin typeface="Calibri" panose="020F0502020204030204" pitchFamily="34" charset="0"/>
                <a:ea typeface="Calibri" panose="020F0502020204030204" pitchFamily="34" charset="0"/>
                <a:cs typeface="+mj-cs"/>
              </a:rPr>
              <a:t>Family a paramyxovirus, genus Avulavirus.</a:t>
            </a:r>
          </a:p>
          <a:p>
            <a:pPr algn="just"/>
            <a:r>
              <a:rPr lang="en-US" sz="2400" dirty="0">
                <a:latin typeface="Calibri" panose="020F0502020204030204" pitchFamily="34" charset="0"/>
                <a:ea typeface="Calibri" panose="020F0502020204030204" pitchFamily="34" charset="0"/>
                <a:cs typeface="+mj-cs"/>
              </a:rPr>
              <a:t>capable of causing serve respiratory, gastrointestinal, and neurological disorders in birds. As a cytoplasmic virus that does not integrate into the host genome or undergo recombination. , is a single-stranded, negative sense RNA virus with a lipid bilayer. The genome is composed of six transcriptional units that encode six main viral proteins: nucleocapsid protein (NP), phosphoprotein (P), matrix protein (M), fusion protein (F),</a:t>
            </a:r>
          </a:p>
          <a:p>
            <a:pPr algn="just"/>
            <a:r>
              <a:rPr lang="en-US" sz="2400" dirty="0">
                <a:latin typeface="Calibri" panose="020F0502020204030204" pitchFamily="34" charset="0"/>
                <a:ea typeface="Calibri" panose="020F0502020204030204" pitchFamily="34" charset="0"/>
                <a:cs typeface="+mj-cs"/>
              </a:rPr>
              <a:t>hemagglutinin-neuraminidase protein (HN), and large polymerase protein (L). </a:t>
            </a:r>
            <a:endParaRPr lang="en-US" sz="2400" dirty="0">
              <a:cs typeface="+mj-cs"/>
            </a:endParaRPr>
          </a:p>
          <a:p>
            <a:endParaRPr lang="en-US" sz="2400" b="1" dirty="0">
              <a:latin typeface="Calibri" panose="020F0502020204030204" pitchFamily="34" charset="0"/>
              <a:ea typeface="Calibri" panose="020F0502020204030204" pitchFamily="34" charset="0"/>
              <a:cs typeface="Arial" panose="020B0604020202020204" pitchFamily="34" charset="0"/>
            </a:endParaRPr>
          </a:p>
          <a:p>
            <a:endParaRPr lang="ar-IQ" sz="2400" dirty="0"/>
          </a:p>
        </p:txBody>
      </p:sp>
      <p:pic>
        <p:nvPicPr>
          <p:cNvPr id="3" name="Picture 2">
            <a:extLst>
              <a:ext uri="{FF2B5EF4-FFF2-40B4-BE49-F238E27FC236}">
                <a16:creationId xmlns:a16="http://schemas.microsoft.com/office/drawing/2014/main" id="{3AF9ED09-5EC7-47FF-9E5E-D99F416664D9}"/>
              </a:ext>
            </a:extLst>
          </p:cNvPr>
          <p:cNvPicPr>
            <a:picLocks noChangeAspect="1"/>
          </p:cNvPicPr>
          <p:nvPr/>
        </p:nvPicPr>
        <p:blipFill>
          <a:blip r:embed="rId2"/>
          <a:stretch>
            <a:fillRect/>
          </a:stretch>
        </p:blipFill>
        <p:spPr>
          <a:xfrm>
            <a:off x="6387353" y="672353"/>
            <a:ext cx="5804647" cy="5029200"/>
          </a:xfrm>
          <a:prstGeom prst="rect">
            <a:avLst/>
          </a:prstGeom>
        </p:spPr>
      </p:pic>
    </p:spTree>
    <p:extLst>
      <p:ext uri="{BB962C8B-B14F-4D97-AF65-F5344CB8AC3E}">
        <p14:creationId xmlns:p14="http://schemas.microsoft.com/office/powerpoint/2010/main" val="3571826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3DD91CF-A91C-4456-8CEF-E7668E59FB66}"/>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346689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3283CB-5B9D-45CA-85DB-E6E703BE26DF}"/>
              </a:ext>
            </a:extLst>
          </p:cNvPr>
          <p:cNvPicPr>
            <a:picLocks noChangeAspect="1"/>
          </p:cNvPicPr>
          <p:nvPr/>
        </p:nvPicPr>
        <p:blipFill>
          <a:blip r:embed="rId2"/>
          <a:stretch>
            <a:fillRect/>
          </a:stretch>
        </p:blipFill>
        <p:spPr>
          <a:xfrm>
            <a:off x="0" y="1"/>
            <a:ext cx="12192000" cy="6858000"/>
          </a:xfrm>
          <a:prstGeom prst="rect">
            <a:avLst/>
          </a:prstGeom>
        </p:spPr>
      </p:pic>
    </p:spTree>
    <p:extLst>
      <p:ext uri="{BB962C8B-B14F-4D97-AF65-F5344CB8AC3E}">
        <p14:creationId xmlns:p14="http://schemas.microsoft.com/office/powerpoint/2010/main" val="3668072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igure 1">
            <a:extLst>
              <a:ext uri="{FF2B5EF4-FFF2-40B4-BE49-F238E27FC236}">
                <a16:creationId xmlns:a16="http://schemas.microsoft.com/office/drawing/2014/main" id="{E73585C5-FD32-4496-BA52-0D828DE326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823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A801DD-783C-4A0A-8E92-C808D8C7C4AE}"/>
              </a:ext>
            </a:extLst>
          </p:cNvPr>
          <p:cNvSpPr/>
          <p:nvPr/>
        </p:nvSpPr>
        <p:spPr>
          <a:xfrm>
            <a:off x="565760" y="583718"/>
            <a:ext cx="9586770" cy="6093976"/>
          </a:xfrm>
          <a:prstGeom prst="rect">
            <a:avLst/>
          </a:prstGeom>
        </p:spPr>
        <p:txBody>
          <a:bodyPr wrap="square">
            <a:spAutoFit/>
          </a:bodyPr>
          <a:lstStyle/>
          <a:p>
            <a:r>
              <a:rPr lang="en-US" sz="2400" dirty="0">
                <a:solidFill>
                  <a:srgbClr val="FF0000"/>
                </a:solidFill>
              </a:rPr>
              <a:t>Application of NDV in Tumor Therapy</a:t>
            </a:r>
          </a:p>
          <a:p>
            <a:endParaRPr lang="en-US" sz="2400" dirty="0">
              <a:solidFill>
                <a:srgbClr val="FF0000"/>
              </a:solidFill>
            </a:endParaRPr>
          </a:p>
          <a:p>
            <a:pPr>
              <a:lnSpc>
                <a:spcPct val="150000"/>
              </a:lnSpc>
            </a:pPr>
            <a:r>
              <a:rPr lang="en-US" sz="2400" b="1" dirty="0">
                <a:cs typeface="A Noor" panose="00000400000000000000" pitchFamily="2" charset="-78"/>
              </a:rPr>
              <a:t>Since the oncolytic properties of NDV were discovered in the 1950s, it has been widely used in preclinical research as a novel anticancer drug for a variety of solid tumors and resistant tumors, such as gastric cancer, liver cancer, lung cancer , breast cancer , cervical cancer , prostate cancer , colorectal cancer , and glioblastoma. The first report of using NDV to treat a human cancer (acute leukemia) was published in 1964, and the patient experienced a brief anti-leukemic effect and clinical symptom remission. In 1965, Cassel et al. used the NDV as an antitumor agent to treat cervical cancer and the results showed extensive tumor shedding.</a:t>
            </a:r>
            <a:endParaRPr lang="en-US" sz="2400" dirty="0">
              <a:cs typeface="A Noor" panose="00000400000000000000" pitchFamily="2" charset="-78"/>
            </a:endParaRPr>
          </a:p>
          <a:p>
            <a:endParaRPr lang="en-US" dirty="0"/>
          </a:p>
          <a:p>
            <a:endParaRPr lang="en-US" dirty="0"/>
          </a:p>
          <a:p>
            <a:endParaRPr lang="en-US" dirty="0"/>
          </a:p>
        </p:txBody>
      </p:sp>
    </p:spTree>
    <p:extLst>
      <p:ext uri="{BB962C8B-B14F-4D97-AF65-F5344CB8AC3E}">
        <p14:creationId xmlns:p14="http://schemas.microsoft.com/office/powerpoint/2010/main" val="1342624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553730-175B-4AB4-86BA-79392D6D7FE4}"/>
              </a:ext>
            </a:extLst>
          </p:cNvPr>
          <p:cNvSpPr/>
          <p:nvPr/>
        </p:nvSpPr>
        <p:spPr>
          <a:xfrm>
            <a:off x="255494" y="349625"/>
            <a:ext cx="11134165" cy="6159536"/>
          </a:xfrm>
          <a:prstGeom prst="rect">
            <a:avLst/>
          </a:prstGeom>
        </p:spPr>
        <p:txBody>
          <a:bodyPr wrap="square">
            <a:spAutoFit/>
          </a:bodyPr>
          <a:lstStyle/>
          <a:p>
            <a:r>
              <a:rPr lang="en-US" sz="2400" b="1" dirty="0">
                <a:solidFill>
                  <a:srgbClr val="333333"/>
                </a:solidFill>
                <a:latin typeface="Guardian TextSans Web"/>
              </a:rPr>
              <a:t>Delivery</a:t>
            </a:r>
          </a:p>
          <a:p>
            <a:pPr>
              <a:lnSpc>
                <a:spcPct val="150000"/>
              </a:lnSpc>
            </a:pPr>
            <a:r>
              <a:rPr lang="en-US" sz="2400" dirty="0">
                <a:solidFill>
                  <a:srgbClr val="333333"/>
                </a:solidFill>
                <a:latin typeface="Guardian TextSans Web"/>
              </a:rPr>
              <a:t>Therapeutic delivery of OVs is dependent on virus and tumor type. Most often, OVs are injected directly into the tumor site. For example, tumors of the brain are treated using local delivery by multiple injections during surgery. Other, more accessible tumors can be treated with multiple doses and multiple injection sites over time. The experience with </a:t>
            </a:r>
            <a:r>
              <a:rPr lang="en-US" sz="2400" dirty="0" err="1">
                <a:solidFill>
                  <a:srgbClr val="333333"/>
                </a:solidFill>
                <a:latin typeface="Guardian TextSans Web"/>
              </a:rPr>
              <a:t>talimogene</a:t>
            </a:r>
            <a:r>
              <a:rPr lang="en-US" sz="2400" dirty="0">
                <a:solidFill>
                  <a:srgbClr val="333333"/>
                </a:solidFill>
                <a:latin typeface="Guardian TextSans Web"/>
              </a:rPr>
              <a:t> provides an indication that OV administration at a single tumor site can lead to regression of distant tumors, implying that the induction of local antitumor immunity can have systemic effects. Intravenous injection is also commonly used and allows systemic administration to multiple tumor sites. Cellular carriers may also be used, which may protect the virus from recognition by the host immune system before reaching the tumor.</a:t>
            </a:r>
            <a:endParaRPr lang="en-US" sz="2400" b="0" i="0" dirty="0">
              <a:solidFill>
                <a:srgbClr val="333333"/>
              </a:solidFill>
              <a:effectLst/>
              <a:latin typeface="Guardian TextSans Web"/>
            </a:endParaRPr>
          </a:p>
        </p:txBody>
      </p:sp>
    </p:spTree>
    <p:extLst>
      <p:ext uri="{BB962C8B-B14F-4D97-AF65-F5344CB8AC3E}">
        <p14:creationId xmlns:p14="http://schemas.microsoft.com/office/powerpoint/2010/main" val="2267484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58DAA1E-CD9E-4651-9097-895EA1540521}"/>
              </a:ext>
            </a:extLst>
          </p:cNvPr>
          <p:cNvPicPr>
            <a:picLocks noChangeAspect="1"/>
          </p:cNvPicPr>
          <p:nvPr/>
        </p:nvPicPr>
        <p:blipFill>
          <a:blip r:embed="rId2"/>
          <a:stretch>
            <a:fillRect/>
          </a:stretch>
        </p:blipFill>
        <p:spPr>
          <a:xfrm>
            <a:off x="1801906" y="80683"/>
            <a:ext cx="8485093" cy="5284694"/>
          </a:xfrm>
          <a:prstGeom prst="rect">
            <a:avLst/>
          </a:prstGeom>
        </p:spPr>
      </p:pic>
      <p:sp>
        <p:nvSpPr>
          <p:cNvPr id="3" name="Rectangle 2">
            <a:extLst>
              <a:ext uri="{FF2B5EF4-FFF2-40B4-BE49-F238E27FC236}">
                <a16:creationId xmlns:a16="http://schemas.microsoft.com/office/drawing/2014/main" id="{839A4C1F-1FDE-4223-B876-39E8F9EBA8C3}"/>
              </a:ext>
            </a:extLst>
          </p:cNvPr>
          <p:cNvSpPr/>
          <p:nvPr/>
        </p:nvSpPr>
        <p:spPr>
          <a:xfrm>
            <a:off x="1465728" y="5351930"/>
            <a:ext cx="9157447" cy="646331"/>
          </a:xfrm>
          <a:prstGeom prst="rect">
            <a:avLst/>
          </a:prstGeom>
        </p:spPr>
        <p:txBody>
          <a:bodyPr wrap="square">
            <a:spAutoFit/>
          </a:bodyPr>
          <a:lstStyle/>
          <a:p>
            <a:r>
              <a:rPr lang="en-US" b="1" dirty="0">
                <a:solidFill>
                  <a:srgbClr val="262626"/>
                </a:solidFill>
                <a:latin typeface="Inter Var"/>
              </a:rPr>
              <a:t>During the development of oncolytic virus, many drug delivery routes have been investigated, including hepatic arterial infusion (HAI), intertumoral (IT), intravenous (IV) injection</a:t>
            </a:r>
            <a:endParaRPr lang="ar-IQ" b="1" dirty="0"/>
          </a:p>
        </p:txBody>
      </p:sp>
    </p:spTree>
    <p:extLst>
      <p:ext uri="{BB962C8B-B14F-4D97-AF65-F5344CB8AC3E}">
        <p14:creationId xmlns:p14="http://schemas.microsoft.com/office/powerpoint/2010/main" val="770088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EA8735-F1DC-1DE6-0A38-429B2F660F8A}"/>
              </a:ext>
            </a:extLst>
          </p:cNvPr>
          <p:cNvSpPr>
            <a:spLocks noGrp="1"/>
          </p:cNvSpPr>
          <p:nvPr>
            <p:ph idx="1"/>
          </p:nvPr>
        </p:nvSpPr>
        <p:spPr>
          <a:xfrm>
            <a:off x="4383741" y="2971800"/>
            <a:ext cx="4894730" cy="820271"/>
          </a:xfrm>
          <a:noFill/>
        </p:spPr>
        <p:txBody>
          <a:bodyPr anchor="ctr">
            <a:normAutofit fontScale="32500" lnSpcReduction="20000"/>
          </a:bodyPr>
          <a:lstStyle/>
          <a:p>
            <a:pPr algn="l" rtl="0"/>
            <a:endParaRPr lang="en-US" sz="11200" b="1" dirty="0">
              <a:solidFill>
                <a:srgbClr val="C00000"/>
              </a:solidFill>
            </a:endParaRPr>
          </a:p>
          <a:p>
            <a:pPr algn="l" rtl="0"/>
            <a:endParaRPr lang="en-US" dirty="0"/>
          </a:p>
          <a:p>
            <a:pPr algn="l" rtl="0"/>
            <a:endParaRPr lang="en-US" dirty="0"/>
          </a:p>
          <a:p>
            <a:pPr algn="l" rtl="0"/>
            <a:endParaRPr lang="en-US" dirty="0"/>
          </a:p>
          <a:p>
            <a:pPr algn="l" rtl="0"/>
            <a:endParaRPr lang="en-US" dirty="0"/>
          </a:p>
        </p:txBody>
      </p:sp>
      <p:pic>
        <p:nvPicPr>
          <p:cNvPr id="4" name="Picture 3">
            <a:extLst>
              <a:ext uri="{FF2B5EF4-FFF2-40B4-BE49-F238E27FC236}">
                <a16:creationId xmlns:a16="http://schemas.microsoft.com/office/drawing/2014/main" id="{08F59647-A88C-4AE8-925C-17C1A24819A8}"/>
              </a:ext>
            </a:extLst>
          </p:cNvPr>
          <p:cNvPicPr>
            <a:picLocks noChangeAspect="1"/>
          </p:cNvPicPr>
          <p:nvPr/>
        </p:nvPicPr>
        <p:blipFill>
          <a:blip r:embed="rId3"/>
          <a:stretch>
            <a:fillRect/>
          </a:stretch>
        </p:blipFill>
        <p:spPr>
          <a:xfrm>
            <a:off x="-103416" y="-2602"/>
            <a:ext cx="6230795" cy="3794673"/>
          </a:xfrm>
          <a:prstGeom prst="rect">
            <a:avLst/>
          </a:prstGeom>
        </p:spPr>
      </p:pic>
      <p:pic>
        <p:nvPicPr>
          <p:cNvPr id="5" name="Picture 4">
            <a:extLst>
              <a:ext uri="{FF2B5EF4-FFF2-40B4-BE49-F238E27FC236}">
                <a16:creationId xmlns:a16="http://schemas.microsoft.com/office/drawing/2014/main" id="{9EA88E9F-19AD-4208-BEBB-ED5DB6730D51}"/>
              </a:ext>
            </a:extLst>
          </p:cNvPr>
          <p:cNvPicPr>
            <a:picLocks noChangeAspect="1"/>
          </p:cNvPicPr>
          <p:nvPr/>
        </p:nvPicPr>
        <p:blipFill>
          <a:blip r:embed="rId4"/>
          <a:stretch>
            <a:fillRect/>
          </a:stretch>
        </p:blipFill>
        <p:spPr>
          <a:xfrm>
            <a:off x="6609231" y="60107"/>
            <a:ext cx="5338479" cy="3731964"/>
          </a:xfrm>
          <a:prstGeom prst="rect">
            <a:avLst/>
          </a:prstGeom>
        </p:spPr>
      </p:pic>
      <p:pic>
        <p:nvPicPr>
          <p:cNvPr id="6" name="Picture 5">
            <a:extLst>
              <a:ext uri="{FF2B5EF4-FFF2-40B4-BE49-F238E27FC236}">
                <a16:creationId xmlns:a16="http://schemas.microsoft.com/office/drawing/2014/main" id="{8F635A22-8035-44CD-8E7E-7F3E1679D8BD}"/>
              </a:ext>
            </a:extLst>
          </p:cNvPr>
          <p:cNvPicPr>
            <a:picLocks noChangeAspect="1"/>
          </p:cNvPicPr>
          <p:nvPr/>
        </p:nvPicPr>
        <p:blipFill>
          <a:blip r:embed="rId5"/>
          <a:stretch>
            <a:fillRect/>
          </a:stretch>
        </p:blipFill>
        <p:spPr>
          <a:xfrm>
            <a:off x="-73173" y="3429000"/>
            <a:ext cx="5438549" cy="3429000"/>
          </a:xfrm>
          <a:prstGeom prst="rect">
            <a:avLst/>
          </a:prstGeom>
        </p:spPr>
      </p:pic>
      <p:pic>
        <p:nvPicPr>
          <p:cNvPr id="8" name="Picture 7">
            <a:extLst>
              <a:ext uri="{FF2B5EF4-FFF2-40B4-BE49-F238E27FC236}">
                <a16:creationId xmlns:a16="http://schemas.microsoft.com/office/drawing/2014/main" id="{B9F2E984-96AA-4D87-A845-4495C3365C83}"/>
              </a:ext>
            </a:extLst>
          </p:cNvPr>
          <p:cNvPicPr>
            <a:picLocks noChangeAspect="1"/>
          </p:cNvPicPr>
          <p:nvPr/>
        </p:nvPicPr>
        <p:blipFill>
          <a:blip r:embed="rId6"/>
          <a:stretch>
            <a:fillRect/>
          </a:stretch>
        </p:blipFill>
        <p:spPr>
          <a:xfrm>
            <a:off x="6157622" y="3307976"/>
            <a:ext cx="6034378" cy="3550024"/>
          </a:xfrm>
          <a:prstGeom prst="rect">
            <a:avLst/>
          </a:prstGeom>
        </p:spPr>
      </p:pic>
    </p:spTree>
    <p:extLst>
      <p:ext uri="{BB962C8B-B14F-4D97-AF65-F5344CB8AC3E}">
        <p14:creationId xmlns:p14="http://schemas.microsoft.com/office/powerpoint/2010/main" val="10383511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21AA4D-0E3F-4F4A-AE8A-C01B0C8D07E4}"/>
              </a:ext>
            </a:extLst>
          </p:cNvPr>
          <p:cNvSpPr/>
          <p:nvPr/>
        </p:nvSpPr>
        <p:spPr>
          <a:xfrm>
            <a:off x="627528" y="1223247"/>
            <a:ext cx="11434483" cy="3785652"/>
          </a:xfrm>
          <a:prstGeom prst="rect">
            <a:avLst/>
          </a:prstGeom>
        </p:spPr>
        <p:txBody>
          <a:bodyPr wrap="square">
            <a:spAutoFit/>
          </a:bodyPr>
          <a:lstStyle/>
          <a:p>
            <a:r>
              <a:rPr lang="en-US" sz="2400" dirty="0">
                <a:solidFill>
                  <a:srgbClr val="FF0000"/>
                </a:solidFill>
              </a:rPr>
              <a:t>References:</a:t>
            </a:r>
          </a:p>
          <a:p>
            <a:r>
              <a:rPr lang="en-US" dirty="0"/>
              <a:t>1- Burman, B.; Pesci, G.; </a:t>
            </a:r>
            <a:r>
              <a:rPr lang="en-US" dirty="0" err="1"/>
              <a:t>Zamarin</a:t>
            </a:r>
            <a:r>
              <a:rPr lang="en-US" dirty="0"/>
              <a:t>, D. Newcastle Disease Virus at the Forefront of Cancer Immunotherapy. Cancers 2020, 12, 3552.</a:t>
            </a:r>
          </a:p>
          <a:p>
            <a:endParaRPr lang="en-US" dirty="0"/>
          </a:p>
          <a:p>
            <a:r>
              <a:rPr lang="en-US" dirty="0"/>
              <a:t>2-Zhan, Y.; Yu, S.; Yang, S.; </a:t>
            </a:r>
            <a:r>
              <a:rPr lang="en-US" dirty="0" err="1"/>
              <a:t>Qiu</a:t>
            </a:r>
            <a:r>
              <a:rPr lang="en-US" dirty="0"/>
              <a:t>, X.; Meng, C.; Tan, L.; Song, C.; Liao, Y.; Liu, W.; Sun, Y.; et al. Newcastle Disease virus infection</a:t>
            </a:r>
          </a:p>
          <a:p>
            <a:r>
              <a:rPr lang="en-US" dirty="0"/>
              <a:t>activates PI3K/</a:t>
            </a:r>
            <a:r>
              <a:rPr lang="en-US" dirty="0" err="1"/>
              <a:t>Akt</a:t>
            </a:r>
            <a:r>
              <a:rPr lang="en-US" dirty="0"/>
              <a:t>/mTOR and p38 MAPK/Mnk1 pathways to benefit viral mRNA translation via interaction of the viral NP</a:t>
            </a:r>
          </a:p>
          <a:p>
            <a:r>
              <a:rPr lang="en-US" dirty="0"/>
              <a:t>protein and host eIF4E. </a:t>
            </a:r>
            <a:r>
              <a:rPr lang="en-US" dirty="0" err="1"/>
              <a:t>PLoS</a:t>
            </a:r>
            <a:r>
              <a:rPr lang="en-US" dirty="0"/>
              <a:t> </a:t>
            </a:r>
            <a:r>
              <a:rPr lang="en-US" dirty="0" err="1"/>
              <a:t>Pathog</a:t>
            </a:r>
            <a:r>
              <a:rPr lang="en-US" dirty="0"/>
              <a:t>. 2020, 16, e1008610.</a:t>
            </a:r>
          </a:p>
          <a:p>
            <a:endParaRPr lang="en-US" dirty="0"/>
          </a:p>
          <a:p>
            <a:r>
              <a:rPr lang="en-US" dirty="0"/>
              <a:t>3-Burke, S.; </a:t>
            </a:r>
            <a:r>
              <a:rPr lang="en-US" dirty="0" err="1"/>
              <a:t>Shergold</a:t>
            </a:r>
            <a:r>
              <a:rPr lang="en-US" dirty="0"/>
              <a:t>, A.; Elder, M.J.; Whitworth, J.; Cheng, X.; </a:t>
            </a:r>
            <a:r>
              <a:rPr lang="en-US" dirty="0" err="1"/>
              <a:t>Jin</a:t>
            </a:r>
            <a:r>
              <a:rPr lang="en-US" dirty="0"/>
              <a:t>, H.; Wilkinson, R.W.; Harper, J.; Carroll, D.K. Oncolytic Newcastle</a:t>
            </a:r>
          </a:p>
          <a:p>
            <a:r>
              <a:rPr lang="en-US" dirty="0"/>
              <a:t>disease virus activation of the innate immune response and priming of antitumor adaptive responses in vitro. Cancer Immunol.</a:t>
            </a:r>
          </a:p>
          <a:p>
            <a:r>
              <a:rPr lang="en-US" dirty="0" err="1"/>
              <a:t>Immunother</a:t>
            </a:r>
            <a:r>
              <a:rPr lang="en-US" dirty="0"/>
              <a:t>. 2020, 69, 1015–1027.</a:t>
            </a:r>
          </a:p>
          <a:p>
            <a:endParaRPr lang="en-US" dirty="0"/>
          </a:p>
          <a:p>
            <a:r>
              <a:rPr lang="en-US" dirty="0"/>
              <a:t>4- Huang, F.; Dai, C.; Zhang, Y.; Zhao, Y.; Wang, Y.; Ru, G. Development of Molecular Mechanisms and Their Application on</a:t>
            </a:r>
          </a:p>
          <a:p>
            <a:r>
              <a:rPr lang="en-US" dirty="0"/>
              <a:t>Oncolytic Newcastle Disease Virus in Cancer Therapy. Front. Mol. </a:t>
            </a:r>
            <a:r>
              <a:rPr lang="en-US" dirty="0" err="1"/>
              <a:t>Biosci</a:t>
            </a:r>
            <a:r>
              <a:rPr lang="en-US" dirty="0"/>
              <a:t>. 2022, 9, 889403</a:t>
            </a:r>
            <a:endParaRPr lang="ar-IQ" dirty="0"/>
          </a:p>
        </p:txBody>
      </p:sp>
    </p:spTree>
    <p:extLst>
      <p:ext uri="{BB962C8B-B14F-4D97-AF65-F5344CB8AC3E}">
        <p14:creationId xmlns:p14="http://schemas.microsoft.com/office/powerpoint/2010/main" val="936399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xfrm>
            <a:off x="2598203" y="1290918"/>
            <a:ext cx="4902843" cy="1317812"/>
          </a:xfrm>
          <a:noFill/>
        </p:spPr>
        <p:txBody>
          <a:bodyPr anchor="b"/>
          <a:lstStyle/>
          <a:p>
            <a:pPr algn="ctr"/>
            <a:r>
              <a:rPr lang="en-US" sz="5400" dirty="0"/>
              <a:t>THANK YOU</a:t>
            </a:r>
          </a:p>
        </p:txBody>
      </p:sp>
    </p:spTree>
    <p:extLst>
      <p:ext uri="{BB962C8B-B14F-4D97-AF65-F5344CB8AC3E}">
        <p14:creationId xmlns:p14="http://schemas.microsoft.com/office/powerpoint/2010/main" val="1210802199"/>
      </p:ext>
    </p:extLst>
  </p:cSld>
  <p:clrMapOvr>
    <a:masterClrMapping/>
  </p:clrMapOvr>
</p:sld>
</file>

<file path=ppt/theme/theme1.xml><?xml version="1.0" encoding="utf-8"?>
<a:theme xmlns:a="http://schemas.openxmlformats.org/drawingml/2006/main" name="AngleLinesVTI">
  <a:themeElements>
    <a:clrScheme name="Custom 34">
      <a:dk1>
        <a:sysClr val="windowText" lastClr="000000"/>
      </a:dk1>
      <a:lt1>
        <a:sysClr val="window" lastClr="FFFFFF"/>
      </a:lt1>
      <a:dk2>
        <a:srgbClr val="001E2E"/>
      </a:dk2>
      <a:lt2>
        <a:srgbClr val="F0ECEC"/>
      </a:lt2>
      <a:accent1>
        <a:srgbClr val="155767"/>
      </a:accent1>
      <a:accent2>
        <a:srgbClr val="BA9CA0"/>
      </a:accent2>
      <a:accent3>
        <a:srgbClr val="A57931"/>
      </a:accent3>
      <a:accent4>
        <a:srgbClr val="0E577C"/>
      </a:accent4>
      <a:accent5>
        <a:srgbClr val="CC846E"/>
      </a:accent5>
      <a:accent6>
        <a:srgbClr val="93767A"/>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C20BE78-9FDF-401B-B412-3AA10EC5BEA3}">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C180A77-4928-484F-9529-F716C85D6A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0E62E91-3991-445A-ADE0-DB143B39320F}">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{0CCE1105-6143-49CA-BF38-6BCE00ACB132}tf22797433_win32</Template>
  <TotalTime>1305</TotalTime>
  <Words>1626</Words>
  <Application>Microsoft Office PowerPoint</Application>
  <PresentationFormat>Widescreen</PresentationFormat>
  <Paragraphs>101</Paragraphs>
  <Slides>21</Slides>
  <Notes>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21</vt:i4>
      </vt:variant>
    </vt:vector>
  </HeadingPairs>
  <TitlesOfParts>
    <vt:vector size="34" baseType="lpstr">
      <vt:lpstr>-apple-system</vt:lpstr>
      <vt:lpstr>Aptos</vt:lpstr>
      <vt:lpstr>Arial</vt:lpstr>
      <vt:lpstr>Calibri</vt:lpstr>
      <vt:lpstr>Calibri Light</vt:lpstr>
      <vt:lpstr>Courier New</vt:lpstr>
      <vt:lpstr>Guardian TextSans Web</vt:lpstr>
      <vt:lpstr>Inter Var</vt:lpstr>
      <vt:lpstr>Symbol</vt:lpstr>
      <vt:lpstr>Times New Roman</vt:lpstr>
      <vt:lpstr>Univers Condensed Light</vt:lpstr>
      <vt:lpstr>Walbaum Display Light</vt:lpstr>
      <vt:lpstr>AngleLinesVTI</vt:lpstr>
      <vt:lpstr>PowerPoint Presentation</vt:lpstr>
      <vt:lpstr>PowerPoint Presentation</vt:lpstr>
      <vt:lpstr>   Commonly Used Oncolytic Viruses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Oncolytic Viruses in Cancer Therapy  اعداد م.م علياء كريم عبود م.م حوراء داوود سلمان قسم العلاج التجريبي</dc:title>
  <dc:creator>alyaa kareem</dc:creator>
  <cp:lastModifiedBy>alyaa kareem</cp:lastModifiedBy>
  <cp:revision>13</cp:revision>
  <dcterms:created xsi:type="dcterms:W3CDTF">2024-12-07T17:04:25Z</dcterms:created>
  <dcterms:modified xsi:type="dcterms:W3CDTF">2025-08-13T15:57:58Z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