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69" r:id="rId4"/>
    <p:sldId id="270" r:id="rId5"/>
    <p:sldId id="271" r:id="rId6"/>
    <p:sldId id="258" r:id="rId7"/>
    <p:sldId id="259" r:id="rId8"/>
    <p:sldId id="273" r:id="rId9"/>
    <p:sldId id="276" r:id="rId10"/>
    <p:sldId id="274" r:id="rId11"/>
    <p:sldId id="275" r:id="rId12"/>
    <p:sldId id="277" r:id="rId13"/>
    <p:sldId id="278" r:id="rId14"/>
    <p:sldId id="279" r:id="rId15"/>
    <p:sldId id="280" r:id="rId16"/>
    <p:sldId id="263" r:id="rId17"/>
    <p:sldId id="264" r:id="rId18"/>
    <p:sldId id="265" r:id="rId19"/>
    <p:sldId id="267" r:id="rId20"/>
    <p:sldId id="281" r:id="rId21"/>
    <p:sldId id="282" r:id="rId22"/>
    <p:sldId id="260" r:id="rId23"/>
    <p:sldId id="298" r:id="rId24"/>
    <p:sldId id="299" r:id="rId25"/>
    <p:sldId id="300" r:id="rId26"/>
    <p:sldId id="283" r:id="rId27"/>
    <p:sldId id="284" r:id="rId28"/>
    <p:sldId id="261" r:id="rId29"/>
    <p:sldId id="262" r:id="rId30"/>
    <p:sldId id="301" r:id="rId31"/>
    <p:sldId id="268"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30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5F72651-9441-434E-804B-29CBE4933F79}" type="datetimeFigureOut">
              <a:rPr lang="en-US" smtClean="0"/>
              <a:pPr/>
              <a:t>12/12/2017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BD39285-392D-44FC-B43B-E5B313CE29FA}" type="slidenum">
              <a:rPr lang="en-US" smtClean="0"/>
              <a:pPr/>
              <a:t>‹#›</a:t>
            </a:fld>
            <a:endParaRPr lang="en-US"/>
          </a:p>
        </p:txBody>
      </p:sp>
    </p:spTree>
    <p:extLst>
      <p:ext uri="{BB962C8B-B14F-4D97-AF65-F5344CB8AC3E}">
        <p14:creationId xmlns:p14="http://schemas.microsoft.com/office/powerpoint/2010/main" xmlns="" val="8751634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39285-392D-44FC-B43B-E5B313CE29FA}" type="slidenum">
              <a:rPr lang="en-US" smtClean="0"/>
              <a:pPr/>
              <a:t>7</a:t>
            </a:fld>
            <a:endParaRPr lang="en-US"/>
          </a:p>
        </p:txBody>
      </p:sp>
    </p:spTree>
    <p:extLst>
      <p:ext uri="{BB962C8B-B14F-4D97-AF65-F5344CB8AC3E}">
        <p14:creationId xmlns:p14="http://schemas.microsoft.com/office/powerpoint/2010/main" xmlns="" val="401903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99E53-CBD4-42C5-8954-4F7ADC18B8FB}" type="datetimeFigureOut">
              <a:rPr lang="en-US" smtClean="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414F3D-9191-4EAD-BAC2-F7D1F90893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99E53-CBD4-42C5-8954-4F7ADC18B8FB}" type="datetimeFigureOut">
              <a:rPr lang="en-US" smtClean="0"/>
              <a:pPr/>
              <a:t>12/12/2017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14F3D-9191-4EAD-BAC2-F7D1F908938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Metabolic_rate" TargetMode="External"/><Relationship Id="rId13" Type="http://schemas.openxmlformats.org/officeDocument/2006/relationships/hyperlink" Target="https://en.wikipedia.org/wiki/Triiodothyronine" TargetMode="External"/><Relationship Id="rId18" Type="http://schemas.openxmlformats.org/officeDocument/2006/relationships/hyperlink" Target="https://en.wikipedia.org/wiki/Thyroid-stimulating_hormone" TargetMode="External"/><Relationship Id="rId3" Type="http://schemas.openxmlformats.org/officeDocument/2006/relationships/hyperlink" Target="https://en.wikipedia.org/wiki/Endocrine_gland" TargetMode="External"/><Relationship Id="rId21" Type="http://schemas.openxmlformats.org/officeDocument/2006/relationships/hyperlink" Target="https://en.wikipedia.org/wiki/Hypothalamus" TargetMode="External"/><Relationship Id="rId7" Type="http://schemas.openxmlformats.org/officeDocument/2006/relationships/hyperlink" Target="https://en.wikipedia.org/wiki/Laryngeal_prominence" TargetMode="External"/><Relationship Id="rId12" Type="http://schemas.openxmlformats.org/officeDocument/2006/relationships/hyperlink" Target="https://en.wikipedia.org/wiki/Thyroxine" TargetMode="External"/><Relationship Id="rId17" Type="http://schemas.openxmlformats.org/officeDocument/2006/relationships/hyperlink" Target="https://en.wikipedia.org/wiki/Calcium_homeostasis" TargetMode="External"/><Relationship Id="rId2" Type="http://schemas.openxmlformats.org/officeDocument/2006/relationships/hyperlink" Target="https://en.wikipedia.org/wiki/Help:IPA_for_English" TargetMode="External"/><Relationship Id="rId16" Type="http://schemas.openxmlformats.org/officeDocument/2006/relationships/hyperlink" Target="https://en.wikipedia.org/wiki/Calcitonin" TargetMode="External"/><Relationship Id="rId20" Type="http://schemas.openxmlformats.org/officeDocument/2006/relationships/hyperlink" Target="https://en.wikipedia.org/wiki/Thyrotropin-releasing_hormone" TargetMode="External"/><Relationship Id="rId1" Type="http://schemas.openxmlformats.org/officeDocument/2006/relationships/slideLayout" Target="../slideLayouts/slideLayout2.xml"/><Relationship Id="rId6" Type="http://schemas.openxmlformats.org/officeDocument/2006/relationships/hyperlink" Target="https://en.wikipedia.org/wiki/Neck" TargetMode="External"/><Relationship Id="rId11" Type="http://schemas.openxmlformats.org/officeDocument/2006/relationships/hyperlink" Target="https://en.wikipedia.org/wiki/Thyroid_hormone" TargetMode="External"/><Relationship Id="rId5" Type="http://schemas.openxmlformats.org/officeDocument/2006/relationships/hyperlink" Target="https://en.wikipedia.org/wiki/Lobe_(anatomy)" TargetMode="External"/><Relationship Id="rId15" Type="http://schemas.openxmlformats.org/officeDocument/2006/relationships/hyperlink" Target="https://en.wikipedia.org/wiki/Tyrosine" TargetMode="External"/><Relationship Id="rId10" Type="http://schemas.openxmlformats.org/officeDocument/2006/relationships/hyperlink" Target="https://en.wikipedia.org/wiki/Hormone" TargetMode="External"/><Relationship Id="rId19" Type="http://schemas.openxmlformats.org/officeDocument/2006/relationships/hyperlink" Target="https://en.wikipedia.org/wiki/Anterior_pituitary" TargetMode="External"/><Relationship Id="rId4" Type="http://schemas.openxmlformats.org/officeDocument/2006/relationships/hyperlink" Target="https://en.wikipedia.org/wiki/Human_body" TargetMode="External"/><Relationship Id="rId9" Type="http://schemas.openxmlformats.org/officeDocument/2006/relationships/hyperlink" Target="https://en.wikipedia.org/wiki/Protein" TargetMode="External"/><Relationship Id="rId14" Type="http://schemas.openxmlformats.org/officeDocument/2006/relationships/hyperlink" Target="https://en.wikipedia.org/wiki/Iodin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428604"/>
            <a:ext cx="8358246" cy="6072229"/>
          </a:xfrm>
        </p:spPr>
        <p:txBody>
          <a:bodyPr>
            <a:normAutofit/>
          </a:bodyPr>
          <a:lstStyle/>
          <a:p>
            <a:r>
              <a:rPr lang="en-US" sz="6000" b="1" dirty="0" smtClean="0"/>
              <a:t>THYROID  IMMAGING </a:t>
            </a:r>
            <a:endParaRPr lang="en-US"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42844" y="134716"/>
            <a:ext cx="8858312" cy="656189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142875" y="285728"/>
            <a:ext cx="8858250" cy="628654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42844" y="285728"/>
            <a:ext cx="8858311" cy="635798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64417" y="263230"/>
            <a:ext cx="8936739" cy="638048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142875" y="285728"/>
            <a:ext cx="8786843" cy="635798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468713" y="214313"/>
            <a:ext cx="8278012" cy="650081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8858312" cy="6572296"/>
          </a:xfrm>
        </p:spPr>
        <p:txBody>
          <a:bodyPr>
            <a:normAutofit lnSpcReduction="10000"/>
          </a:bodyPr>
          <a:lstStyle/>
          <a:p>
            <a:pPr>
              <a:buNone/>
            </a:pPr>
            <a:r>
              <a:rPr lang="en-US" sz="2400" dirty="0" smtClean="0">
                <a:solidFill>
                  <a:srgbClr val="0070C0"/>
                </a:solidFill>
              </a:rPr>
              <a:t>Radio-isotope  studies</a:t>
            </a:r>
          </a:p>
          <a:p>
            <a:pPr>
              <a:buNone/>
            </a:pPr>
            <a:r>
              <a:rPr lang="en-US" sz="2400" dirty="0" smtClean="0"/>
              <a:t>       The thyroid gland arises from the thyroglossal duct  which extends caudally from the pharynx to the neck .The adult gland lies in front of the thyroid  cartilage , but may lie anywhere from the base of the tongue along the line of the thyroglossal duct. A normal gland consist of two lobes joined by central isthmus from which a small pyramidal  lobe occasionally  arises , usually on the left.</a:t>
            </a:r>
          </a:p>
          <a:p>
            <a:pPr>
              <a:buNone/>
            </a:pPr>
            <a:r>
              <a:rPr lang="en-US" sz="2400" dirty="0" smtClean="0"/>
              <a:t>       The ability of the thyroid gland to trap iodine or iodine analogs  such as </a:t>
            </a:r>
            <a:r>
              <a:rPr lang="en-US" sz="2400" baseline="30000" dirty="0" smtClean="0"/>
              <a:t>99m </a:t>
            </a:r>
            <a:r>
              <a:rPr lang="en-US" sz="2400" dirty="0" smtClean="0"/>
              <a:t>Tc- pertechnetate  forms the basis of large number of thyroid function tests  , as well as of thyroid scanning . The isotopes  in common use for thyroid scanning are :</a:t>
            </a:r>
          </a:p>
          <a:p>
            <a:pPr>
              <a:buNone/>
            </a:pPr>
            <a:r>
              <a:rPr lang="en-US" sz="2400" dirty="0" smtClean="0"/>
              <a:t>    -  </a:t>
            </a:r>
            <a:r>
              <a:rPr lang="en-US" sz="2400" baseline="30000" dirty="0" smtClean="0"/>
              <a:t>131 </a:t>
            </a:r>
            <a:r>
              <a:rPr lang="en-US" sz="2400" dirty="0" smtClean="0"/>
              <a:t>I  , the biophysical properties of </a:t>
            </a:r>
            <a:r>
              <a:rPr lang="en-US" sz="2400" baseline="30000" dirty="0" smtClean="0"/>
              <a:t>131</a:t>
            </a:r>
            <a:r>
              <a:rPr lang="en-US" sz="2400" dirty="0" smtClean="0"/>
              <a:t> I make it unsuitable for general diagnostic work , but it is a valuable therapeutic agent.</a:t>
            </a:r>
          </a:p>
          <a:p>
            <a:pPr>
              <a:buNone/>
            </a:pPr>
            <a:r>
              <a:rPr lang="en-US" sz="2400" dirty="0" smtClean="0"/>
              <a:t>    -  </a:t>
            </a:r>
            <a:r>
              <a:rPr lang="en-US" sz="2400" baseline="30000" dirty="0" smtClean="0"/>
              <a:t>123 </a:t>
            </a:r>
            <a:r>
              <a:rPr lang="en-US" sz="2400" dirty="0" smtClean="0"/>
              <a:t>I , this is the most suitable  radionuclide  physically  , mainly for its gamma energy ( 159 keV)  which is ideal  for the gamma  camera. It has  a relatively  short half-life ( 13.34 ) and  a low radiation dose. Though  cyclotron produced  and relatively expensive  </a:t>
            </a:r>
            <a:r>
              <a:rPr lang="en-US" sz="2400" baseline="30000" dirty="0" smtClean="0"/>
              <a:t>123</a:t>
            </a:r>
            <a:r>
              <a:rPr lang="en-US" sz="2400" dirty="0" smtClean="0"/>
              <a:t> I is being increasingly used .</a:t>
            </a:r>
            <a:r>
              <a:rPr lang="en-US" sz="2400" baseline="30000" dirty="0" smtClean="0"/>
              <a:t> </a:t>
            </a:r>
            <a:r>
              <a:rPr lang="en-US" sz="2400" dirty="0" smtClean="0"/>
              <a:t>  </a:t>
            </a:r>
            <a:endParaRPr lang="en-US" sz="2400" dirty="0" smtClean="0">
              <a:solidFill>
                <a:srgbClr val="0070C0"/>
              </a:solidFill>
            </a:endParaRPr>
          </a:p>
          <a:p>
            <a:pPr>
              <a:buNone/>
            </a:pPr>
            <a:endParaRPr lang="en-US" sz="2400"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001156" cy="6572296"/>
          </a:xfrm>
        </p:spPr>
        <p:txBody>
          <a:bodyPr>
            <a:normAutofit fontScale="92500" lnSpcReduction="10000"/>
          </a:bodyPr>
          <a:lstStyle/>
          <a:p>
            <a:pPr>
              <a:buNone/>
            </a:pPr>
            <a:r>
              <a:rPr lang="en-US" sz="2400" dirty="0" smtClean="0"/>
              <a:t>  - </a:t>
            </a:r>
            <a:r>
              <a:rPr lang="en-US" sz="2400" baseline="30000" dirty="0" smtClean="0"/>
              <a:t>99m </a:t>
            </a:r>
            <a:r>
              <a:rPr lang="en-US" sz="2400" dirty="0" smtClean="0"/>
              <a:t>Tc , The pertechnetate  ion is trapped  by the thyroid in a similar  way to iodine because they are analogs , but the pertechnetate ion does  not take part in any further  synthesis  and this is a relative disadvantage. The  usual activity given  to an adult is 100  MBq .</a:t>
            </a:r>
          </a:p>
          <a:p>
            <a:pPr>
              <a:buNone/>
            </a:pPr>
            <a:r>
              <a:rPr lang="en-US" sz="2400" dirty="0" smtClean="0"/>
              <a:t>      Technetium differs from iodine in that the stomach is the critical organ for absorbed dose .</a:t>
            </a:r>
          </a:p>
          <a:p>
            <a:pPr>
              <a:buNone/>
            </a:pPr>
            <a:r>
              <a:rPr lang="en-US" sz="2400" dirty="0" smtClean="0"/>
              <a:t>      Sodium pertechnetate is given intravenously  and scanning  begins 30 minutes later . Sodium iodide is given  by mouth and scanning begins 18-24  hours later .If  technetium  is used  , a rapid sequence  of images  can  be obtained immediately  after injection in order to show the distribution of vascularity in the gland  and to serve as a baseline for detecting cold areas and for determining the vascularity of palpable nodules .The anterior and oblique views  are carried out with pinhole  collimator with  a 3 mm pinhole. When  the collimator is as near as possible to the patient , the pinhole is approximately equidistance  from gland  and crystal .Therefore there will be no magnification .The normal thyroid  images  show  two lateral lobes linked by a narrow isthmus , occasionally the isthmus  may not be visible , or it may constitute the bulk of the gland .A pyramidal lobe arising from the isthmus is sometimes found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85720" y="0"/>
            <a:ext cx="3743325" cy="36861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786182" y="642918"/>
            <a:ext cx="5031826" cy="49196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28596" y="3429000"/>
            <a:ext cx="3128160" cy="321471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85842"/>
            <a:ext cx="9001156" cy="4500594"/>
          </a:xfrm>
        </p:spPr>
        <p:txBody>
          <a:bodyPr>
            <a:normAutofit/>
          </a:bodyPr>
          <a:lstStyle/>
          <a:p>
            <a:pPr algn="l"/>
            <a:r>
              <a:rPr lang="en-US" sz="1800" dirty="0" smtClean="0"/>
              <a:t>      Radioactive isotopes are special forms of elements that undergo a process called decay in which they change from higher energy states to lower energy states. As they undergo this change, they release small bursts of energy in the form of radiation that can be detected by special cameras. The tissue that makes up the thyroid gland is unique in that it is able to take up and trap iodine and certain other molecules of similar size. When radioactive isotopes of these substances (tracers) are swallowed or injected into the bloodstream, they are taken up by the thyroid gland. As they decay, a special camera can detect the energy that is released, creating a picture of the thyroid gland. The radioactive isotopes that are most commonly used as tracers to perform thyroid scans are called 123-Iodine, 99m-Technetium pertechnetate and 131-Iodine.</a:t>
            </a:r>
            <a:endParaRPr lang="en-US" sz="1800" dirty="0"/>
          </a:p>
        </p:txBody>
      </p:sp>
      <p:sp>
        <p:nvSpPr>
          <p:cNvPr id="5" name="Content Placeholder 4"/>
          <p:cNvSpPr>
            <a:spLocks noGrp="1"/>
          </p:cNvSpPr>
          <p:nvPr>
            <p:ph sz="half" idx="1"/>
          </p:nvPr>
        </p:nvSpPr>
        <p:spPr>
          <a:xfrm>
            <a:off x="-285784" y="2786058"/>
            <a:ext cx="5572164" cy="3340105"/>
          </a:xfrm>
        </p:spPr>
        <p:txBody>
          <a:bodyPr>
            <a:noAutofit/>
          </a:bodyPr>
          <a:lstStyle/>
          <a:p>
            <a:pPr>
              <a:buNone/>
            </a:pPr>
            <a:r>
              <a:rPr lang="en-US" sz="1800" dirty="0" smtClean="0"/>
              <a:t>            Nuclear imaging and the thyroid scan can be used to distinguish a nodule as hot, warm, or cold, based on the relative amount of uptake of radioactive isotope. Hot nodules take up excessive amounts of isotope and indicate autonomously functioning nodules. They appear very dark on thyroid scan (see picture to right) in relation to normal thyroid tissue. Warm nodules appear gray and suggest normal thyroid function. Cold nodules take up minimal amounts of radioactive isotope and therefore indicate hypofunctional or nonfunctional thyroid tissue.</a:t>
            </a:r>
          </a:p>
          <a:p>
            <a:pPr>
              <a:buNone/>
            </a:pPr>
            <a:r>
              <a:rPr lang="en-US" sz="1800" dirty="0" smtClean="0"/>
              <a:t>.</a:t>
            </a:r>
          </a:p>
        </p:txBody>
      </p:sp>
      <p:pic>
        <p:nvPicPr>
          <p:cNvPr id="7" name="Picture 2"/>
          <p:cNvPicPr>
            <a:picLocks noGrp="1" noChangeAspect="1" noChangeArrowheads="1"/>
          </p:cNvPicPr>
          <p:nvPr>
            <p:ph sz="half" idx="2"/>
          </p:nvPr>
        </p:nvPicPr>
        <p:blipFill>
          <a:blip r:embed="rId2"/>
          <a:srcRect/>
          <a:stretch>
            <a:fillRect/>
          </a:stretch>
        </p:blipFill>
        <p:spPr bwMode="auto">
          <a:xfrm>
            <a:off x="5429256" y="2714620"/>
            <a:ext cx="3357585" cy="345048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401080" cy="5768997"/>
          </a:xfrm>
        </p:spPr>
        <p:txBody>
          <a:bodyPr>
            <a:normAutofit lnSpcReduction="10000"/>
          </a:bodyPr>
          <a:lstStyle/>
          <a:p>
            <a:pPr>
              <a:buNone/>
            </a:pPr>
            <a:r>
              <a:rPr lang="en-US" sz="2400" dirty="0" smtClean="0"/>
              <a:t>       The </a:t>
            </a:r>
            <a:r>
              <a:rPr lang="en-US" sz="2400" b="1" dirty="0" smtClean="0"/>
              <a:t>thyroid gland</a:t>
            </a:r>
            <a:r>
              <a:rPr lang="en-US" sz="2400" dirty="0" smtClean="0"/>
              <a:t>, or simply the </a:t>
            </a:r>
            <a:r>
              <a:rPr lang="en-US" sz="2400" b="1" dirty="0" smtClean="0"/>
              <a:t>thyroid</a:t>
            </a:r>
            <a:r>
              <a:rPr lang="en-US" sz="2400" dirty="0" smtClean="0"/>
              <a:t> </a:t>
            </a:r>
            <a:r>
              <a:rPr lang="en-US" sz="2400" dirty="0" smtClean="0">
                <a:hlinkClick r:id="rId2" tooltip="Help:IPA for English"/>
              </a:rPr>
              <a:t>/ˈθaɪrɔɪd/</a:t>
            </a:r>
            <a:r>
              <a:rPr lang="en-US" sz="2400" dirty="0" smtClean="0"/>
              <a:t>, is one of the largest </a:t>
            </a:r>
            <a:r>
              <a:rPr lang="en-US" sz="2400" dirty="0" smtClean="0">
                <a:hlinkClick r:id="rId3" tooltip="Endocrine gland"/>
              </a:rPr>
              <a:t>endocrine glands</a:t>
            </a:r>
            <a:r>
              <a:rPr lang="en-US" sz="2400" dirty="0" smtClean="0"/>
              <a:t> in the </a:t>
            </a:r>
            <a:r>
              <a:rPr lang="en-US" sz="2400" dirty="0" smtClean="0">
                <a:hlinkClick r:id="rId4" tooltip="Human body"/>
              </a:rPr>
              <a:t>body</a:t>
            </a:r>
            <a:r>
              <a:rPr lang="en-US" sz="2400" dirty="0" smtClean="0"/>
              <a:t>, and consists of two connected </a:t>
            </a:r>
            <a:r>
              <a:rPr lang="en-US" sz="2400" dirty="0" smtClean="0">
                <a:hlinkClick r:id="rId5" tooltip="Lobe (anatomy)"/>
              </a:rPr>
              <a:t>lobes</a:t>
            </a:r>
            <a:r>
              <a:rPr lang="en-US" sz="2400" dirty="0" smtClean="0"/>
              <a:t>. It is found in the anterior </a:t>
            </a:r>
            <a:r>
              <a:rPr lang="en-US" sz="2400" dirty="0" smtClean="0">
                <a:hlinkClick r:id="rId6" tooltip="Neck"/>
              </a:rPr>
              <a:t>neck</a:t>
            </a:r>
            <a:r>
              <a:rPr lang="en-US" sz="2400" dirty="0" smtClean="0"/>
              <a:t>, below the </a:t>
            </a:r>
            <a:r>
              <a:rPr lang="en-US" sz="2400" dirty="0" smtClean="0">
                <a:hlinkClick r:id="rId7" tooltip="Laryngeal prominence"/>
              </a:rPr>
              <a:t>laryngeal </a:t>
            </a:r>
            <a:r>
              <a:rPr lang="en-US" sz="2400" smtClean="0">
                <a:hlinkClick r:id="rId7" tooltip="Laryngeal prominence"/>
              </a:rPr>
              <a:t>prominence</a:t>
            </a:r>
            <a:r>
              <a:rPr lang="en-US" sz="2400" smtClean="0"/>
              <a:t> . </a:t>
            </a:r>
            <a:r>
              <a:rPr lang="en-US" sz="2400" dirty="0" smtClean="0"/>
              <a:t>The thyroid gland controls </a:t>
            </a:r>
            <a:r>
              <a:rPr lang="en-US" sz="2400" dirty="0" smtClean="0">
                <a:hlinkClick r:id="rId8" tooltip="Metabolic rate"/>
              </a:rPr>
              <a:t>rate of use of energy sources</a:t>
            </a:r>
            <a:r>
              <a:rPr lang="en-US" sz="2400" dirty="0" smtClean="0"/>
              <a:t>, </a:t>
            </a:r>
            <a:r>
              <a:rPr lang="en-US" sz="2400" dirty="0" smtClean="0">
                <a:hlinkClick r:id="rId9" tooltip="Protein"/>
              </a:rPr>
              <a:t>protein synthesis</a:t>
            </a:r>
            <a:r>
              <a:rPr lang="en-US" sz="2400" dirty="0" smtClean="0"/>
              <a:t>, and controls the body's sensitivity to other </a:t>
            </a:r>
            <a:r>
              <a:rPr lang="en-US" sz="2400" dirty="0" smtClean="0">
                <a:hlinkClick r:id="rId10" tooltip="Hormone"/>
              </a:rPr>
              <a:t>hormones</a:t>
            </a:r>
            <a:r>
              <a:rPr lang="en-US" sz="2400" dirty="0" smtClean="0"/>
              <a:t>. It participates in these processes by producing </a:t>
            </a:r>
            <a:r>
              <a:rPr lang="en-US" sz="2400" dirty="0" smtClean="0">
                <a:hlinkClick r:id="rId11" tooltip="Thyroid hormone"/>
              </a:rPr>
              <a:t>thyroid hormones</a:t>
            </a:r>
            <a:r>
              <a:rPr lang="en-US" sz="2400" dirty="0" smtClean="0"/>
              <a:t>, the principal ones being </a:t>
            </a:r>
            <a:r>
              <a:rPr lang="en-US" sz="2400" dirty="0" smtClean="0">
                <a:hlinkClick r:id="rId12" tooltip="Thyroxine"/>
              </a:rPr>
              <a:t>thyroxine</a:t>
            </a:r>
            <a:r>
              <a:rPr lang="en-US" sz="2400" dirty="0" smtClean="0"/>
              <a:t> (T</a:t>
            </a:r>
            <a:r>
              <a:rPr lang="en-US" sz="2400" baseline="-25000" dirty="0" smtClean="0"/>
              <a:t>4</a:t>
            </a:r>
            <a:r>
              <a:rPr lang="en-US" sz="2400" dirty="0" smtClean="0"/>
              <a:t>) and </a:t>
            </a:r>
            <a:r>
              <a:rPr lang="en-US" sz="2400" dirty="0" smtClean="0">
                <a:hlinkClick r:id="rId13" tooltip="Triiodothyronine"/>
              </a:rPr>
              <a:t>triiodothyronine</a:t>
            </a:r>
            <a:r>
              <a:rPr lang="en-US" sz="2400" dirty="0" smtClean="0"/>
              <a:t> (T</a:t>
            </a:r>
            <a:r>
              <a:rPr lang="en-US" sz="2400" baseline="-25000" dirty="0" smtClean="0"/>
              <a:t>3</a:t>
            </a:r>
            <a:r>
              <a:rPr lang="en-US" sz="2400" dirty="0" smtClean="0"/>
              <a:t>), which is more active. These hormones regulate the growth and rate of function of many other systems in the body. T</a:t>
            </a:r>
            <a:r>
              <a:rPr lang="en-US" sz="2400" baseline="-25000" dirty="0" smtClean="0"/>
              <a:t>3</a:t>
            </a:r>
            <a:r>
              <a:rPr lang="en-US" sz="2400" dirty="0" smtClean="0"/>
              <a:t> and T</a:t>
            </a:r>
            <a:r>
              <a:rPr lang="en-US" sz="2400" baseline="-25000" dirty="0" smtClean="0"/>
              <a:t>4</a:t>
            </a:r>
            <a:r>
              <a:rPr lang="en-US" sz="2400" dirty="0" smtClean="0"/>
              <a:t> are synthesized from </a:t>
            </a:r>
            <a:r>
              <a:rPr lang="en-US" sz="2400" dirty="0" smtClean="0">
                <a:hlinkClick r:id="rId14" tooltip="Iodine"/>
              </a:rPr>
              <a:t>iodine</a:t>
            </a:r>
            <a:r>
              <a:rPr lang="en-US" sz="2400" dirty="0" smtClean="0"/>
              <a:t> and </a:t>
            </a:r>
            <a:r>
              <a:rPr lang="en-US" sz="2400" dirty="0" smtClean="0">
                <a:hlinkClick r:id="rId15" tooltip="Tyrosine"/>
              </a:rPr>
              <a:t>tyrosine</a:t>
            </a:r>
            <a:r>
              <a:rPr lang="en-US" sz="2400" dirty="0" smtClean="0"/>
              <a:t>. The thyroid also produces </a:t>
            </a:r>
            <a:r>
              <a:rPr lang="en-US" sz="2400" dirty="0" smtClean="0">
                <a:hlinkClick r:id="rId16" tooltip="Calcitonin"/>
              </a:rPr>
              <a:t>calcitonin</a:t>
            </a:r>
            <a:r>
              <a:rPr lang="en-US" sz="2400" dirty="0" smtClean="0"/>
              <a:t>, which plays a role in </a:t>
            </a:r>
            <a:r>
              <a:rPr lang="en-US" sz="2400" dirty="0" smtClean="0">
                <a:hlinkClick r:id="rId17" tooltip="Calcium homeostasis"/>
              </a:rPr>
              <a:t>calcium homeostasis</a:t>
            </a:r>
            <a:r>
              <a:rPr lang="en-US" sz="2400" dirty="0" smtClean="0"/>
              <a:t>.</a:t>
            </a:r>
          </a:p>
          <a:p>
            <a:pPr>
              <a:buNone/>
            </a:pPr>
            <a:r>
              <a:rPr lang="en-US" sz="2400" dirty="0" smtClean="0"/>
              <a:t>        Hormonal output from the thyroid is regulated by </a:t>
            </a:r>
            <a:r>
              <a:rPr lang="en-US" sz="2400" dirty="0" smtClean="0">
                <a:hlinkClick r:id="rId18" tooltip="Thyroid-stimulating hormone"/>
              </a:rPr>
              <a:t>thyroid-stimulating hormone</a:t>
            </a:r>
            <a:r>
              <a:rPr lang="en-US" sz="2400" dirty="0" smtClean="0"/>
              <a:t> (TSH) produced by the </a:t>
            </a:r>
            <a:r>
              <a:rPr lang="en-US" sz="2400" dirty="0" smtClean="0">
                <a:hlinkClick r:id="rId19" tooltip="Anterior pituitary"/>
              </a:rPr>
              <a:t>anterior pituitary</a:t>
            </a:r>
            <a:r>
              <a:rPr lang="en-US" sz="2400" dirty="0" smtClean="0"/>
              <a:t>, which itself is regulated by </a:t>
            </a:r>
            <a:r>
              <a:rPr lang="en-US" sz="2400" dirty="0" smtClean="0">
                <a:hlinkClick r:id="rId20" tooltip="Thyrotropin-releasing hormone"/>
              </a:rPr>
              <a:t>thyrotropin-releasing hormone</a:t>
            </a:r>
            <a:r>
              <a:rPr lang="en-US" sz="2400" dirty="0" smtClean="0"/>
              <a:t> (TRH) produced by the </a:t>
            </a:r>
            <a:r>
              <a:rPr lang="en-US" sz="2400" dirty="0" smtClean="0">
                <a:hlinkClick r:id="rId21" tooltip="Hypothalamus"/>
              </a:rPr>
              <a:t>hypothalamus</a:t>
            </a: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idx="1"/>
          </p:nvPr>
        </p:nvPicPr>
        <p:blipFill>
          <a:blip r:embed="rId2"/>
          <a:srcRect/>
          <a:stretch>
            <a:fillRect/>
          </a:stretch>
        </p:blipFill>
        <p:spPr bwMode="auto">
          <a:xfrm>
            <a:off x="60732" y="285728"/>
            <a:ext cx="8970759" cy="614366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142875" y="214290"/>
            <a:ext cx="8858281" cy="642942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858312" cy="6500858"/>
          </a:xfrm>
        </p:spPr>
        <p:txBody>
          <a:bodyPr>
            <a:normAutofit fontScale="92500"/>
          </a:bodyPr>
          <a:lstStyle/>
          <a:p>
            <a:pPr>
              <a:buNone/>
            </a:pPr>
            <a:r>
              <a:rPr lang="en-US" sz="2400" dirty="0" smtClean="0"/>
              <a:t>       </a:t>
            </a:r>
            <a:r>
              <a:rPr lang="en-US" sz="2400" b="1" dirty="0" smtClean="0"/>
              <a:t> </a:t>
            </a:r>
            <a:r>
              <a:rPr lang="en-US" sz="2400" b="1" dirty="0" smtClean="0">
                <a:solidFill>
                  <a:srgbClr val="0070C0"/>
                </a:solidFill>
              </a:rPr>
              <a:t>Ultrasonography</a:t>
            </a:r>
            <a:r>
              <a:rPr lang="en-US" sz="2400" b="1" dirty="0" smtClean="0"/>
              <a:t> </a:t>
            </a:r>
            <a:r>
              <a:rPr lang="en-US" sz="2400" dirty="0" smtClean="0"/>
              <a:t>is often the first imaging modality employed to evaluate a thyroid nodule since it is readily accessible, inexpensive, and noninvasive, and it requires no radiation exposure. Ultrasonography is effective at delineating intrathyroidal architecture, distinguishing cystic from solid lesions, determining if a nodule is solitary or part of a multinodular gland, and accurately locating and measuring a nodule. It has the added advantage of demonstrating any associated lymphadenopathy in the paratracheal region, the most commonly involved lymph node region for metastasis. However, a US scan is unable to provide any functional information or predict malignancy, and it is dependent on an ultrasonographer for the quality of images, regions of the neck covered, and interpretation. Several ultrasonographic features have been identified that suggest a higher risk of malignancy within a nodule, including microcalcifications and central blood flow. Serial US examinations enable the clinician to monitor disease progression, assess therapeutic response, and identify recurrence. US scans can be misleading if lateral neck nodal regions are not fully inspected for nodal disease, and a sensitivity of only 37% in the detection of regional nodal disease has been reported.</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4294967295"/>
          </p:nvPr>
        </p:nvPicPr>
        <p:blipFill>
          <a:blip r:embed="rId2"/>
          <a:srcRect/>
          <a:stretch>
            <a:fillRect/>
          </a:stretch>
        </p:blipFill>
        <p:spPr bwMode="auto">
          <a:xfrm>
            <a:off x="500034" y="142852"/>
            <a:ext cx="7358063" cy="3222158"/>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492414" y="3429000"/>
            <a:ext cx="7938654" cy="328614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5357826"/>
            <a:ext cx="8572560" cy="1285884"/>
          </a:xfrm>
        </p:spPr>
        <p:txBody>
          <a:bodyPr>
            <a:normAutofit fontScale="90000"/>
          </a:bodyPr>
          <a:lstStyle/>
          <a:p>
            <a:pPr algn="l"/>
            <a:r>
              <a:rPr lang="en-US" sz="3100" b="1" dirty="0" smtClean="0"/>
              <a:t>Two large, hypoechoic nodules associated with poorly defined borders, the left-sided nodules showing macro- and microcalcifications</a:t>
            </a:r>
            <a:r>
              <a:rPr lang="en-US" b="1" dirty="0" smtClean="0"/>
              <a:t>.</a:t>
            </a:r>
            <a:endParaRPr lang="en-US" dirty="0"/>
          </a:p>
        </p:txBody>
      </p:sp>
      <p:pic>
        <p:nvPicPr>
          <p:cNvPr id="34818" name="Picture 2"/>
          <p:cNvPicPr>
            <a:picLocks noGrp="1" noChangeAspect="1" noChangeArrowheads="1"/>
          </p:cNvPicPr>
          <p:nvPr>
            <p:ph idx="1"/>
          </p:nvPr>
        </p:nvPicPr>
        <p:blipFill>
          <a:blip r:embed="rId2"/>
          <a:srcRect/>
          <a:stretch>
            <a:fillRect/>
          </a:stretch>
        </p:blipFill>
        <p:spPr bwMode="auto">
          <a:xfrm>
            <a:off x="137573" y="214290"/>
            <a:ext cx="8885937" cy="485778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286388"/>
            <a:ext cx="8229600" cy="1285876"/>
          </a:xfrm>
        </p:spPr>
        <p:txBody>
          <a:bodyPr>
            <a:normAutofit fontScale="90000"/>
          </a:bodyPr>
          <a:lstStyle/>
          <a:p>
            <a:pPr algn="l"/>
            <a:r>
              <a:rPr lang="en-US" sz="2400" b="1" dirty="0" smtClean="0"/>
              <a:t>An abnormal lymph node, round in shape with microcalcifications (shown) and increased peripheral blood flow (not shown). These features are very consistent with thyroid metastasis.</a:t>
            </a:r>
            <a:endParaRPr lang="en-US" sz="2400" dirty="0"/>
          </a:p>
        </p:txBody>
      </p:sp>
      <p:pic>
        <p:nvPicPr>
          <p:cNvPr id="35842" name="Picture 2"/>
          <p:cNvPicPr>
            <a:picLocks noGrp="1" noChangeAspect="1" noChangeArrowheads="1"/>
          </p:cNvPicPr>
          <p:nvPr>
            <p:ph idx="1"/>
          </p:nvPr>
        </p:nvPicPr>
        <p:blipFill>
          <a:blip r:embed="rId2"/>
          <a:srcRect/>
          <a:stretch>
            <a:fillRect/>
          </a:stretch>
        </p:blipFill>
        <p:spPr bwMode="auto">
          <a:xfrm>
            <a:off x="428596" y="357166"/>
            <a:ext cx="8525093" cy="478634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a:stretch>
            <a:fillRect/>
          </a:stretch>
        </p:blipFill>
        <p:spPr bwMode="auto">
          <a:xfrm>
            <a:off x="214313" y="357166"/>
            <a:ext cx="8836748" cy="607223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142844" y="285728"/>
            <a:ext cx="8858311" cy="635798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144000" cy="6715148"/>
          </a:xfrm>
        </p:spPr>
        <p:txBody>
          <a:bodyPr>
            <a:normAutofit fontScale="92500"/>
          </a:bodyPr>
          <a:lstStyle/>
          <a:p>
            <a:pPr>
              <a:buNone/>
            </a:pPr>
            <a:r>
              <a:rPr lang="en-US" sz="2400" b="1" dirty="0" smtClean="0">
                <a:solidFill>
                  <a:srgbClr val="0070C0"/>
                </a:solidFill>
              </a:rPr>
              <a:t>          Computed Tomography and Magnetic Resonance Imaging</a:t>
            </a:r>
          </a:p>
          <a:p>
            <a:pPr>
              <a:buNone/>
            </a:pPr>
            <a:r>
              <a:rPr lang="en-US" sz="2400" dirty="0" smtClean="0"/>
              <a:t>          In thyroid carcinoma, CT is particularly useful in identifying and delineating the full extent of any cervical lymphadenopathy and the relationship of the thyroid to surrounding cervical viscera.</a:t>
            </a:r>
          </a:p>
          <a:p>
            <a:pPr>
              <a:buNone/>
            </a:pPr>
            <a:r>
              <a:rPr lang="en-US" sz="2400" dirty="0" smtClean="0"/>
              <a:t>           Contrast CT in the assessment of thyroid carcinoma is associated with a short delay in scanning and radioactive iodine treatment for up to 6 to 8 weeks. For this reason it should be used judiciously and appropriately. CT can be performed without the administration of intravenous contrast, with somewhat more limited resolution. We limit the use of contrast CT to patients with associated lymphadenopathy on examination or US and to patients whose FNA is positive for PTC. The surgeon must appreciate that patients with preoperative FNA positive for papillary cancer are expected to have clinically significant nodal disease in one third of cases. Radiographic evaluation must be appropriately aggressive. We find that the combination of US and CT in these situations allows us to clearly assess the central and lateral neck nodes and the thyroid's relationship to central neck viscera. Lateral neck nodal disease sometimes not well investigated by US, as well as nodal disease in the parapharyngeal, retrolaryngeal, retrotracheal and retrosternal regions, are clearly and reliably seen on contrast CT. </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858312" cy="6500858"/>
          </a:xfrm>
        </p:spPr>
        <p:txBody>
          <a:bodyPr>
            <a:normAutofit/>
          </a:bodyPr>
          <a:lstStyle/>
          <a:p>
            <a:pPr>
              <a:buNone/>
            </a:pPr>
            <a:r>
              <a:rPr lang="en-US" sz="2400" dirty="0" smtClean="0"/>
              <a:t>         This radiographic combination of US and contrast CT produces an effective preoperative nodal map that enables us to direct our nodal dissection at the time of surgery. We feel the added accuracy of this combined assessment allows for comprehensive nodal resection at first surgery, which is likely of greater value to patients with papillary cancer than prompt postoperative I131.</a:t>
            </a:r>
          </a:p>
          <a:p>
            <a:pPr>
              <a:buNone/>
            </a:pPr>
            <a:r>
              <a:rPr lang="en-US" sz="2400" dirty="0" smtClean="0"/>
              <a:t>          The resolution, standard representation of neck anatomy, and ease of interpretation of CT make it a superb modality for preoperative assessment in patients with FNA-revealing papillary cancer. MRI can also be used to evaluate the thyroid gland by utilizing a dedicated neck or surface coil. This provides excellent soft tissue resolution, with nodules as small as 4 mm being detected.</a:t>
            </a:r>
          </a:p>
          <a:p>
            <a:pPr>
              <a:buNone/>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33108" y="285728"/>
            <a:ext cx="8908957"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14282" y="122862"/>
            <a:ext cx="8786874" cy="661227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a:stretch>
            <a:fillRect/>
          </a:stretch>
        </p:blipFill>
        <p:spPr bwMode="auto">
          <a:xfrm>
            <a:off x="142844" y="142852"/>
            <a:ext cx="8858312" cy="650085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a:stretch>
            <a:fillRect/>
          </a:stretch>
        </p:blipFill>
        <p:spPr bwMode="auto">
          <a:xfrm>
            <a:off x="142844" y="142852"/>
            <a:ext cx="8858281" cy="657229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a:stretch>
            <a:fillRect/>
          </a:stretch>
        </p:blipFill>
        <p:spPr bwMode="auto">
          <a:xfrm>
            <a:off x="142845" y="285727"/>
            <a:ext cx="8934532" cy="6409251"/>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Grp="1" noChangeAspect="1" noChangeArrowheads="1"/>
          </p:cNvPicPr>
          <p:nvPr>
            <p:ph idx="1"/>
          </p:nvPr>
        </p:nvPicPr>
        <p:blipFill>
          <a:blip r:embed="rId2"/>
          <a:srcRect/>
          <a:stretch>
            <a:fillRect/>
          </a:stretch>
        </p:blipFill>
        <p:spPr bwMode="auto">
          <a:xfrm>
            <a:off x="214313" y="285728"/>
            <a:ext cx="8715375" cy="6286544"/>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a:stretch>
            <a:fillRect/>
          </a:stretch>
        </p:blipFill>
        <p:spPr bwMode="auto">
          <a:xfrm>
            <a:off x="115899" y="214290"/>
            <a:ext cx="8885226" cy="642942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srcRect/>
          <a:stretch>
            <a:fillRect/>
          </a:stretch>
        </p:blipFill>
        <p:spPr bwMode="auto">
          <a:xfrm>
            <a:off x="214282" y="142852"/>
            <a:ext cx="8715436" cy="650083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srcRect/>
          <a:stretch>
            <a:fillRect/>
          </a:stretch>
        </p:blipFill>
        <p:spPr bwMode="auto">
          <a:xfrm>
            <a:off x="142875" y="357166"/>
            <a:ext cx="8786813" cy="628654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srcRect/>
          <a:stretch>
            <a:fillRect/>
          </a:stretch>
        </p:blipFill>
        <p:spPr bwMode="auto">
          <a:xfrm>
            <a:off x="142875" y="357166"/>
            <a:ext cx="8858250" cy="614366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a:stretch>
            <a:fillRect/>
          </a:stretch>
        </p:blipFill>
        <p:spPr bwMode="auto">
          <a:xfrm>
            <a:off x="142875" y="142852"/>
            <a:ext cx="8858250" cy="650085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167018" y="500042"/>
            <a:ext cx="8877580" cy="56261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a:srcRect/>
          <a:stretch>
            <a:fillRect/>
          </a:stretch>
        </p:blipFill>
        <p:spPr bwMode="auto">
          <a:xfrm>
            <a:off x="142875" y="618477"/>
            <a:ext cx="8858250" cy="562104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Grp="1" noChangeAspect="1" noChangeArrowheads="1"/>
          </p:cNvPicPr>
          <p:nvPr>
            <p:ph idx="1"/>
          </p:nvPr>
        </p:nvPicPr>
        <p:blipFill>
          <a:blip r:embed="rId2"/>
          <a:srcRect/>
          <a:stretch>
            <a:fillRect/>
          </a:stretch>
        </p:blipFill>
        <p:spPr bwMode="auto">
          <a:xfrm>
            <a:off x="189966" y="357166"/>
            <a:ext cx="8808204" cy="6329366"/>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srcRect/>
          <a:stretch>
            <a:fillRect/>
          </a:stretch>
        </p:blipFill>
        <p:spPr bwMode="auto">
          <a:xfrm>
            <a:off x="214283" y="130206"/>
            <a:ext cx="8765138" cy="654934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a:srcRect/>
          <a:stretch>
            <a:fillRect/>
          </a:stretch>
        </p:blipFill>
        <p:spPr bwMode="auto">
          <a:xfrm>
            <a:off x="115607" y="142852"/>
            <a:ext cx="8940394" cy="6500858"/>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Grp="1" noChangeAspect="1" noChangeArrowheads="1"/>
          </p:cNvPicPr>
          <p:nvPr>
            <p:ph idx="1"/>
          </p:nvPr>
        </p:nvPicPr>
        <p:blipFill>
          <a:blip r:embed="rId2"/>
          <a:srcRect/>
          <a:stretch>
            <a:fillRect/>
          </a:stretch>
        </p:blipFill>
        <p:spPr bwMode="auto">
          <a:xfrm>
            <a:off x="139454" y="214290"/>
            <a:ext cx="8884652" cy="6500858"/>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83122"/>
          </a:xfrm>
        </p:spPr>
        <p:txBody>
          <a:bodyPr>
            <a:noAutofit/>
          </a:bodyPr>
          <a:lstStyle/>
          <a:p>
            <a:r>
              <a:rPr lang="en-US" sz="7200" b="1" dirty="0" smtClean="0"/>
              <a:t>THANK YOU </a:t>
            </a:r>
            <a:endParaRPr lang="en-US" sz="7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76197" y="428604"/>
            <a:ext cx="8777941"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42844" y="0"/>
            <a:ext cx="4143404" cy="663464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286248" y="214290"/>
            <a:ext cx="4688828" cy="63579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196631" y="214290"/>
            <a:ext cx="8760705"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02451" y="214290"/>
            <a:ext cx="8967687" cy="642941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a:srcRect/>
          <a:stretch>
            <a:fillRect/>
          </a:stretch>
        </p:blipFill>
        <p:spPr bwMode="auto">
          <a:xfrm>
            <a:off x="214281" y="156246"/>
            <a:ext cx="8739213" cy="655890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1473</Words>
  <Application>Microsoft Office PowerPoint</Application>
  <PresentationFormat>On-screen Show (4:3)</PresentationFormat>
  <Paragraphs>24</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THYROID  IMMAGING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      Radioactive isotopes are special forms of elements that undergo a process called decay in which they change from higher energy states to lower energy states. As they undergo this change, they release small bursts of energy in the form of radiation that can be detected by special cameras. The tissue that makes up the thyroid gland is unique in that it is able to take up and trap iodine and certain other molecules of similar size. When radioactive isotopes of these substances (tracers) are swallowed or injected into the bloodstream, they are taken up by the thyroid gland. As they decay, a special camera can detect the energy that is released, creating a picture of the thyroid gland. The radioactive isotopes that are most commonly used as tracers to perform thyroid scans are called 123-Iodine, 99m-Technetium pertechnetate and 131-Iodine.</vt:lpstr>
      <vt:lpstr>Slide 20</vt:lpstr>
      <vt:lpstr>Slide 21</vt:lpstr>
      <vt:lpstr>Slide 22</vt:lpstr>
      <vt:lpstr>Slide 23</vt:lpstr>
      <vt:lpstr>Two large, hypoechoic nodules associated with poorly defined borders, the left-sided nodules showing macro- and microcalcifications.</vt:lpstr>
      <vt:lpstr>An abnormal lymph node, round in shape with microcalcifications (shown) and increased peripheral blood flow (not shown). These features are very consistent with thyroid metastasis.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IMMAGING</dc:title>
  <dc:creator>FTS</dc:creator>
  <cp:lastModifiedBy>FTS</cp:lastModifiedBy>
  <cp:revision>56</cp:revision>
  <dcterms:created xsi:type="dcterms:W3CDTF">2016-04-04T09:00:10Z</dcterms:created>
  <dcterms:modified xsi:type="dcterms:W3CDTF">2017-12-12T10:14:41Z</dcterms:modified>
</cp:coreProperties>
</file>