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6"/>
  </p:notesMasterIdLst>
  <p:sldIdLst>
    <p:sldId id="256" r:id="rId2"/>
    <p:sldId id="338" r:id="rId3"/>
    <p:sldId id="339" r:id="rId4"/>
    <p:sldId id="340" r:id="rId5"/>
    <p:sldId id="274" r:id="rId6"/>
    <p:sldId id="257" r:id="rId7"/>
    <p:sldId id="277" r:id="rId8"/>
    <p:sldId id="278" r:id="rId9"/>
    <p:sldId id="258" r:id="rId10"/>
    <p:sldId id="259" r:id="rId11"/>
    <p:sldId id="260" r:id="rId12"/>
    <p:sldId id="261" r:id="rId13"/>
    <p:sldId id="266" r:id="rId14"/>
    <p:sldId id="262" r:id="rId15"/>
    <p:sldId id="265" r:id="rId16"/>
    <p:sldId id="269" r:id="rId17"/>
    <p:sldId id="275" r:id="rId18"/>
    <p:sldId id="276" r:id="rId19"/>
    <p:sldId id="270"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35"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32" r:id="rId71"/>
    <p:sldId id="333" r:id="rId72"/>
    <p:sldId id="331" r:id="rId73"/>
    <p:sldId id="336" r:id="rId74"/>
    <p:sldId id="34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37" autoAdjust="0"/>
  </p:normalViewPr>
  <p:slideViewPr>
    <p:cSldViewPr>
      <p:cViewPr varScale="1">
        <p:scale>
          <a:sx n="86" d="100"/>
          <a:sy n="86"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7DB40-4DB2-4B63-9E57-8CC4F326A3CC}" type="datetimeFigureOut">
              <a:rPr lang="en-US" smtClean="0"/>
              <a:pPr/>
              <a:t>10/9/2017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ECCCE-F389-4922-82D4-5131305A06C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52</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8</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56</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57</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58</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59</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9</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64</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65</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66</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67</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68</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69</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ECCCE-F389-4922-82D4-5131305A06C3}" type="slidenum">
              <a:rPr lang="en-US" smtClean="0"/>
              <a:pPr/>
              <a:t>72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ECCCE-F389-4922-82D4-5131305A06C3}"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1020C-BAA6-460C-A75A-0760B865DF39}"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9EEC-3E92-4737-BE74-D6F890ED793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1020C-BAA6-460C-A75A-0760B865DF39}" type="datetimeFigureOut">
              <a:rPr lang="en-US" smtClean="0"/>
              <a:pPr/>
              <a:t>10/9/2017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F9EEC-3E92-4737-BE74-D6F890ED793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8243918" cy="5786477"/>
          </a:xfrm>
        </p:spPr>
        <p:txBody>
          <a:bodyPr>
            <a:normAutofit/>
          </a:bodyPr>
          <a:lstStyle/>
          <a:p>
            <a:r>
              <a:rPr lang="en-US" sz="5400" dirty="0" smtClean="0"/>
              <a:t>CHEST  X-RAY</a:t>
            </a:r>
            <a:br>
              <a:rPr lang="en-US" sz="5400" dirty="0" smtClean="0"/>
            </a:br>
            <a:r>
              <a:rPr lang="en-US" sz="5400" dirty="0" smtClean="0"/>
              <a:t> </a:t>
            </a:r>
            <a:br>
              <a:rPr lang="en-US" sz="5400" dirty="0" smtClean="0"/>
            </a:br>
            <a:r>
              <a:rPr lang="en-US" sz="5400" dirty="0" smtClean="0"/>
              <a:t>METHODS OF</a:t>
            </a:r>
            <a:br>
              <a:rPr lang="en-US" sz="5400" dirty="0" smtClean="0"/>
            </a:br>
            <a:r>
              <a:rPr lang="en-US" sz="5400" dirty="0" smtClean="0"/>
              <a:t>INVESTIGATION  </a:t>
            </a:r>
            <a:br>
              <a:rPr lang="en-US" sz="5400" dirty="0" smtClean="0"/>
            </a:b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7" y="357166"/>
            <a:ext cx="8005542" cy="6000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28596" y="419580"/>
            <a:ext cx="8274384" cy="6009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6154758"/>
          </a:xfrm>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642910" y="337857"/>
            <a:ext cx="7715304" cy="5974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6369072"/>
          </a:xfrm>
        </p:spPr>
        <p:txBody>
          <a:bodyPr/>
          <a:lstStyle/>
          <a:p>
            <a:endParaRPr lang="en-US" dirty="0"/>
          </a:p>
        </p:txBody>
      </p:sp>
      <p:pic>
        <p:nvPicPr>
          <p:cNvPr id="5122" name="Picture 2"/>
          <p:cNvPicPr>
            <a:picLocks noChangeAspect="1" noChangeArrowheads="1"/>
          </p:cNvPicPr>
          <p:nvPr/>
        </p:nvPicPr>
        <p:blipFill>
          <a:blip r:embed="rId3"/>
          <a:srcRect/>
          <a:stretch>
            <a:fillRect/>
          </a:stretch>
        </p:blipFill>
        <p:spPr bwMode="auto">
          <a:xfrm>
            <a:off x="295820" y="285728"/>
            <a:ext cx="841958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6154758"/>
          </a:xfrm>
        </p:spPr>
        <p:txBody>
          <a:bodyPr/>
          <a:lstStyle/>
          <a:p>
            <a:endParaRPr lang="en-US" dirty="0"/>
          </a:p>
        </p:txBody>
      </p:sp>
      <p:pic>
        <p:nvPicPr>
          <p:cNvPr id="6146" name="Picture 2"/>
          <p:cNvPicPr>
            <a:picLocks noChangeAspect="1" noChangeArrowheads="1"/>
          </p:cNvPicPr>
          <p:nvPr/>
        </p:nvPicPr>
        <p:blipFill>
          <a:blip r:embed="rId3"/>
          <a:srcRect/>
          <a:stretch>
            <a:fillRect/>
          </a:stretch>
        </p:blipFill>
        <p:spPr bwMode="auto">
          <a:xfrm>
            <a:off x="285720" y="285728"/>
            <a:ext cx="8530289" cy="62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301038" cy="6072230"/>
          </a:xfrm>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285720" y="357166"/>
            <a:ext cx="8383542"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6369072"/>
          </a:xfrm>
        </p:spPr>
        <p:txBody>
          <a:bodyPr/>
          <a:lstStyle/>
          <a:p>
            <a:endParaRPr lang="en-US" dirty="0"/>
          </a:p>
        </p:txBody>
      </p:sp>
      <p:pic>
        <p:nvPicPr>
          <p:cNvPr id="11266" name="Picture 2"/>
          <p:cNvPicPr>
            <a:picLocks noChangeAspect="1" noChangeArrowheads="1"/>
          </p:cNvPicPr>
          <p:nvPr/>
        </p:nvPicPr>
        <p:blipFill>
          <a:blip r:embed="rId3"/>
          <a:srcRect/>
          <a:stretch>
            <a:fillRect/>
          </a:stretch>
        </p:blipFill>
        <p:spPr bwMode="auto">
          <a:xfrm>
            <a:off x="428597" y="285728"/>
            <a:ext cx="8241298"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868346"/>
          </a:xfrm>
        </p:spPr>
        <p:txBody>
          <a:bodyPr>
            <a:normAutofit/>
          </a:bodyPr>
          <a:lstStyle/>
          <a:p>
            <a:pPr algn="l"/>
            <a:r>
              <a:rPr lang="en-US" sz="3600" dirty="0" smtClean="0"/>
              <a:t>HOW TO VIEW THE  PA- FILM </a:t>
            </a:r>
            <a:endParaRPr lang="en-US" sz="3600" dirty="0"/>
          </a:p>
        </p:txBody>
      </p:sp>
      <p:sp>
        <p:nvSpPr>
          <p:cNvPr id="3" name="Content Placeholder 2"/>
          <p:cNvSpPr>
            <a:spLocks noGrp="1"/>
          </p:cNvSpPr>
          <p:nvPr>
            <p:ph idx="1"/>
          </p:nvPr>
        </p:nvSpPr>
        <p:spPr>
          <a:xfrm>
            <a:off x="357158" y="1000108"/>
            <a:ext cx="8572560" cy="5643602"/>
          </a:xfrm>
        </p:spPr>
        <p:txBody>
          <a:bodyPr>
            <a:normAutofit/>
          </a:bodyPr>
          <a:lstStyle/>
          <a:p>
            <a:pPr>
              <a:buNone/>
            </a:pPr>
            <a:r>
              <a:rPr lang="en-US" sz="2800" dirty="0" smtClean="0"/>
              <a:t>     </a:t>
            </a:r>
            <a:r>
              <a:rPr lang="en-US" sz="2800" dirty="0" smtClean="0">
                <a:solidFill>
                  <a:srgbClr val="FFFF00"/>
                </a:solidFill>
              </a:rPr>
              <a:t>A suggested  scheme  is as follow, examining  each point in turn </a:t>
            </a:r>
          </a:p>
          <a:p>
            <a:pPr>
              <a:buClr>
                <a:srgbClr val="FFFF00"/>
              </a:buClr>
            </a:pPr>
            <a:r>
              <a:rPr lang="en-US" sz="2800" dirty="0" smtClean="0"/>
              <a:t>Technical  : centering , position  , markers , degree of inspiration </a:t>
            </a:r>
          </a:p>
          <a:p>
            <a:pPr>
              <a:buClr>
                <a:srgbClr val="FFFF00"/>
              </a:buClr>
            </a:pPr>
            <a:r>
              <a:rPr lang="en-US" sz="2800" dirty="0" smtClean="0"/>
              <a:t>Trachea  : position and outline </a:t>
            </a:r>
          </a:p>
          <a:p>
            <a:pPr>
              <a:buClr>
                <a:srgbClr val="FFFF00"/>
              </a:buClr>
            </a:pPr>
            <a:r>
              <a:rPr lang="en-US" sz="2800" dirty="0" smtClean="0"/>
              <a:t>Heart and mediastinum  :size , shape , displacement </a:t>
            </a:r>
          </a:p>
          <a:p>
            <a:pPr>
              <a:buClr>
                <a:srgbClr val="FFFF00"/>
              </a:buClr>
            </a:pPr>
            <a:r>
              <a:rPr lang="en-US" sz="2800" dirty="0" smtClean="0"/>
              <a:t>Diaphragm : outline , shape ,relative position </a:t>
            </a:r>
          </a:p>
          <a:p>
            <a:pPr>
              <a:buClr>
                <a:srgbClr val="FFFF00"/>
              </a:buClr>
            </a:pPr>
            <a:r>
              <a:rPr lang="en-US" sz="2800" dirty="0" smtClean="0"/>
              <a:t>Pleura  : position of horizontal fissure ,costophrenic and cardiophrenic  angles</a:t>
            </a:r>
          </a:p>
          <a:p>
            <a:pPr>
              <a:buClr>
                <a:srgbClr val="FFFF00"/>
              </a:buClr>
            </a:pPr>
            <a:r>
              <a:rPr lang="en-US" sz="2800" dirty="0" smtClean="0"/>
              <a:t>Lung fields : local or generalized abnormality , compare the two sides for lung markings and translucency </a:t>
            </a:r>
          </a:p>
          <a:p>
            <a:pPr>
              <a:buClr>
                <a:srgbClr val="FFFF00"/>
              </a:buClr>
              <a:buNone/>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643998" cy="6143668"/>
          </a:xfrm>
          <a:noFill/>
          <a:ln>
            <a:noFill/>
          </a:ln>
        </p:spPr>
        <p:txBody>
          <a:bodyPr/>
          <a:lstStyle/>
          <a:p>
            <a:r>
              <a:rPr lang="en-US" dirty="0" smtClean="0">
                <a:solidFill>
                  <a:srgbClr val="FFFF00"/>
                </a:solidFill>
              </a:rPr>
              <a:t> </a:t>
            </a:r>
            <a:r>
              <a:rPr lang="en-US" sz="2800" dirty="0" smtClean="0"/>
              <a:t>Hidden areas  :  -  Apices  </a:t>
            </a:r>
          </a:p>
          <a:p>
            <a:pPr>
              <a:buNone/>
            </a:pPr>
            <a:r>
              <a:rPr lang="en-US" sz="2800" dirty="0" smtClean="0"/>
              <a:t>                                  - Diaphragm </a:t>
            </a:r>
          </a:p>
          <a:p>
            <a:pPr>
              <a:buNone/>
            </a:pPr>
            <a:r>
              <a:rPr lang="en-US" sz="2800" dirty="0" smtClean="0"/>
              <a:t>                                  - Mediastinum  , hila </a:t>
            </a:r>
          </a:p>
          <a:p>
            <a:pPr>
              <a:buNone/>
            </a:pPr>
            <a:r>
              <a:rPr lang="en-US" sz="2800" dirty="0" smtClean="0"/>
              <a:t>                                  - Bones </a:t>
            </a:r>
          </a:p>
          <a:p>
            <a:pPr>
              <a:buClr>
                <a:srgbClr val="FFFF00"/>
              </a:buClr>
            </a:pPr>
            <a:r>
              <a:rPr lang="en-US" sz="2800" dirty="0" smtClean="0"/>
              <a:t>Hila  : Density , position , shape </a:t>
            </a:r>
          </a:p>
          <a:p>
            <a:pPr>
              <a:buClr>
                <a:srgbClr val="FFFF00"/>
              </a:buClr>
            </a:pPr>
            <a:r>
              <a:rPr lang="en-US" sz="2800" dirty="0" smtClean="0"/>
              <a:t>Below diaphragm : Gas shadow , calcification </a:t>
            </a:r>
          </a:p>
          <a:p>
            <a:pPr>
              <a:buClr>
                <a:srgbClr val="FFFF00"/>
              </a:buClr>
            </a:pPr>
            <a:r>
              <a:rPr lang="en-US" sz="2800" dirty="0" smtClean="0"/>
              <a:t>Soft tissues  : Mastectomy  , densities</a:t>
            </a:r>
          </a:p>
          <a:p>
            <a:pPr>
              <a:buClr>
                <a:srgbClr val="FFFF00"/>
              </a:buClr>
            </a:pPr>
            <a:r>
              <a:rPr lang="en-US" sz="2800" dirty="0" smtClean="0"/>
              <a:t>Bones : Destruction , etc </a:t>
            </a:r>
          </a:p>
          <a:p>
            <a:pPr>
              <a:buClr>
                <a:srgbClr val="FFFF00"/>
              </a:buClr>
            </a:pPr>
            <a:endParaRPr lang="en-US" sz="2800" dirty="0" smtClean="0"/>
          </a:p>
          <a:p>
            <a:pPr>
              <a:buClr>
                <a:srgbClr val="FFFF00"/>
              </a:buClr>
            </a:pPr>
            <a:r>
              <a:rPr lang="en-US" sz="2800" u="sng" dirty="0" smtClean="0">
                <a:solidFill>
                  <a:srgbClr val="FFFF00"/>
                </a:solidFill>
              </a:rPr>
              <a:t>Note</a:t>
            </a:r>
            <a:r>
              <a:rPr lang="en-US" sz="2800" dirty="0" smtClean="0"/>
              <a:t> :Comparison with previous chest radiographs is essential .                                                                 </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57224" y="251946"/>
            <a:ext cx="6786610" cy="6275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0351" y="928670"/>
            <a:ext cx="8901753" cy="500066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357158" y="642918"/>
            <a:ext cx="8363437"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206332" y="500042"/>
            <a:ext cx="8770307"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428596" y="714356"/>
            <a:ext cx="834603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180789" y="571480"/>
            <a:ext cx="8678445"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214281" y="500042"/>
            <a:ext cx="8808393"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89349" y="428604"/>
            <a:ext cx="8896929"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srcRect/>
          <a:stretch>
            <a:fillRect/>
          </a:stretch>
        </p:blipFill>
        <p:spPr bwMode="auto">
          <a:xfrm>
            <a:off x="266258" y="428604"/>
            <a:ext cx="8764498"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srcRect/>
          <a:stretch>
            <a:fillRect/>
          </a:stretch>
        </p:blipFill>
        <p:spPr bwMode="auto">
          <a:xfrm>
            <a:off x="150913" y="357166"/>
            <a:ext cx="8727762"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srcRect/>
          <a:stretch>
            <a:fillRect/>
          </a:stretch>
        </p:blipFill>
        <p:spPr bwMode="auto">
          <a:xfrm>
            <a:off x="129228" y="428604"/>
            <a:ext cx="8814105"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14282" y="500042"/>
            <a:ext cx="8612117" cy="61652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102123" y="214290"/>
            <a:ext cx="8926240" cy="2500330"/>
          </a:xfrm>
          <a:prstGeom prst="rect">
            <a:avLst/>
          </a:prstGeom>
          <a:noFill/>
          <a:ln w="9525">
            <a:noFill/>
            <a:miter lim="800000"/>
            <a:headEnd/>
            <a:tailEnd/>
          </a:ln>
          <a:effectLst/>
        </p:spPr>
      </p:pic>
      <p:pic>
        <p:nvPicPr>
          <p:cNvPr id="3076" name="Picture 4"/>
          <p:cNvPicPr>
            <a:picLocks noGrp="1" noChangeAspect="1" noChangeArrowheads="1"/>
          </p:cNvPicPr>
          <p:nvPr>
            <p:ph idx="1"/>
          </p:nvPr>
        </p:nvPicPr>
        <p:blipFill>
          <a:blip r:embed="rId3"/>
          <a:srcRect/>
          <a:stretch>
            <a:fillRect/>
          </a:stretch>
        </p:blipFill>
        <p:spPr bwMode="auto">
          <a:xfrm>
            <a:off x="75158" y="2886964"/>
            <a:ext cx="8925998" cy="360830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285720" y="357166"/>
            <a:ext cx="8652204" cy="6215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285720" y="285728"/>
            <a:ext cx="8629770"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214282" y="357166"/>
            <a:ext cx="8676371" cy="6306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58702" y="428604"/>
            <a:ext cx="882659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42844" y="357166"/>
            <a:ext cx="8820745"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42844" y="285728"/>
            <a:ext cx="8889081"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116205" y="285728"/>
            <a:ext cx="8881422" cy="6338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236787" y="285729"/>
            <a:ext cx="8692931" cy="64313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42845" y="285728"/>
            <a:ext cx="890490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53118" y="285728"/>
            <a:ext cx="8846539" cy="63579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186766" cy="5268931"/>
          </a:xfrm>
        </p:spPr>
        <p:txBody>
          <a:bodyPr>
            <a:normAutofit/>
          </a:bodyPr>
          <a:lstStyle/>
          <a:p>
            <a:pPr>
              <a:buNone/>
            </a:pPr>
            <a:r>
              <a:rPr lang="en-US" dirty="0" smtClean="0"/>
              <a:t>        The </a:t>
            </a:r>
            <a:r>
              <a:rPr lang="en-US" dirty="0" smtClean="0"/>
              <a:t>X-ray beam is directed at the patient in a short pulse and </a:t>
            </a:r>
            <a:r>
              <a:rPr lang="en-US" dirty="0" smtClean="0"/>
              <a:t>is absorbed </a:t>
            </a:r>
            <a:r>
              <a:rPr lang="en-US" dirty="0" smtClean="0"/>
              <a:t>(attenuated) by the tissues of the body. Materials </a:t>
            </a:r>
            <a:r>
              <a:rPr lang="en-US" dirty="0" smtClean="0"/>
              <a:t>with high </a:t>
            </a:r>
            <a:r>
              <a:rPr lang="en-US" dirty="0" smtClean="0"/>
              <a:t>electron density, such as bone, attenuate the beam to </a:t>
            </a:r>
            <a:r>
              <a:rPr lang="en-US" dirty="0" smtClean="0"/>
              <a:t>a greater </a:t>
            </a:r>
            <a:r>
              <a:rPr lang="en-US" dirty="0" smtClean="0"/>
              <a:t>extent than soft tissue, water or air. Therefore the </a:t>
            </a:r>
            <a:r>
              <a:rPr lang="en-US" dirty="0" smtClean="0"/>
              <a:t>beam that </a:t>
            </a:r>
            <a:r>
              <a:rPr lang="en-US" dirty="0" smtClean="0"/>
              <a:t>emerges from the patient carries a pattern of intensity </a:t>
            </a:r>
            <a:r>
              <a:rPr lang="en-US" dirty="0" smtClean="0"/>
              <a:t>that  reflects the physical anatomy through which it has passed.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150608" y="214290"/>
            <a:ext cx="8842782"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89496" y="240538"/>
            <a:ext cx="8923835" cy="6474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155461" y="214290"/>
            <a:ext cx="8842853" cy="6500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200544" y="285728"/>
            <a:ext cx="8729173"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86168" y="285728"/>
            <a:ext cx="888412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srcRect/>
          <a:stretch>
            <a:fillRect/>
          </a:stretch>
        </p:blipFill>
        <p:spPr bwMode="auto">
          <a:xfrm>
            <a:off x="184752" y="214290"/>
            <a:ext cx="8758234"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28599" y="214290"/>
            <a:ext cx="8827837" cy="6429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214283" y="214290"/>
            <a:ext cx="878979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142844" y="214291"/>
            <a:ext cx="8786874" cy="6533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202540" y="214290"/>
            <a:ext cx="8727178" cy="655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METHODS  OF INVESTIGATION</a:t>
            </a:r>
            <a:endParaRPr lang="en-US" sz="3600" dirty="0"/>
          </a:p>
        </p:txBody>
      </p:sp>
      <p:sp>
        <p:nvSpPr>
          <p:cNvPr id="3" name="Content Placeholder 2"/>
          <p:cNvSpPr>
            <a:spLocks noGrp="1"/>
          </p:cNvSpPr>
          <p:nvPr>
            <p:ph idx="1"/>
          </p:nvPr>
        </p:nvSpPr>
        <p:spPr/>
        <p:txBody>
          <a:bodyPr/>
          <a:lstStyle/>
          <a:p>
            <a:r>
              <a:rPr lang="en-US" dirty="0" smtClean="0"/>
              <a:t>PA  ( postero-anterior ) ,Lateral</a:t>
            </a:r>
          </a:p>
          <a:p>
            <a:r>
              <a:rPr lang="en-US" dirty="0" smtClean="0"/>
              <a:t>AP  (antero-posterior ) , decubitus  , supine ,oblique </a:t>
            </a:r>
          </a:p>
          <a:p>
            <a:r>
              <a:rPr lang="en-US" dirty="0" smtClean="0"/>
              <a:t>Inspiratory  , Expiratory </a:t>
            </a:r>
          </a:p>
          <a:p>
            <a:r>
              <a:rPr lang="en-US" dirty="0" smtClean="0"/>
              <a:t>Lordotic , apical , penetrated </a:t>
            </a:r>
          </a:p>
          <a:p>
            <a:r>
              <a:rPr lang="en-US" dirty="0" smtClean="0"/>
              <a:t>Portable / mobile radiographs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200946" y="285728"/>
            <a:ext cx="885418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5" y="4490114"/>
            <a:ext cx="8679976" cy="1881758"/>
          </a:xfrm>
        </p:spPr>
        <p:txBody>
          <a:bodyPr>
            <a:normAutofit/>
          </a:bodyPr>
          <a:lstStyle/>
          <a:p>
            <a:r>
              <a:rPr lang="en-US" sz="2800" dirty="0"/>
              <a:t>The left main pulmonary artery (in purple) passes over the left main bronchus and is higher than the right pulmonary artery (in blue) which passes in front of the right main bronchus.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3066" y="172128"/>
            <a:ext cx="8589120" cy="4222451"/>
          </a:xfrm>
        </p:spPr>
      </p:pic>
    </p:spTree>
    <p:extLst>
      <p:ext uri="{BB962C8B-B14F-4D97-AF65-F5344CB8AC3E}">
        <p14:creationId xmlns:p14="http://schemas.microsoft.com/office/powerpoint/2010/main" xmlns="" val="882601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04951" y="285728"/>
            <a:ext cx="8719499" cy="63486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184374" y="214290"/>
            <a:ext cx="8745344" cy="64816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158572" y="214290"/>
            <a:ext cx="8771145"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142844" y="142852"/>
            <a:ext cx="8858312"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172862" y="214290"/>
            <a:ext cx="8756856" cy="6447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184886" y="214290"/>
            <a:ext cx="8744831" cy="64117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227421" y="214290"/>
            <a:ext cx="8748305"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214282" y="285727"/>
            <a:ext cx="8789750" cy="63822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PA VIEW</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t>    The </a:t>
            </a:r>
            <a:r>
              <a:rPr lang="en-US" dirty="0" smtClean="0"/>
              <a:t>patient  faces the film chin up with shoulders rotated forwards to displace the scapulae from the lung fields .Exposure is  made on  full inspiration  for optimum visualization  of the bases , centering at T5.</a:t>
            </a:r>
          </a:p>
          <a:p>
            <a:pPr>
              <a:buNone/>
            </a:pPr>
            <a:r>
              <a:rPr lang="en-US" dirty="0" smtClean="0"/>
              <a:t>    The breasts should  be compressed against the film to prevent them obscuring  the lung bases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214283" y="214290"/>
            <a:ext cx="8816372"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237386" y="214290"/>
            <a:ext cx="8772433"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srcRect/>
          <a:stretch>
            <a:fillRect/>
          </a:stretch>
        </p:blipFill>
        <p:spPr bwMode="auto">
          <a:xfrm>
            <a:off x="101713" y="214290"/>
            <a:ext cx="8863917"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101713" y="285728"/>
            <a:ext cx="8863917"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244380" y="285728"/>
            <a:ext cx="8689160"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a:srcRect/>
          <a:stretch>
            <a:fillRect/>
          </a:stretch>
        </p:blipFill>
        <p:spPr bwMode="auto">
          <a:xfrm>
            <a:off x="714348" y="285728"/>
            <a:ext cx="7715304" cy="64471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428596" y="285729"/>
            <a:ext cx="8495143" cy="6349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214283" y="142852"/>
            <a:ext cx="8786214"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214282" y="214290"/>
            <a:ext cx="8643998" cy="6510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231575" y="214290"/>
            <a:ext cx="883791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357158" y="285728"/>
            <a:ext cx="8531969"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14348" y="357166"/>
            <a:ext cx="7715304" cy="6137158"/>
          </a:xfrm>
        </p:spPr>
      </p:pic>
    </p:spTree>
    <p:extLst>
      <p:ext uri="{BB962C8B-B14F-4D97-AF65-F5344CB8AC3E}">
        <p14:creationId xmlns="" xmlns:p14="http://schemas.microsoft.com/office/powerpoint/2010/main" val="1816917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42844" y="0"/>
            <a:ext cx="5530590" cy="5643577"/>
          </a:xfrm>
        </p:spPr>
      </p:pic>
      <p:pic>
        <p:nvPicPr>
          <p:cNvPr id="6" name="Picture 5"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87146" y="800100"/>
            <a:ext cx="5356854" cy="1702704"/>
          </a:xfrm>
          <a:prstGeom prst="rect">
            <a:avLst/>
          </a:prstGeom>
        </p:spPr>
      </p:pic>
    </p:spTree>
    <p:extLst>
      <p:ext uri="{BB962C8B-B14F-4D97-AF65-F5344CB8AC3E}">
        <p14:creationId xmlns="" xmlns:p14="http://schemas.microsoft.com/office/powerpoint/2010/main" val="1786732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00166" y="0"/>
            <a:ext cx="5934097"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71538" y="113468"/>
            <a:ext cx="6969901" cy="660168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2243" y="571480"/>
            <a:ext cx="8726527" cy="457203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bwMode="auto">
          <a:xfrm>
            <a:off x="217688" y="285728"/>
            <a:ext cx="8771742"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372476" cy="6357982"/>
          </a:xfrm>
        </p:spPr>
        <p:txBody>
          <a:bodyPr>
            <a:normAutofit lnSpcReduction="10000"/>
          </a:bodyPr>
          <a:lstStyle/>
          <a:p>
            <a:pPr>
              <a:buNone/>
            </a:pPr>
            <a:r>
              <a:rPr lang="en-US" dirty="0" smtClean="0">
                <a:solidFill>
                  <a:srgbClr val="FFFF00"/>
                </a:solidFill>
              </a:rPr>
              <a:t>Low kVp ( 60-80 kV ) : </a:t>
            </a:r>
            <a:r>
              <a:rPr lang="en-US" dirty="0" smtClean="0"/>
              <a:t>produces  a high-contrast film , with miliary  shadowing  and calcification being more clearly seen than on a high kV film</a:t>
            </a:r>
          </a:p>
          <a:p>
            <a:pPr>
              <a:buNone/>
            </a:pPr>
            <a:r>
              <a:rPr lang="en-US" dirty="0" smtClean="0">
                <a:solidFill>
                  <a:srgbClr val="FFFF00"/>
                </a:solidFill>
              </a:rPr>
              <a:t>High kVp ( 120-170 kV): </a:t>
            </a:r>
            <a:r>
              <a:rPr lang="en-US" dirty="0" smtClean="0">
                <a:solidFill>
                  <a:schemeClr val="tx1">
                    <a:lumMod val="95000"/>
                  </a:schemeClr>
                </a:solidFill>
              </a:rPr>
              <a:t>these use for large patient  with grid  reduces scattering  and FFD is of 1.85 cm ( 6 feet ) reduces magnification  and produces  sharper image .The film with high kV are of lower contrast and with increase visualization of the hidden of the lung due to better penetration of overlying structure, the bones and pulmonary calcification  are less well seen. </a:t>
            </a:r>
            <a:endParaRPr lang="en-US" dirty="0" smtClean="0">
              <a:solidFill>
                <a:srgbClr val="FFFF00"/>
              </a:solidFill>
            </a:endParaRPr>
          </a:p>
          <a:p>
            <a:pPr>
              <a:buNone/>
            </a:pPr>
            <a:r>
              <a:rPr lang="en-US"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497</Words>
  <Application>Microsoft Office PowerPoint</Application>
  <PresentationFormat>On-screen Show (4:3)</PresentationFormat>
  <Paragraphs>99</Paragraphs>
  <Slides>74</Slides>
  <Notes>66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CHEST  X-RAY   METHODS OF INVESTIGATION   </vt:lpstr>
      <vt:lpstr>Slide 2</vt:lpstr>
      <vt:lpstr>Slide 3</vt:lpstr>
      <vt:lpstr>Slide 4</vt:lpstr>
      <vt:lpstr>METHODS  OF INVESTIGATION</vt:lpstr>
      <vt:lpstr> PA VIEW</vt:lpstr>
      <vt:lpstr>Slide 7</vt:lpstr>
      <vt:lpstr>Slide 8</vt:lpstr>
      <vt:lpstr>Slide 9</vt:lpstr>
      <vt:lpstr>Slide 10</vt:lpstr>
      <vt:lpstr>Slide 11</vt:lpstr>
      <vt:lpstr>Slide 12</vt:lpstr>
      <vt:lpstr>Slide 13</vt:lpstr>
      <vt:lpstr>Slide 14</vt:lpstr>
      <vt:lpstr>Slide 15</vt:lpstr>
      <vt:lpstr>Slide 16</vt:lpstr>
      <vt:lpstr>HOW TO VIEW THE  PA- FILM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The left main pulmonary artery (in purple) passes over the left main bronchus and is higher than the right pulmonary artery (in blue) which passes in front of the right main bronchus.</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NDC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X-RAY</dc:title>
  <dc:creator>Dr. Ahmed </dc:creator>
  <cp:lastModifiedBy>FTS</cp:lastModifiedBy>
  <cp:revision>93</cp:revision>
  <dcterms:created xsi:type="dcterms:W3CDTF">2011-01-26T20:56:15Z</dcterms:created>
  <dcterms:modified xsi:type="dcterms:W3CDTF">2017-10-09T10:02:27Z</dcterms:modified>
</cp:coreProperties>
</file>